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7" r:id="rId4"/>
    <p:sldId id="278" r:id="rId5"/>
    <p:sldId id="279" r:id="rId6"/>
    <p:sldId id="276" r:id="rId7"/>
    <p:sldId id="280" r:id="rId8"/>
    <p:sldId id="281" r:id="rId9"/>
    <p:sldId id="282" r:id="rId10"/>
    <p:sldId id="283" r:id="rId11"/>
    <p:sldId id="284" r:id="rId12"/>
    <p:sldId id="286" r:id="rId13"/>
    <p:sldId id="28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33CC"/>
    <a:srgbClr val="0066FF"/>
    <a:srgbClr val="111111"/>
    <a:srgbClr val="F0F97F"/>
    <a:srgbClr val="CC99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B82D6-B493-4370-BDE3-1809C8201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8BD6-DFF3-4CAB-95C5-718B842CF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9CB62-52B0-4536-B2EF-BFD0512D5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F5999-477B-43DA-A5CB-015FCA8B2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F98C5-B72B-428A-9136-83A8AB343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86F10-ECD2-4F52-A660-D992F4C7B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1A99E-5949-4199-B91C-F5E77104E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1422B-708E-485A-99E1-2EAF51DBE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1EEEE-2A4C-4447-A059-0CA08741E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5894F-F814-431D-A01A-2D68A2887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C587D-66F9-4168-A680-28C935FD1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E10AC-FE9D-4AC4-AC5F-BC847CBCE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3CC8B7-BF2E-4456-A602-932C2EE7E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8305800" cy="2819400"/>
          </a:xfrm>
        </p:spPr>
        <p:txBody>
          <a:bodyPr/>
          <a:lstStyle/>
          <a:p>
            <a:pPr eaLnBrk="1" hangingPunct="1"/>
            <a:r>
              <a:rPr lang="ru-RU" dirty="0" smtClean="0"/>
              <a:t>Эпистолярный жанр. Придумываем письмо Маше и Мише. Запись предложений.</a:t>
            </a:r>
          </a:p>
        </p:txBody>
      </p:sp>
      <p:sp>
        <p:nvSpPr>
          <p:cNvPr id="4" name="Подзаголовок 2"/>
          <p:cNvSpPr txBox="1">
            <a:spLocks noGrp="1"/>
          </p:cNvSpPr>
          <p:nvPr>
            <p:ph type="subTitle" idx="1"/>
          </p:nvPr>
        </p:nvSpPr>
        <p:spPr bwMode="auto">
          <a:xfrm>
            <a:off x="2438400" y="48006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  <a:cs typeface="+mn-cs"/>
              </a:rPr>
              <a:t>Шулья Людмила Геннадьевна,</a:t>
            </a:r>
          </a:p>
          <a:p>
            <a:pPr algn="r" eaLnBrk="0" hangingPunct="0"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  <a:cs typeface="+mn-cs"/>
              </a:rPr>
              <a:t>учитель начальных классов</a:t>
            </a:r>
          </a:p>
          <a:p>
            <a:pPr algn="r" eaLnBrk="0" hangingPunct="0"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  <a:cs typeface="+mn-cs"/>
              </a:rPr>
              <a:t>МБОУ СОШ №20 им. И.И. Наймушина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0" y="3048000"/>
            <a:ext cx="9143999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Урок </a:t>
            </a:r>
            <a:r>
              <a:rPr lang="ru-RU" sz="3200" kern="0" dirty="0" smtClean="0">
                <a:latin typeface="+mn-lt"/>
              </a:rPr>
              <a:t>обучения грамоте (письмо)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1 классе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УМК «Перспективная начальная школа»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ru/archive/1/15/20090605142656%2150_%D0%BB%D0%B5%D1%82_%D1%81%D0%BE%D0%B2_%D0%BC%D0%B0%D1%80%D0%BA_%D0%BA%D0%BE%D0%BD%D0%B2%D0%B5%D1%80%D1%82%D1%83_1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942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http://upload.wikimedia.org/wikipedia/ru/b/b8/%D0%9F%D0%BE%D1%87%D1%82%D0%BE%D0%B2%D1%8B%D0%B9_%D0%BA%D0%BE%D0%BD%D0%B2%D0%B5%D1%80%D1%82._%D0%A5%D0%B0%D1%80%D1%8C%D0%BA%D0%BE%D0%B2%D1%81%D0%BA%D0%B8%D0%B9_%D0%B7%D0%B0%D0%B2%D0%BE%D0%B4_%D1%82%D1%80%D0%B0%D0%BA%D1%82%D0%BE%D1%80%D0%BD%D1%8B%D1%85_%D1%81%D0%B0%D0%BC%D0%BE%D1%85%D0%BE%D0%B4%D0%BD%D1%8B%D1%85_%D1%88%D0%B0%D1%81%D1%81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0"/>
            <a:ext cx="45434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http://static.ngs.ru/news/preview/13d56b48ad9a575989c45d7c4061057c0484d0d5_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352800"/>
            <a:ext cx="66294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lightbox.su/podelki/23/konvert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4419600" cy="57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668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От кого </a:t>
            </a:r>
            <a:r>
              <a:rPr lang="ru-RU" u="sng" smtClean="0"/>
              <a:t>_Ивановой М.И.._</a:t>
            </a:r>
          </a:p>
          <a:p>
            <a:pPr>
              <a:buFontTx/>
              <a:buNone/>
            </a:pPr>
            <a:r>
              <a:rPr lang="ru-RU" smtClean="0"/>
              <a:t> Откуда </a:t>
            </a:r>
            <a:r>
              <a:rPr lang="ru-RU" u="sng" smtClean="0"/>
              <a:t>_ул. Коньшакова, д.15, кв.8</a:t>
            </a:r>
          </a:p>
          <a:p>
            <a:pPr>
              <a:buFontTx/>
              <a:buNone/>
            </a:pPr>
            <a:r>
              <a:rPr lang="ru-RU" u="sng" smtClean="0"/>
              <a:t>_г. Братск Иркутской обл.______</a:t>
            </a:r>
          </a:p>
          <a:p>
            <a:pPr>
              <a:buFontTx/>
              <a:buNone/>
            </a:pPr>
            <a:r>
              <a:rPr lang="ru-RU" smtClean="0"/>
              <a:t> Индекс 665702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smtClean="0"/>
              <a:t>				Кому </a:t>
            </a:r>
            <a:r>
              <a:rPr lang="ru-RU" u="sng" smtClean="0"/>
              <a:t>_Котиковой Н.В.__</a:t>
            </a:r>
          </a:p>
          <a:p>
            <a:pPr>
              <a:buFontTx/>
              <a:buNone/>
            </a:pPr>
            <a:r>
              <a:rPr lang="ru-RU" smtClean="0"/>
              <a:t>				Куда </a:t>
            </a:r>
            <a:r>
              <a:rPr lang="ru-RU" u="sng" smtClean="0"/>
              <a:t>ул. Чайковского д.8, кв.43</a:t>
            </a:r>
            <a:r>
              <a:rPr lang="ru-RU" smtClean="0"/>
              <a:t>			</a:t>
            </a:r>
            <a:r>
              <a:rPr lang="ru-RU" u="sng" smtClean="0"/>
              <a:t>_г. Сочи Краснодарский кр.____</a:t>
            </a:r>
          </a:p>
          <a:p>
            <a:pPr>
              <a:buFontTx/>
              <a:buNone/>
            </a:pPr>
            <a:r>
              <a:rPr lang="ru-RU" smtClean="0"/>
              <a:t>				Индекс 354080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От кого __________</a:t>
            </a:r>
          </a:p>
          <a:p>
            <a:pPr>
              <a:buFontTx/>
              <a:buNone/>
            </a:pPr>
            <a:r>
              <a:rPr lang="ru-RU" smtClean="0"/>
              <a:t> Откуда __________</a:t>
            </a:r>
          </a:p>
          <a:p>
            <a:pPr>
              <a:buFontTx/>
              <a:buNone/>
            </a:pPr>
            <a:r>
              <a:rPr lang="ru-RU" smtClean="0"/>
              <a:t>_________________</a:t>
            </a:r>
          </a:p>
          <a:p>
            <a:pPr>
              <a:buFontTx/>
              <a:buNone/>
            </a:pPr>
            <a:r>
              <a:rPr lang="ru-RU" smtClean="0"/>
              <a:t>Индекс 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smtClean="0"/>
              <a:t>					Кому ______________</a:t>
            </a:r>
          </a:p>
          <a:p>
            <a:pPr>
              <a:buFontTx/>
              <a:buNone/>
            </a:pPr>
            <a:r>
              <a:rPr lang="ru-RU" smtClean="0"/>
              <a:t>					Откуда ____________</a:t>
            </a:r>
            <a:br>
              <a:rPr lang="ru-RU" smtClean="0"/>
            </a:br>
            <a:r>
              <a:rPr lang="ru-RU" smtClean="0"/>
              <a:t>				__________________</a:t>
            </a:r>
          </a:p>
          <a:p>
            <a:pPr>
              <a:buFontTx/>
              <a:buNone/>
            </a:pPr>
            <a:r>
              <a:rPr lang="ru-RU" smtClean="0"/>
              <a:t>					Индекс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Рисунок 73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930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2" descr="http://img1.liveinternet.ru/images/attach/c/9/107/239/107239481_5043945_013b8f057c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2667000" y="3429000"/>
            <a:ext cx="3200400" cy="3429000"/>
          </a:xfrm>
          <a:prstGeom prst="line">
            <a:avLst/>
          </a:prstGeom>
          <a:ln w="571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743200" y="3429000"/>
            <a:ext cx="3124200" cy="3429000"/>
          </a:xfrm>
          <a:prstGeom prst="line">
            <a:avLst/>
          </a:prstGeom>
          <a:ln w="571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200400" y="3429000"/>
            <a:ext cx="2895600" cy="3429000"/>
          </a:xfrm>
          <a:prstGeom prst="line">
            <a:avLst/>
          </a:prstGeom>
          <a:ln w="571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276600" y="3505200"/>
            <a:ext cx="2819400" cy="3352800"/>
          </a:xfrm>
          <a:prstGeom prst="line">
            <a:avLst/>
          </a:prstGeom>
          <a:ln w="571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5791200" y="3505200"/>
            <a:ext cx="228600" cy="76200"/>
          </a:xfrm>
          <a:prstGeom prst="line">
            <a:avLst/>
          </a:prstGeom>
          <a:ln w="571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5638800" y="3733800"/>
            <a:ext cx="152400" cy="76200"/>
          </a:xfrm>
          <a:prstGeom prst="line">
            <a:avLst/>
          </a:prstGeom>
          <a:ln w="571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5410200" y="3962400"/>
            <a:ext cx="228600" cy="76200"/>
          </a:xfrm>
          <a:prstGeom prst="line">
            <a:avLst/>
          </a:prstGeom>
          <a:ln w="571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5181600" y="4191000"/>
            <a:ext cx="228600" cy="152400"/>
          </a:xfrm>
          <a:prstGeom prst="line">
            <a:avLst/>
          </a:prstGeom>
          <a:ln w="571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4953000" y="4419600"/>
            <a:ext cx="152400" cy="152400"/>
          </a:xfrm>
          <a:prstGeom prst="line">
            <a:avLst/>
          </a:prstGeom>
          <a:ln w="571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4724400" y="4724400"/>
            <a:ext cx="152400" cy="152400"/>
          </a:xfrm>
          <a:prstGeom prst="line">
            <a:avLst/>
          </a:prstGeom>
          <a:ln w="571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4495800" y="4953000"/>
            <a:ext cx="152400" cy="228600"/>
          </a:xfrm>
          <a:prstGeom prst="line">
            <a:avLst/>
          </a:prstGeom>
          <a:ln w="571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4267200" y="5181600"/>
            <a:ext cx="152400" cy="228600"/>
          </a:xfrm>
          <a:prstGeom prst="line">
            <a:avLst/>
          </a:prstGeom>
          <a:ln w="571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4038600" y="5486400"/>
            <a:ext cx="152400" cy="228600"/>
          </a:xfrm>
          <a:prstGeom prst="line">
            <a:avLst/>
          </a:prstGeom>
          <a:ln w="571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3810000" y="5715000"/>
            <a:ext cx="152400" cy="228600"/>
          </a:xfrm>
          <a:prstGeom prst="line">
            <a:avLst/>
          </a:prstGeom>
          <a:ln w="571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3581400" y="5943600"/>
            <a:ext cx="152400" cy="228600"/>
          </a:xfrm>
          <a:prstGeom prst="line">
            <a:avLst/>
          </a:prstGeom>
          <a:ln w="571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3352800" y="6172200"/>
            <a:ext cx="152400" cy="228600"/>
          </a:xfrm>
          <a:prstGeom prst="line">
            <a:avLst/>
          </a:prstGeom>
          <a:ln w="571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3124200" y="6400800"/>
            <a:ext cx="152400" cy="228600"/>
          </a:xfrm>
          <a:prstGeom prst="line">
            <a:avLst/>
          </a:prstGeom>
          <a:ln w="571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2895600" y="6629400"/>
            <a:ext cx="152400" cy="228600"/>
          </a:xfrm>
          <a:prstGeom prst="line">
            <a:avLst/>
          </a:prstGeom>
          <a:ln w="571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0" y="0"/>
            <a:ext cx="68389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/>
                <a:solidFill>
                  <a:srgbClr val="F0F97F"/>
                </a:solidFill>
              </a:rPr>
              <a:t>Трап чистописания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Письмо другу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2" descr="http://img1.liveinternet.ru/images/attach/c/9/107/239/107239481_5043945_013b8f057c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2" name="Picture 2" descr="http://ru-wallp.com/w/2010/12/16/153365%D0%9E%D1%81%D1%82%D1%80%D0%BE%D0%B2%D0%BE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http://liubavyshka.ru/_ph/93/1/292709106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990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http://2.bp.blogspot.com/-DY-fGTQr0kk/UeboIZyfT9I/AAAAAAAABYU/bAyTwXaSyWI/s640/%D0%BF%D0%B0%D1%80%D0%BE%D0%B2%D0%BE%D0%B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048000"/>
            <a:ext cx="1358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1000" y="5715000"/>
            <a:ext cx="8382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Остров филателистов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Picture 2" descr="http://upload.wikimedia.org/wikipedia/commons/8/86/Stirlingcas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/>
                <a:solidFill>
                  <a:srgbClr val="111111"/>
                </a:solidFill>
              </a:rPr>
              <a:t>Замок Джеймса </a:t>
            </a:r>
            <a:r>
              <a:rPr lang="ru-RU" sz="5400" b="1" dirty="0" err="1">
                <a:ln w="50800"/>
                <a:solidFill>
                  <a:srgbClr val="111111"/>
                </a:solidFill>
              </a:rPr>
              <a:t>Чалмерса</a:t>
            </a:r>
            <a:r>
              <a:rPr lang="ru-RU" sz="5400" b="1" dirty="0">
                <a:ln w="50800"/>
                <a:solidFill>
                  <a:srgbClr val="11111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nterest-planet.ru/uploads/images/d/0/4/7/71/b9e4978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910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https://encrypted-tbn0.gstatic.com/images?q=tbn:ANd9GcSkmCjQaT7O_WBzFYrrw_KOnCbR4osI3BSJau9jErz5LXaNtl2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https://encrypted-tbn1.gstatic.com/images?q=tbn:ANd9GcQsD-wQ_zT-YsCXax0IoOCyWHVVTIDyZ4fwJl5J1HXPeAYJ1hjh7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14675"/>
            <a:ext cx="51625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http://filatelic.fotocrimea.com/arch/arch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114675"/>
            <a:ext cx="2667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Лабиринт почтового </a:t>
            </a:r>
          </a:p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конверта</a:t>
            </a:r>
          </a:p>
        </p:txBody>
      </p:sp>
      <p:pic>
        <p:nvPicPr>
          <p:cNvPr id="10243" name="Picture 4" descr="http://subscribe.ru/archive/rest.brain.labirints/200707/13204025.html/Mal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297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91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Эпистолярный жанр. Придумываем письмо Маше и Мише. Запись предложений.</vt:lpstr>
      <vt:lpstr>Слайд 2</vt:lpstr>
      <vt:lpstr>Слайд 3</vt:lpstr>
      <vt:lpstr>Письмо другу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glg</dc:creator>
  <cp:lastModifiedBy>glg</cp:lastModifiedBy>
  <cp:revision>31</cp:revision>
  <cp:lastPrinted>1601-01-01T00:00:00Z</cp:lastPrinted>
  <dcterms:created xsi:type="dcterms:W3CDTF">1601-01-01T00:00:00Z</dcterms:created>
  <dcterms:modified xsi:type="dcterms:W3CDTF">2014-05-15T12:41:58Z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