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17" autoAdjust="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EFE388-787C-48D5-9709-FF7B27C2A77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7FBE4-4902-4234-BCC5-070F837AB8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2864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43644"/>
            <a:ext cx="6400800" cy="142876"/>
          </a:xfrm>
        </p:spPr>
        <p:txBody>
          <a:bodyPr>
            <a:normAutofit fontScale="25000" lnSpcReduction="20000"/>
          </a:bodyPr>
          <a:lstStyle/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 descr="64223993_gfhjk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angelia-39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928670"/>
            <a:ext cx="1714512" cy="23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43306" y="314324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«Скоро Пасха!»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№6  г.о. Жигулевск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Логвиненко Наталья Геннадьевна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Имена существительные</a:t>
            </a:r>
            <a:br>
              <a:rPr lang="ru-RU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кто?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sz="71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что?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живые</a:t>
            </a:r>
          </a:p>
          <a:p>
            <a:pPr>
              <a:buNone/>
            </a:pPr>
            <a:r>
              <a:rPr lang="ru-RU" sz="2400" b="1" dirty="0" smtClean="0"/>
              <a:t>предметы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одушевлённые</a:t>
            </a:r>
          </a:p>
          <a:p>
            <a:pPr>
              <a:buNone/>
            </a:pPr>
            <a:endParaRPr lang="ru-RU" sz="2400" b="1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/>
              <a:t>неживые</a:t>
            </a:r>
          </a:p>
          <a:p>
            <a:pPr algn="ctr">
              <a:buNone/>
            </a:pPr>
            <a:r>
              <a:rPr lang="ru-RU" sz="2400" b="1" dirty="0" smtClean="0"/>
              <a:t>предметы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неодушевлённые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857356" y="1214422"/>
            <a:ext cx="278608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9124" y="1071546"/>
            <a:ext cx="271464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636"/>
            <a:ext cx="7215238" cy="12858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православный</a:t>
            </a:r>
            <a:r>
              <a:rPr lang="ru-RU" sz="4000" b="1" dirty="0" smtClean="0">
                <a:latin typeface="+mn-lt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праздник.</a:t>
            </a: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500306"/>
            <a:ext cx="1643074" cy="85725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Сущ.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4500570"/>
            <a:ext cx="1428760" cy="642942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Сущ.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3286124"/>
            <a:ext cx="8115328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Пасха - самый главный </a:t>
            </a:r>
          </a:p>
          <a:p>
            <a:pPr>
              <a:buNone/>
            </a:pPr>
            <a:endParaRPr lang="ru-RU" sz="4000" b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15338" y="3429000"/>
            <a:ext cx="471462" cy="29313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Корзинка из картона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stranamasterov.ru/files/imagecache/orig_with_logo4/i2012/03/21/dsc_1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072" b="6318"/>
          <a:stretch>
            <a:fillRect/>
          </a:stretch>
        </p:blipFill>
        <p:spPr bwMode="auto">
          <a:xfrm>
            <a:off x="2285984" y="2500306"/>
            <a:ext cx="4953000" cy="26643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cs typeface="Arial" charset="0"/>
              </a:rPr>
              <a:t>Правила безопасности при работе с ножницами.</a:t>
            </a:r>
            <a:r>
              <a:rPr lang="ru-RU" sz="5400" dirty="0" smtClean="0">
                <a:solidFill>
                  <a:srgbClr val="C00000"/>
                </a:solidFill>
                <a:cs typeface="Arial" charset="0"/>
              </a:rPr>
              <a:t/>
            </a:r>
            <a:br>
              <a:rPr lang="ru-RU" sz="5400" dirty="0" smtClean="0">
                <a:solidFill>
                  <a:srgbClr val="C00000"/>
                </a:solidFill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142875">
              <a:buFontTx/>
              <a:buAutoNum type="arabicPeriod"/>
            </a:pPr>
            <a:r>
              <a:rPr lang="ru-RU" sz="2800" dirty="0" smtClean="0">
                <a:solidFill>
                  <a:srgbClr val="4B0082"/>
                </a:solidFill>
                <a:ea typeface="Times New Roman" pitchFamily="18" charset="0"/>
                <a:cs typeface="Arial" charset="0"/>
              </a:rPr>
              <a:t>Ножницы хранить в определенном месте - в подставке или рабочей коробке.</a:t>
            </a:r>
          </a:p>
          <a:p>
            <a:pPr indent="142875">
              <a:buNone/>
            </a:pPr>
            <a:r>
              <a:rPr lang="ru-RU" sz="2800" dirty="0" smtClean="0">
                <a:solidFill>
                  <a:srgbClr val="4B0082"/>
                </a:solidFill>
                <a:cs typeface="Times New Roman" pitchFamily="18" charset="0"/>
              </a:rPr>
              <a:t>2. Класть ножницы сомкнутыми лезвиями от работающего; передавая, держать их за сомкнутые лезвия.</a:t>
            </a:r>
          </a:p>
          <a:p>
            <a:pPr indent="142875" eaLnBrk="0" hangingPunct="0">
              <a:buAutoNum type="arabicPeriod" startAt="3"/>
            </a:pPr>
            <a:r>
              <a:rPr lang="ru-RU" sz="2800" dirty="0" smtClean="0">
                <a:solidFill>
                  <a:srgbClr val="4B0082"/>
                </a:solidFill>
                <a:cs typeface="Times New Roman" pitchFamily="18" charset="0"/>
              </a:rPr>
              <a:t>Работать хорошо отрегулированными и заточенными  ножницами.</a:t>
            </a:r>
            <a:endParaRPr lang="ru-RU" sz="2800" dirty="0" smtClean="0">
              <a:cs typeface="Arial" charset="0"/>
            </a:endParaRPr>
          </a:p>
          <a:p>
            <a:pPr indent="142875" eaLnBrk="0" hangingPunct="0">
              <a:buNone/>
            </a:pPr>
            <a:r>
              <a:rPr lang="ru-RU" sz="2800" dirty="0" smtClean="0">
                <a:solidFill>
                  <a:srgbClr val="4B0082"/>
                </a:solidFill>
                <a:cs typeface="Times New Roman" pitchFamily="18" charset="0"/>
              </a:rPr>
              <a:t>4. Не оставлять ножницы раскрытыми лезвиями.</a:t>
            </a:r>
            <a:endParaRPr lang="ru-RU" sz="2800" dirty="0" smtClean="0">
              <a:cs typeface="Arial" charset="0"/>
            </a:endParaRPr>
          </a:p>
          <a:p>
            <a:pPr indent="142875" eaLnBrk="0" hangingPunct="0">
              <a:buNone/>
            </a:pPr>
            <a:endParaRPr lang="ru-RU" sz="2400" dirty="0" smtClean="0">
              <a:solidFill>
                <a:srgbClr val="4B0082"/>
              </a:solidFill>
              <a:cs typeface="Times New Roman" pitchFamily="18" charset="0"/>
            </a:endParaRPr>
          </a:p>
          <a:p>
            <a:pPr indent="142875" algn="just" eaLnBrk="0" hangingPunct="0">
              <a:buNone/>
            </a:pPr>
            <a:endParaRPr lang="ru-RU" sz="2400" dirty="0" smtClean="0">
              <a:solidFill>
                <a:srgbClr val="4B0082"/>
              </a:solidFill>
              <a:cs typeface="Times New Roman" pitchFamily="18" charset="0"/>
            </a:endParaRPr>
          </a:p>
          <a:p>
            <a:pPr indent="142875" algn="just" eaLnBrk="0" hangingPunc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Этапы работы: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Возьми шаблон, приложи  на картон.</a:t>
            </a:r>
          </a:p>
          <a:p>
            <a:pPr lvl="0"/>
            <a:r>
              <a:rPr lang="ru-RU" dirty="0" smtClean="0"/>
              <a:t>Обведи его.</a:t>
            </a:r>
          </a:p>
          <a:p>
            <a:pPr lvl="0"/>
            <a:r>
              <a:rPr lang="ru-RU" dirty="0" smtClean="0"/>
              <a:t>Начерти линии сгиба.</a:t>
            </a:r>
          </a:p>
          <a:p>
            <a:pPr lvl="0"/>
            <a:r>
              <a:rPr lang="ru-RU" dirty="0" smtClean="0"/>
              <a:t>Вырежи  заготовку из картона.</a:t>
            </a:r>
          </a:p>
          <a:p>
            <a:pPr lvl="0"/>
            <a:r>
              <a:rPr lang="ru-RU" dirty="0" smtClean="0"/>
              <a:t> Согни по намеченным линиям.</a:t>
            </a:r>
          </a:p>
          <a:p>
            <a:pPr lvl="0"/>
            <a:r>
              <a:rPr lang="ru-RU" dirty="0" smtClean="0"/>
              <a:t>Склей коробочку.</a:t>
            </a:r>
          </a:p>
          <a:p>
            <a:pPr lvl="0"/>
            <a:r>
              <a:rPr lang="ru-RU" dirty="0" smtClean="0"/>
              <a:t>Приклей ручку.</a:t>
            </a:r>
          </a:p>
          <a:p>
            <a:pPr lvl="0"/>
            <a:r>
              <a:rPr lang="ru-RU" dirty="0" smtClean="0"/>
              <a:t>Укрась корзиночку.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643570" y="3214686"/>
            <a:ext cx="1857388" cy="1714512"/>
          </a:xfrm>
          <a:prstGeom prst="rect">
            <a:avLst/>
          </a:prstGeom>
          <a:solidFill>
            <a:srgbClr val="FF6DB6">
              <a:alpha val="47843"/>
            </a:srgbClr>
          </a:solidFill>
          <a:ln w="444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6" name="Блок-схема: задержка 5"/>
          <p:cNvSpPr/>
          <p:nvPr/>
        </p:nvSpPr>
        <p:spPr>
          <a:xfrm rot="5400000">
            <a:off x="6140463" y="4503743"/>
            <a:ext cx="863600" cy="1857388"/>
          </a:xfrm>
          <a:prstGeom prst="flowChartDelay">
            <a:avLst/>
          </a:prstGeom>
          <a:solidFill>
            <a:srgbClr val="FF6DB6">
              <a:alpha val="50000"/>
            </a:srgbClr>
          </a:solidFill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задержка 6"/>
          <p:cNvSpPr/>
          <p:nvPr/>
        </p:nvSpPr>
        <p:spPr>
          <a:xfrm rot="16200000">
            <a:off x="6039651" y="1818473"/>
            <a:ext cx="936625" cy="1728787"/>
          </a:xfrm>
          <a:prstGeom prst="flowChartDelay">
            <a:avLst/>
          </a:prstGeom>
          <a:solidFill>
            <a:srgbClr val="FF6DB6">
              <a:alpha val="50000"/>
            </a:srgbClr>
          </a:solidFill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задержка 7"/>
          <p:cNvSpPr/>
          <p:nvPr/>
        </p:nvSpPr>
        <p:spPr>
          <a:xfrm rot="10800000">
            <a:off x="4572000" y="3286124"/>
            <a:ext cx="1008063" cy="1582738"/>
          </a:xfrm>
          <a:prstGeom prst="flowChartDelay">
            <a:avLst/>
          </a:prstGeom>
          <a:solidFill>
            <a:srgbClr val="FF6DB6">
              <a:alpha val="50000"/>
            </a:srgbClr>
          </a:solidFill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7572396" y="3357562"/>
            <a:ext cx="1008063" cy="1511300"/>
          </a:xfrm>
          <a:prstGeom prst="flowChartDelay">
            <a:avLst/>
          </a:prstGeom>
          <a:solidFill>
            <a:srgbClr val="FF6DB6">
              <a:alpha val="50000"/>
            </a:srgbClr>
          </a:solidFill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7500958" y="2928934"/>
            <a:ext cx="576263" cy="3603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7572396" y="4929198"/>
            <a:ext cx="576262" cy="36036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Трапеция 11"/>
          <p:cNvSpPr/>
          <p:nvPr/>
        </p:nvSpPr>
        <p:spPr>
          <a:xfrm>
            <a:off x="5000628" y="2857496"/>
            <a:ext cx="576263" cy="3603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Трапеция 12"/>
          <p:cNvSpPr/>
          <p:nvPr/>
        </p:nvSpPr>
        <p:spPr>
          <a:xfrm rot="10800000">
            <a:off x="5000628" y="4929198"/>
            <a:ext cx="576263" cy="35560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53606"/>
          </a:xfrm>
        </p:spPr>
        <p:txBody>
          <a:bodyPr>
            <a:normAutofit/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00437"/>
            <a:ext cx="3114668" cy="2854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14751"/>
            <a:ext cx="2852758" cy="26401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4714884"/>
            <a:ext cx="4800576" cy="1643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255"/>
            <a:ext cx="2143140" cy="22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Картинка 1 из 4176"/>
          <p:cNvPicPr>
            <a:picLocks noChangeAspect="1" noChangeArrowheads="1"/>
          </p:cNvPicPr>
          <p:nvPr/>
        </p:nvPicPr>
        <p:blipFill>
          <a:blip r:embed="rId3"/>
          <a:srcRect t="4604" b="10307"/>
          <a:stretch>
            <a:fillRect/>
          </a:stretch>
        </p:blipFill>
        <p:spPr bwMode="auto">
          <a:xfrm>
            <a:off x="2214546" y="428604"/>
            <a:ext cx="4714876" cy="353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00570"/>
            <a:ext cx="3238496" cy="200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071942"/>
            <a:ext cx="3000396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4071942"/>
            <a:ext cx="5400684" cy="225265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9600" b="1" dirty="0" err="1" smtClean="0"/>
              <a:t>втобус</a:t>
            </a:r>
            <a:endParaRPr lang="ru-RU" sz="9600" b="1" dirty="0" smtClean="0"/>
          </a:p>
          <a:p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929354" cy="36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500330" cy="25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256"/>
            <a:ext cx="2357454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43306" y="4357694"/>
            <a:ext cx="4567254" cy="217932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9600" dirty="0" err="1" smtClean="0"/>
              <a:t>амолет</a:t>
            </a:r>
            <a:endParaRPr lang="ru-RU" sz="9600" dirty="0" smtClean="0"/>
          </a:p>
          <a:p>
            <a:endParaRPr lang="ru-RU" sz="9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2071670" y="285728"/>
            <a:ext cx="5117786" cy="3931920"/>
          </a:xfr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86190"/>
            <a:ext cx="2762248" cy="27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-357214"/>
            <a:ext cx="66437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143380"/>
            <a:ext cx="2322414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43306" y="4357694"/>
            <a:ext cx="4781568" cy="1750692"/>
          </a:xfrm>
        </p:spPr>
        <p:txBody>
          <a:bodyPr>
            <a:normAutofit/>
          </a:bodyPr>
          <a:lstStyle/>
          <a:p>
            <a:r>
              <a:rPr lang="ru-RU" sz="9600" dirty="0" err="1" smtClean="0"/>
              <a:t>оккей</a:t>
            </a:r>
            <a:endParaRPr lang="ru-RU" sz="9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60" r="1360"/>
          <a:stretch>
            <a:fillRect/>
          </a:stretch>
        </p:blipFill>
        <p:spPr bwMode="auto">
          <a:xfrm>
            <a:off x="2151063" y="266700"/>
            <a:ext cx="461803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00504"/>
            <a:ext cx="2357434" cy="23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357694"/>
            <a:ext cx="2212848" cy="2000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86182" y="4643446"/>
            <a:ext cx="4495816" cy="1571636"/>
          </a:xfrm>
        </p:spPr>
        <p:txBody>
          <a:bodyPr>
            <a:normAutofit/>
          </a:bodyPr>
          <a:lstStyle/>
          <a:p>
            <a:r>
              <a:rPr lang="ru-RU" sz="9600" dirty="0" err="1" smtClean="0"/>
              <a:t>лфавит</a:t>
            </a:r>
            <a:endParaRPr lang="ru-RU" sz="9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14818"/>
            <a:ext cx="2143140" cy="22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4903180" y="325236"/>
            <a:ext cx="3280081" cy="4463277"/>
          </a:xfrm>
        </p:spPr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39290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72264" y="3929066"/>
            <a:ext cx="2209800" cy="2179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199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143140" cy="2581973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356" y="2500306"/>
            <a:ext cx="199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 t="7442" b="7442"/>
          <a:stretch>
            <a:fillRect/>
          </a:stretch>
        </p:blipFill>
        <p:spPr bwMode="auto">
          <a:xfrm>
            <a:off x="3428992" y="2643182"/>
            <a:ext cx="2075204" cy="232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500306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43512"/>
            <a:ext cx="8305800" cy="20717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Мы дарим родным и близким крашеные яйца – символ жизни со словами со словами «Христос </a:t>
            </a:r>
            <a:r>
              <a:rPr lang="ru-RU" sz="3100" b="1" dirty="0" err="1" smtClean="0">
                <a:solidFill>
                  <a:srgbClr val="7030A0"/>
                </a:solidFill>
              </a:rPr>
              <a:t>Воскресе</a:t>
            </a:r>
            <a:r>
              <a:rPr lang="ru-RU" sz="3100" b="1" dirty="0" smtClean="0">
                <a:solidFill>
                  <a:srgbClr val="7030A0"/>
                </a:solidFill>
              </a:rPr>
              <a:t>! В ответ следует сказать «Воистину </a:t>
            </a:r>
            <a:r>
              <a:rPr lang="ru-RU" sz="3100" b="1" dirty="0" err="1" smtClean="0">
                <a:solidFill>
                  <a:srgbClr val="7030A0"/>
                </a:solidFill>
              </a:rPr>
              <a:t>Воскресе</a:t>
            </a:r>
            <a:r>
              <a:rPr lang="ru-RU" sz="3100" b="1" dirty="0" smtClean="0">
                <a:solidFill>
                  <a:srgbClr val="7030A0"/>
                </a:solidFill>
              </a:rPr>
              <a:t>!»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3" name="Рисунок 7" descr="Jesus_0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3926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36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Имя существительное</a:t>
            </a:r>
            <a:r>
              <a:rPr lang="ru-RU" sz="4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Georgia" pitchFamily="18" charset="0"/>
              </a:rPr>
              <a:t>–</a:t>
            </a:r>
            <a:br>
              <a:rPr lang="ru-RU" sz="4400" b="1" dirty="0" smtClean="0">
                <a:solidFill>
                  <a:srgbClr val="000000"/>
                </a:solidFill>
                <a:latin typeface="Georgia" pitchFamily="18" charset="0"/>
              </a:rPr>
            </a:br>
            <a:r>
              <a:rPr lang="ru-RU" sz="4400" b="1" dirty="0" smtClean="0">
                <a:solidFill>
                  <a:srgbClr val="000000"/>
                </a:solidFill>
                <a:latin typeface="Georgia" pitchFamily="18" charset="0"/>
              </a:rPr>
              <a:t> это часть речи, которая называет </a:t>
            </a:r>
            <a:r>
              <a:rPr lang="ru-RU" sz="4400" b="1" dirty="0" err="1" smtClean="0">
                <a:solidFill>
                  <a:srgbClr val="000000"/>
                </a:solidFill>
                <a:latin typeface="Georgia" pitchFamily="18" charset="0"/>
              </a:rPr>
              <a:t>предмет,явление</a:t>
            </a:r>
            <a:r>
              <a:rPr lang="ru-RU" sz="4400" b="1" dirty="0" smtClean="0">
                <a:solidFill>
                  <a:srgbClr val="000000"/>
                </a:solidFill>
                <a:latin typeface="Georgia" pitchFamily="18" charset="0"/>
              </a:rPr>
              <a:t> природы, состояние человека и отвечает на вопросы кто? или что?</a:t>
            </a:r>
            <a:r>
              <a:rPr lang="ru-RU" sz="3600" b="1" dirty="0" smtClean="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000000"/>
                </a:solidFill>
                <a:latin typeface="Georgia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167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Мы дарим родным и близким крашеные яйца – символ жизни со словами со словами «Христос Воскресе! В ответ следует сказать «Воистину Воскресе!» </vt:lpstr>
      <vt:lpstr>                   Имя существительное –  это часть речи, которая называет предмет,явление природы, состояние человека и отвечает на вопросы кто? или что? </vt:lpstr>
      <vt:lpstr>Имена существительные </vt:lpstr>
      <vt:lpstr>православный праздник. </vt:lpstr>
      <vt:lpstr>Корзинка из картона</vt:lpstr>
      <vt:lpstr>Правила безопасности при работе с ножницами. </vt:lpstr>
      <vt:lpstr>Этапы работы: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ПИРАТ</dc:creator>
  <cp:lastModifiedBy>ПИРАТ</cp:lastModifiedBy>
  <cp:revision>19</cp:revision>
  <dcterms:created xsi:type="dcterms:W3CDTF">2014-04-04T08:47:56Z</dcterms:created>
  <dcterms:modified xsi:type="dcterms:W3CDTF">2014-05-12T20:06:29Z</dcterms:modified>
</cp:coreProperties>
</file>