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40"/>
  </p:notesMasterIdLst>
  <p:sldIdLst>
    <p:sldId id="270" r:id="rId7"/>
    <p:sldId id="275" r:id="rId8"/>
    <p:sldId id="287" r:id="rId9"/>
    <p:sldId id="288" r:id="rId10"/>
    <p:sldId id="277" r:id="rId11"/>
    <p:sldId id="279" r:id="rId12"/>
    <p:sldId id="281" r:id="rId13"/>
    <p:sldId id="282" r:id="rId14"/>
    <p:sldId id="283" r:id="rId15"/>
    <p:sldId id="271" r:id="rId16"/>
    <p:sldId id="276" r:id="rId17"/>
    <p:sldId id="272" r:id="rId18"/>
    <p:sldId id="273" r:id="rId19"/>
    <p:sldId id="285" r:id="rId20"/>
    <p:sldId id="289" r:id="rId21"/>
    <p:sldId id="290" r:id="rId22"/>
    <p:sldId id="291" r:id="rId23"/>
    <p:sldId id="292" r:id="rId24"/>
    <p:sldId id="293" r:id="rId25"/>
    <p:sldId id="294" r:id="rId26"/>
    <p:sldId id="274" r:id="rId27"/>
    <p:sldId id="258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57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84" autoAdjust="0"/>
    <p:restoredTop sz="91219" autoAdjust="0"/>
  </p:normalViewPr>
  <p:slideViewPr>
    <p:cSldViewPr>
      <p:cViewPr varScale="1">
        <p:scale>
          <a:sx n="67" d="100"/>
          <a:sy n="67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E108623-9ACD-4140-9A88-7B70BF07A8EA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42A8996-964D-461E-A306-2DF3B1F3D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5963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0515E8-FDFD-4DEC-87C0-855CCF6F91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80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67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95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594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5304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706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100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143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99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186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4577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835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4257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4392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482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9456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5108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2620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973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609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8559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94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665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2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48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81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7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34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87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461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385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94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66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230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48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761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346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87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461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3851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9D3FA-9677-4828-8D58-81F33E2A0A9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E15A6-C558-49DD-96B5-28A168E1B1C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952947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233D3-50C7-4D01-81D1-4D34E1B1DCD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6B21B-A993-4ECF-9A3B-26DBE9378D1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48665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50683-412A-463E-A9B2-2574022236E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637CE-DCF8-43F9-BD1A-5C434C40577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25230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EBC329-0879-46A9-875E-414153A8446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18B21-5D3C-4F86-8CEB-52EA94661C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074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E1690-1CF1-4F26-94F1-EB0D74C0D88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ECEBC2-7DC1-42AD-BBF5-A9C7F315055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83814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2AACC6-F5B2-4AB2-AB81-2E108BC9FB2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A2FCC-A3AA-4787-9897-300C343F053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6761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7830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5234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9875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2AA51-4699-489B-A02D-048DF557C8FC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095CE0-CA1C-42A0-86DF-378C90011D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6461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C5C-A63C-47D2-85BD-A4170DAF9EDA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41514-733C-4BE8-B64A-1BA117FF499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2938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FDC7A-817B-4931-AF82-7CE7DC7B15FA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427CB-C754-4881-B7A8-801375286E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C61AF7-A647-42FA-9BFE-2CAEFAF7493F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3B1B46-75E0-4AE2-AE8D-C6E6722778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27AB4-92BA-4312-9321-2E6AE430D35F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BDAE90-D30C-4C85-8D5F-CB25543690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/>
              <a:pPr>
                <a:defRPr/>
              </a:pPr>
              <a:t>11.01.2015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8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3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0182-59CB-4A50-87E3-DAE3AE59698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11.01.2015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B937B95-194D-4CA8-8671-20A5BE00C0A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52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hyperlink" Target="http://www.youtube.com/watch?v=SAWr-KZhD0E" TargetMode="Externa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http://img-fotki.yandex.ru/get/6005/nina1476.6/0_684c7_5e50cd54_L" TargetMode="External"/><Relationship Id="rId13" Type="http://schemas.openxmlformats.org/officeDocument/2006/relationships/hyperlink" Target="http://img0.liveinternet.ru/images/attach/c/3/74/838/74838072_large_coyote.jpg" TargetMode="External"/><Relationship Id="rId18" Type="http://schemas.openxmlformats.org/officeDocument/2006/relationships/hyperlink" Target="http://stat18.privet.ru/lr/0a195cf84cce6d8b6433431ec84f498d" TargetMode="External"/><Relationship Id="rId26" Type="http://schemas.openxmlformats.org/officeDocument/2006/relationships/hyperlink" Target="http://i.i.ua/photo/images/pic/6/3/4614836_6432ad7.jpg" TargetMode="External"/><Relationship Id="rId3" Type="http://schemas.openxmlformats.org/officeDocument/2006/relationships/image" Target="../media/image48.jpeg"/><Relationship Id="rId21" Type="http://schemas.openxmlformats.org/officeDocument/2006/relationships/hyperlink" Target="http://growabrain.typepad.com/photos/uncategorized/wishes.jpg" TargetMode="External"/><Relationship Id="rId34" Type="http://schemas.openxmlformats.org/officeDocument/2006/relationships/hyperlink" Target="http://img0.liveinternet.ru/images/attach/c/0/40/36/40036777_006.jpg" TargetMode="External"/><Relationship Id="rId7" Type="http://schemas.openxmlformats.org/officeDocument/2006/relationships/hyperlink" Target="http://tainy.net/wp-content/uploads/2010/09/tardigrades_03.jpg" TargetMode="External"/><Relationship Id="rId12" Type="http://schemas.openxmlformats.org/officeDocument/2006/relationships/hyperlink" Target="http://w3-1-itd.ipae.uran.ru/ecoencur/pic/00000370_6.jpg" TargetMode="External"/><Relationship Id="rId17" Type="http://schemas.openxmlformats.org/officeDocument/2006/relationships/hyperlink" Target="http://primamedia.ru/files/155578.jpg" TargetMode="External"/><Relationship Id="rId25" Type="http://schemas.openxmlformats.org/officeDocument/2006/relationships/hyperlink" Target="http://kafa-info.com.ua/news_thumbs/onf8cb78fdf364ff1fc219a99b1eaeee21e_800.jpg" TargetMode="External"/><Relationship Id="rId33" Type="http://schemas.openxmlformats.org/officeDocument/2006/relationships/hyperlink" Target="http://wolfs-volks.ucoz.ru/OS21057_resize.jpg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xrest.ru/images/collection/00793/845/original.jpg" TargetMode="External"/><Relationship Id="rId20" Type="http://schemas.openxmlformats.org/officeDocument/2006/relationships/hyperlink" Target="http://img1.liveinternet.ru/images/attach/c/2/73/923/73923665_f8a2b379ec5c.jpg" TargetMode="External"/><Relationship Id="rId29" Type="http://schemas.openxmlformats.org/officeDocument/2006/relationships/hyperlink" Target="http://www.hoh.org.ua/assets/images/catalog/info/salamandra_salamandra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asik.ru/images/ticks/28.jpg" TargetMode="External"/><Relationship Id="rId11" Type="http://schemas.openxmlformats.org/officeDocument/2006/relationships/hyperlink" Target="http://bio.1september.ru/2001/43/16.jpg" TargetMode="External"/><Relationship Id="rId24" Type="http://schemas.openxmlformats.org/officeDocument/2006/relationships/hyperlink" Target="http://img-2007-11.photosight.ru/13/2409498.jpg" TargetMode="External"/><Relationship Id="rId32" Type="http://schemas.openxmlformats.org/officeDocument/2006/relationships/hyperlink" Target="http://i016.radikal.ru/0805/4e/97afc9989b9b.jpg" TargetMode="External"/><Relationship Id="rId5" Type="http://schemas.openxmlformats.org/officeDocument/2006/relationships/hyperlink" Target="http://www.marvelsphoto.com/wp-content/uploads/2007/09/river-jungle.jpg" TargetMode="External"/><Relationship Id="rId15" Type="http://schemas.openxmlformats.org/officeDocument/2006/relationships/hyperlink" Target="http://demotivators.to/media/posters/2055/778357_v-evrope-rasprostranyaetsya-kozij-gripp.jpg" TargetMode="External"/><Relationship Id="rId23" Type="http://schemas.openxmlformats.org/officeDocument/2006/relationships/hyperlink" Target="http://www.lesmir.ru/upload/saharnij-klen.jpg" TargetMode="External"/><Relationship Id="rId28" Type="http://schemas.openxmlformats.org/officeDocument/2006/relationships/hyperlink" Target="http://www.2-999-999.ru/files/file/item/439827B7112748FEB9A8D59A524A97AF.jpg" TargetMode="External"/><Relationship Id="rId10" Type="http://schemas.openxmlformats.org/officeDocument/2006/relationships/hyperlink" Target="http://www.rybari.net/images/ryby/sumec_velky.jpg" TargetMode="External"/><Relationship Id="rId19" Type="http://schemas.openxmlformats.org/officeDocument/2006/relationships/hyperlink" Target="http://favkes.blox.pl/resource/559pxViola_odorata_Garden_060402Aw.jpg" TargetMode="External"/><Relationship Id="rId31" Type="http://schemas.openxmlformats.org/officeDocument/2006/relationships/hyperlink" Target="http://www.povodok.ru/pics/art68/art6799_0.jpg" TargetMode="External"/><Relationship Id="rId4" Type="http://schemas.openxmlformats.org/officeDocument/2006/relationships/hyperlink" Target="http://stigmata.ru/photo_report/photo/odessa/chalkboard-desktop-background-i7.jpg" TargetMode="External"/><Relationship Id="rId9" Type="http://schemas.openxmlformats.org/officeDocument/2006/relationships/hyperlink" Target="http://www.fresher.ru/images8/shnobelevskaya-premiya-2011/8.jpg" TargetMode="External"/><Relationship Id="rId14" Type="http://schemas.openxmlformats.org/officeDocument/2006/relationships/hyperlink" Target="http://www.popsci.com/files/imagecache/article_image_large/articles/554px-Emperor_Penguin_Manchot_empereur.jpg" TargetMode="External"/><Relationship Id="rId22" Type="http://schemas.openxmlformats.org/officeDocument/2006/relationships/hyperlink" Target="http://plant.astrakhan.ws/img/myata_d.jpg" TargetMode="External"/><Relationship Id="rId27" Type="http://schemas.openxmlformats.org/officeDocument/2006/relationships/hyperlink" Target="http://img1.liveinternet.ru/images/foto/b/1/apps/1/157/1157217_079.jpg" TargetMode="External"/><Relationship Id="rId30" Type="http://schemas.openxmlformats.org/officeDocument/2006/relationships/hyperlink" Target="http://primamedia.ru/files/81554.jp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Содержимое 5" descr="0a195cf84cce6d8b6433431ec84f498d.jpeg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852512" y="962025"/>
            <a:ext cx="1516062" cy="2000250"/>
          </a:xfrm>
        </p:spPr>
      </p:pic>
      <p:pic>
        <p:nvPicPr>
          <p:cNvPr id="11" name="Рисунок 10" descr="saharnij-kl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6512" y="357166"/>
            <a:ext cx="2419880" cy="221457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onf8cb78fdf364ff1fc219a99b1eaeee21e_80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591991" y="1348512"/>
            <a:ext cx="2183375" cy="292895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3826429" y="4277470"/>
            <a:ext cx="17145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Хвойные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5116" y="5998400"/>
            <a:ext cx="16430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Деревья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3262" y="5859463"/>
            <a:ext cx="2214563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Кустарники </a:t>
            </a: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+mn-lt"/>
                <a:cs typeface="+mn-cs"/>
              </a:rPr>
              <a:t> </a:t>
            </a:r>
            <a:endParaRPr lang="ru-RU" b="1" dirty="0">
              <a:solidFill>
                <a:schemeClr val="bg2">
                  <a:lumMod val="1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67544" y="3109914"/>
            <a:ext cx="228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Травы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57938" y="2500313"/>
            <a:ext cx="228600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Лиственные 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6" name="Рисунок 15" descr="http://im0-tub-ru.yandex.net/i?id=96953df94be76790ced596d830b44157-86-144&amp;n=24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68" y="3789040"/>
            <a:ext cx="2061939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http://im0-tub-ru.yandex.net/i?id=ed75f24ca7fda531cff2186ff83eae20-103-144&amp;n=24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346" y="4048699"/>
            <a:ext cx="2434592" cy="18107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428763"/>
              </p:ext>
            </p:extLst>
          </p:nvPr>
        </p:nvGraphicFramePr>
        <p:xfrm>
          <a:off x="457200" y="1600200"/>
          <a:ext cx="8229600" cy="27736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чешуя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ног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ru-RU" sz="6000" b="1" dirty="0" err="1" smtClean="0">
                <a:solidFill>
                  <a:schemeClr val="accent3">
                    <a:lumMod val="50000"/>
                  </a:schemeClr>
                </a:solidFill>
              </a:rPr>
              <a:t>Физминутка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Объект 10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484784"/>
            <a:ext cx="4857784" cy="4913620"/>
          </a:xfrm>
        </p:spPr>
      </p:pic>
      <p:graphicFrame>
        <p:nvGraphicFramePr>
          <p:cNvPr id="6" name="Объект 5">
            <a:hlinkClick r:id="rId5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4793831"/>
              </p:ext>
            </p:extLst>
          </p:nvPr>
        </p:nvGraphicFramePr>
        <p:xfrm>
          <a:off x="899592" y="1556792"/>
          <a:ext cx="6524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Объект упаковщика для оболочки" showAsIcon="1" r:id="rId6" imgW="652680" imgH="491040" progId="Package">
                  <p:embed/>
                </p:oleObj>
              </mc:Choice>
              <mc:Fallback>
                <p:oleObj name="Объект упаковщика для оболочки" showAsIcon="1" r:id="rId6" imgW="65268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99592" y="1556792"/>
                        <a:ext cx="6524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688" y="10467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Земноводные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57938" y="5715000"/>
            <a:ext cx="2357437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Лягушка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00250" y="5643563"/>
            <a:ext cx="257175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Жаба </a:t>
            </a:r>
          </a:p>
        </p:txBody>
      </p:sp>
      <p:pic>
        <p:nvPicPr>
          <p:cNvPr id="11" name="Рисунок 10" descr="4614836_6432ad7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6072198" y="3786190"/>
            <a:ext cx="2848590" cy="207170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2" name="Рисунок 11" descr="0012-012-Prirodnoe-soobschestvo-lug.jpg"/>
          <p:cNvPicPr>
            <a:picLocks noChangeAspect="1"/>
          </p:cNvPicPr>
          <p:nvPr/>
        </p:nvPicPr>
        <p:blipFill>
          <a:blip r:embed="rId4"/>
          <a:srcRect t="8572"/>
          <a:stretch>
            <a:fillRect/>
          </a:stretch>
        </p:blipFill>
        <p:spPr>
          <a:xfrm>
            <a:off x="1945573" y="3992548"/>
            <a:ext cx="2708729" cy="185741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 descr="439827B7112748FEB9A8D59A524A97AF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3438" y="1214422"/>
            <a:ext cx="2869476" cy="214314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4" name="TextBox 13"/>
          <p:cNvSpPr txBox="1"/>
          <p:nvPr/>
        </p:nvSpPr>
        <p:spPr>
          <a:xfrm>
            <a:off x="4714875" y="3071813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Тритон  </a:t>
            </a:r>
          </a:p>
        </p:txBody>
      </p:sp>
      <p:pic>
        <p:nvPicPr>
          <p:cNvPr id="15" name="Рисунок 14" descr="salamandra_salamandr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5340" y="1180894"/>
            <a:ext cx="2952755" cy="221456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6" name="TextBox 15"/>
          <p:cNvSpPr txBox="1"/>
          <p:nvPr/>
        </p:nvSpPr>
        <p:spPr>
          <a:xfrm>
            <a:off x="928688" y="3143250"/>
            <a:ext cx="2786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Саламандра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920" y="198404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Пресмыкающиеся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Рисунок 3" descr="81554.jpg"/>
          <p:cNvPicPr>
            <a:picLocks noChangeAspect="1"/>
          </p:cNvPicPr>
          <p:nvPr/>
        </p:nvPicPr>
        <p:blipFill>
          <a:blip r:embed="rId3"/>
          <a:srcRect t="10446"/>
          <a:stretch>
            <a:fillRect/>
          </a:stretch>
        </p:blipFill>
        <p:spPr>
          <a:xfrm>
            <a:off x="714375" y="1298557"/>
            <a:ext cx="3495031" cy="25717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5" name="TextBox 4"/>
          <p:cNvSpPr txBox="1"/>
          <p:nvPr/>
        </p:nvSpPr>
        <p:spPr>
          <a:xfrm>
            <a:off x="714375" y="3286125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Змея </a:t>
            </a:r>
          </a:p>
        </p:txBody>
      </p:sp>
      <p:pic>
        <p:nvPicPr>
          <p:cNvPr id="6" name="Рисунок 5" descr="art6799_0.jpg"/>
          <p:cNvPicPr>
            <a:picLocks noChangeAspect="1"/>
          </p:cNvPicPr>
          <p:nvPr/>
        </p:nvPicPr>
        <p:blipFill>
          <a:blip r:embed="rId4"/>
          <a:srcRect t="6250"/>
          <a:stretch>
            <a:fillRect/>
          </a:stretch>
        </p:blipFill>
        <p:spPr>
          <a:xfrm>
            <a:off x="4357686" y="1214422"/>
            <a:ext cx="3429024" cy="241104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714875" y="3214688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Черепаха </a:t>
            </a:r>
          </a:p>
        </p:txBody>
      </p:sp>
      <p:pic>
        <p:nvPicPr>
          <p:cNvPr id="8" name="Рисунок 7" descr="97afc9989b9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56" y="3643314"/>
            <a:ext cx="2904364" cy="221457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TextBox 8"/>
          <p:cNvSpPr txBox="1"/>
          <p:nvPr/>
        </p:nvSpPr>
        <p:spPr>
          <a:xfrm>
            <a:off x="2000250" y="5572125"/>
            <a:ext cx="2786063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Ящерица </a:t>
            </a:r>
          </a:p>
        </p:txBody>
      </p:sp>
      <p:pic>
        <p:nvPicPr>
          <p:cNvPr id="7177" name="Рисунок 9" descr="OS21057_resize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2521362">
            <a:off x="5060950" y="2994025"/>
            <a:ext cx="3835400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57938" y="5357813"/>
            <a:ext cx="27860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Крокодил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</a:rPr>
              <a:t>Группы животных</a:t>
            </a:r>
            <a:endParaRPr lang="ru-RU" sz="6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688080"/>
        </p:xfrm>
        <a:graphic>
          <a:graphicData uri="http://schemas.openxmlformats.org/drawingml/2006/table">
            <a:tbl>
              <a:tblPr firstRow="1" bandRow="1">
                <a:tableStyleId>{69C7853C-536D-4A76-A0AE-DD22124D55A5}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Название группы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Количество</a:t>
                      </a:r>
                      <a:r>
                        <a:rPr lang="ru-RU" sz="28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ног</a:t>
                      </a:r>
                      <a:endParaRPr lang="ru-RU" sz="28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Покровы</a:t>
                      </a:r>
                      <a:r>
                        <a:rPr lang="ru-RU" sz="24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Звери</a:t>
                      </a:r>
                      <a:r>
                        <a:rPr lang="ru-RU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шерсть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Птицы 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перья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Рыбы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плавники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чешуя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956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Насекомые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 ног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Земноводные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ноги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голая кожа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Пресмыкающиеся</a:t>
                      </a:r>
                      <a:endParaRPr lang="ru-RU" sz="2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 ноги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роговые чешуйки </a:t>
                      </a:r>
                      <a:endParaRPr lang="ru-R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657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>
          <a:xfrm>
            <a:off x="683568" y="2852936"/>
            <a:ext cx="7992888" cy="1752600"/>
          </a:xfrm>
        </p:spPr>
        <p:txBody>
          <a:bodyPr/>
          <a:lstStyle/>
          <a:p>
            <a:pPr algn="l"/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Окунь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шмель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снегирь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жираф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муравей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ёж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27224216"/>
              </p:ext>
            </p:extLst>
          </p:nvPr>
        </p:nvGraphicFramePr>
        <p:xfrm>
          <a:off x="467544" y="836712"/>
          <a:ext cx="8229600" cy="86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Насекомые 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Рыбы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Птицы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Звери</a:t>
                      </a:r>
                      <a:endParaRPr lang="ru-RU" sz="2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353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0554666"/>
              </p:ext>
            </p:extLst>
          </p:nvPr>
        </p:nvGraphicFramePr>
        <p:xfrm>
          <a:off x="611560" y="620688"/>
          <a:ext cx="1008807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807"/>
              </a:tblGrid>
              <a:tr h="534166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Ж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И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В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О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Т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Н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Ы</a:t>
                      </a:r>
                    </a:p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Е</a:t>
                      </a:r>
                    </a:p>
                    <a:p>
                      <a:pPr algn="ctr"/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0964790"/>
              </p:ext>
            </p:extLst>
          </p:nvPr>
        </p:nvGraphicFramePr>
        <p:xfrm>
          <a:off x="3779912" y="423704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насекомые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3585973"/>
              </p:ext>
            </p:extLst>
          </p:nvPr>
        </p:nvGraphicFramePr>
        <p:xfrm>
          <a:off x="3779912" y="1268760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птицы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4087292"/>
              </p:ext>
            </p:extLst>
          </p:nvPr>
        </p:nvGraphicFramePr>
        <p:xfrm>
          <a:off x="3779913" y="2209642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рыбы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5590286"/>
              </p:ext>
            </p:extLst>
          </p:nvPr>
        </p:nvGraphicFramePr>
        <p:xfrm>
          <a:off x="3779912" y="3140968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звери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5253697"/>
              </p:ext>
            </p:extLst>
          </p:nvPr>
        </p:nvGraphicFramePr>
        <p:xfrm>
          <a:off x="3779912" y="4077072"/>
          <a:ext cx="4779937" cy="70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земноводные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098085"/>
              </p:ext>
            </p:extLst>
          </p:nvPr>
        </p:nvGraphicFramePr>
        <p:xfrm>
          <a:off x="3779912" y="4999598"/>
          <a:ext cx="4779937" cy="80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80566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пресмыкающиеся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Стрелка вправо 5"/>
          <p:cNvSpPr/>
          <p:nvPr/>
        </p:nvSpPr>
        <p:spPr>
          <a:xfrm rot="20952707">
            <a:off x="1724527" y="703423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1767390" y="1432085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753102" y="2275048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1695952" y="3160873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>
            <a:off x="1710239" y="4189573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право 19"/>
          <p:cNvSpPr/>
          <p:nvPr/>
        </p:nvSpPr>
        <p:spPr>
          <a:xfrm rot="483590">
            <a:off x="1681664" y="5075398"/>
            <a:ext cx="197268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1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70098085"/>
              </p:ext>
            </p:extLst>
          </p:nvPr>
        </p:nvGraphicFramePr>
        <p:xfrm>
          <a:off x="3794199" y="5013885"/>
          <a:ext cx="4779937" cy="8056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9937"/>
              </a:tblGrid>
              <a:tr h="80566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solidFill>
                            <a:schemeClr val="tx1"/>
                          </a:solidFill>
                        </a:rPr>
                        <a:t>пресмыкающиеся</a:t>
                      </a:r>
                      <a:endParaRPr lang="ru-RU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629697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Животные</a:t>
            </a: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548680"/>
            <a:ext cx="554461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7524" y="2492896"/>
            <a:ext cx="4320480" cy="1922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Дикие</a:t>
            </a:r>
            <a:endParaRPr lang="ru-RU" sz="6000" dirty="0"/>
          </a:p>
        </p:txBody>
      </p:sp>
      <p:sp>
        <p:nvSpPr>
          <p:cNvPr id="9" name="Овал 8"/>
          <p:cNvSpPr/>
          <p:nvPr/>
        </p:nvSpPr>
        <p:spPr>
          <a:xfrm>
            <a:off x="4502337" y="3450158"/>
            <a:ext cx="4320480" cy="192251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Домашние</a:t>
            </a:r>
            <a:endParaRPr lang="ru-RU" sz="4800" dirty="0"/>
          </a:p>
        </p:txBody>
      </p:sp>
      <p:sp>
        <p:nvSpPr>
          <p:cNvPr id="6" name="Стрелка вниз 5"/>
          <p:cNvSpPr/>
          <p:nvPr/>
        </p:nvSpPr>
        <p:spPr>
          <a:xfrm rot="1834664">
            <a:off x="3347864" y="1517365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478692">
            <a:off x="5680743" y="1476031"/>
            <a:ext cx="484632" cy="1977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51520" y="332657"/>
            <a:ext cx="8229600" cy="1584176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Животные </a:t>
            </a: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76672"/>
            <a:ext cx="6274172" cy="11304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2348880"/>
            <a:ext cx="230425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Травоядные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97610" y="3191843"/>
            <a:ext cx="230425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Хищные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3698" y="2477468"/>
            <a:ext cx="2304256" cy="19442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Всеядные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49738" y="1776252"/>
            <a:ext cx="484632" cy="12927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596582">
            <a:off x="2886814" y="1684542"/>
            <a:ext cx="484632" cy="648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20088187">
            <a:off x="6181390" y="1651593"/>
            <a:ext cx="484632" cy="760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1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5" name="Объект 4" descr="http://im0-tub-ru.yandex.net/i?id=59da6ae4daf7ea5bc9b24f7f585385e6-90-144&amp;n=2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92696"/>
            <a:ext cx="7344816" cy="52696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2124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1112020"/>
              </p:ext>
            </p:extLst>
          </p:nvPr>
        </p:nvGraphicFramePr>
        <p:xfrm>
          <a:off x="395536" y="476672"/>
          <a:ext cx="8229600" cy="2523744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10729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4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КАУЛШЯГ     ИЖФАР    ЛООКС ЗАКОСРТЕ       РАМУВЙЕ</a:t>
                      </a:r>
                      <a:endParaRPr lang="ru-RU" sz="48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611560" y="3645024"/>
            <a:ext cx="7920880" cy="1741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auto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800" b="1" dirty="0" smtClean="0">
                <a:solidFill>
                  <a:prstClr val="black"/>
                </a:solidFill>
                <a:latin typeface="Calibri"/>
                <a:ea typeface="Times New Roman"/>
                <a:cs typeface="Times New Roman"/>
              </a:rPr>
              <a:t>Лягушка, жираф, сокол, стрекоза, муравей</a:t>
            </a:r>
            <a:endParaRPr lang="ru-RU" sz="4800" b="1" dirty="0">
              <a:solidFill>
                <a:prstClr val="black"/>
              </a:solidFill>
              <a:latin typeface="Calibri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1F497D">
                    <a:lumMod val="50000"/>
                  </a:srgbClr>
                </a:solidFill>
                <a:latin typeface="Calibri"/>
              </a:rPr>
              <a:t> </a:t>
            </a:r>
            <a:endParaRPr lang="ru-RU" sz="2400" b="1" dirty="0">
              <a:solidFill>
                <a:srgbClr val="1F497D">
                  <a:lumMod val="50000"/>
                </a:srgbClr>
              </a:solidFill>
              <a:latin typeface="Calibri"/>
            </a:endParaRPr>
          </a:p>
        </p:txBody>
      </p:sp>
      <p:pic>
        <p:nvPicPr>
          <p:cNvPr id="5" name="Объект 4" descr="http://im0-tub-ru.yandex.net/i?id=0ef91a699b818f87149450ba58407497-30-144&amp;n=24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8136904" cy="5616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91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0036777_00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51348" y="2214554"/>
            <a:ext cx="7021798" cy="464344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20716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dirty="0" smtClean="0">
                <a:solidFill>
                  <a:schemeClr val="tx2">
                    <a:lumMod val="50000"/>
                  </a:schemeClr>
                </a:solidFill>
              </a:rPr>
              <a:t>Интересные факты из жизни животных</a:t>
            </a:r>
            <a:endParaRPr lang="ru-RU" sz="7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Клещ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Клещи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живут без еды до 8 лет. Но это ещё что! Учёные поставили над ними просто чудовищный эксперимент -20 представителей этого вида поместили в вакуум и 30 минут воздействовали на них пучком вредоносных электромагнитных лучей. После этого все испытуемые прожили ещё 2 дня.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9220" name="Рисунок 6" descr="2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8F8FC"/>
              </a:clrFrom>
              <a:clrTo>
                <a:srgbClr val="F8F8FC">
                  <a:alpha val="0"/>
                </a:srgbClr>
              </a:clrTo>
            </a:clrChange>
          </a:blip>
          <a:srcRect l="8000" b="3555"/>
          <a:stretch>
            <a:fillRect/>
          </a:stretch>
        </p:blipFill>
        <p:spPr bwMode="auto">
          <a:xfrm>
            <a:off x="6173788" y="3786188"/>
            <a:ext cx="2970212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tardigrades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789" y="3643314"/>
            <a:ext cx="3381211" cy="29223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Тихоходка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Микроскопические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беспозвоночные способны несколько минут обитать в открытом космосе. Они выживают при температуре -71 градус. Лишённое влаги, тело тихоходки принимает форму бочонка, конечности втягиваются. Засохшую малышку капля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воды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может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разбудить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даже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через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100 лет!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684c7_5e50cd54_L.jpeg"/>
          <p:cNvPicPr>
            <a:picLocks noChangeAspect="1"/>
          </p:cNvPicPr>
          <p:nvPr/>
        </p:nvPicPr>
        <p:blipFill>
          <a:blip r:embed="rId3"/>
          <a:srcRect l="14000"/>
          <a:stretch>
            <a:fillRect/>
          </a:stretch>
        </p:blipFill>
        <p:spPr>
          <a:xfrm>
            <a:off x="3500430" y="2500306"/>
            <a:ext cx="5461016" cy="41529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Гидра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Это существо обладает способностью регенерироваться из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самых маленьких кусочков.</a:t>
            </a:r>
            <a:br>
              <a:rPr lang="ru-RU" sz="2800" b="1" dirty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Разрезав её, получите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массу новеньких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гидр.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Таракан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Экспериментально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подтверждено: тараканы могут жить без головы несколько недель, после чего умирают... от голода. Вообще без пищи они живут до 30 дней. Могут прекратить дыхание на 45 минут.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7" name="Рисунок 6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3429000"/>
            <a:ext cx="3640029" cy="2428892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Сом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85875"/>
            <a:ext cx="81153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Эта бесчешуйчатая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рыба питается даже тиной.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тому же она чрезвычайно живуча. Среди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аквариумистов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 недаром ходит байка, что </a:t>
            </a:r>
            <a:r>
              <a:rPr lang="ru-RU" sz="2800" b="1" dirty="0" err="1">
                <a:solidFill>
                  <a:schemeClr val="bg2">
                    <a:lumMod val="10000"/>
                  </a:schemeClr>
                </a:solidFill>
              </a:rPr>
              <a:t>сомик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выпрыгнув из аквариума, способен высохнуть почти до состояния воблы, а потом, попав в родную водную стихию,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ожить.</a:t>
            </a: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3316" name="Рисунок 4" descr="som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EF9"/>
              </a:clrFrom>
              <a:clrTo>
                <a:srgbClr val="FDFE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357688" y="3786188"/>
            <a:ext cx="4786312" cy="260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Тритон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Имеет просто невероятную способность к регенерации - восстановлению потерянных частей тела. Причём отрастают у него не только хвост,   но и лапы, и даже глаза. Эксперименты учёных показали: глаза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тритона восстанавливаются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за 9 месяцев, лапы и хвост - за 4.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14340" name="Рисунок 3" descr="1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05250" y="3643313"/>
            <a:ext cx="5238750" cy="247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Болотная черепаха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42938" y="1285875"/>
            <a:ext cx="8072437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Панцирь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её выдерживает вес до 2 тонн, что в 200 раз больше веса самого животного.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Черепашка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дышит обычным воздухом, но способна продержаться под водой, не всплывая, до 2 суток. Зверушка настолько неприхотлива, что готова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выдержать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5 (!)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лет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без еды!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5" name="Рисунок 4" descr="00000370_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E1EDC5"/>
              </a:clrFrom>
              <a:clrTo>
                <a:srgbClr val="E1EDC5">
                  <a:alpha val="0"/>
                </a:srgbClr>
              </a:clrTo>
            </a:clrChange>
          </a:blip>
          <a:srcRect l="4122" t="5714" b="5715"/>
          <a:stretch>
            <a:fillRect/>
          </a:stretch>
        </p:blipFill>
        <p:spPr>
          <a:xfrm>
            <a:off x="5284941" y="3786190"/>
            <a:ext cx="3859059" cy="2571713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4838072_large_coyo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785794"/>
            <a:ext cx="3740256" cy="5683563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Койот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1285875"/>
            <a:ext cx="6643688" cy="48402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животное способно отличить вооружённого человека от безоружного. Готово есть всё - даже бельевые верёвки. А ещё койоты такие гибкие, что, когда одного из них сбила машина,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двигавшаяся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 скоростью 120 км в час, зверёк изогнулся и устроился между бампером и кузовом. Так он проехал 95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км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и лишь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заправке владельцы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авто вытащили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хитрюгу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, у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которого была лишь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поцарапана лапка.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Какие бывают животные.</a:t>
            </a: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988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54px-Emperor_Penguin_Manchot_empereur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AAB2B5"/>
              </a:clrFrom>
              <a:clrTo>
                <a:srgbClr val="AAB2B5">
                  <a:alpha val="0"/>
                </a:srgbClr>
              </a:clrTo>
            </a:clrChange>
          </a:blip>
          <a:srcRect l="23580" t="6410" r="8454" b="5128"/>
          <a:stretch>
            <a:fillRect/>
          </a:stretch>
        </p:blipFill>
        <p:spPr>
          <a:xfrm>
            <a:off x="5357818" y="1285860"/>
            <a:ext cx="3500462" cy="492922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Пингвин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571500" y="1285875"/>
            <a:ext cx="5072063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Самка императорского пингвина «рождает» яйцо и оставляет его на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попечение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папаши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. После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чего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самец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высиживает 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«сынка» 130 </a:t>
            </a:r>
            <a:r>
              <a:rPr lang="en-US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дней. В это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время  он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ничего не ест и не пьёт. Худеет, конечно, но выживает.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8357_v-evrope-rasprostranyaetsya-kozij-gripp.jpg"/>
          <p:cNvPicPr>
            <a:picLocks noChangeAspect="1"/>
          </p:cNvPicPr>
          <p:nvPr/>
        </p:nvPicPr>
        <p:blipFill>
          <a:blip r:embed="rId3"/>
          <a:srcRect l="11513" t="9523" r="13487" b="25000"/>
          <a:stretch>
            <a:fillRect/>
          </a:stretch>
        </p:blipFill>
        <p:spPr>
          <a:xfrm>
            <a:off x="4357686" y="3500390"/>
            <a:ext cx="4639607" cy="33576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Коза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214313" y="1285875"/>
            <a:ext cx="8572500" cy="484028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Эти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животные часто довольствуются очень скудными пастбищами. Прекрасно лазают, могут пастись в местах, недоступных для другого скота. Если еды совсем нет, коза отрыгивает </a:t>
            </a: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содержимое своего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желудка -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рубец - и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пережёвывает его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снова.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3" descr="original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75"/>
          <a:stretch>
            <a:fillRect/>
          </a:stretch>
        </p:blipFill>
        <p:spPr bwMode="auto">
          <a:xfrm>
            <a:off x="0" y="1500188"/>
            <a:ext cx="4275138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Верблюд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50" y="1143000"/>
            <a:ext cx="5214938" cy="550068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800" dirty="0" smtClean="0"/>
              <a:t>    </a:t>
            </a:r>
            <a:r>
              <a:rPr lang="ru-RU" sz="2800" b="1" dirty="0" smtClean="0">
                <a:solidFill>
                  <a:schemeClr val="bg2">
                    <a:lumMod val="10000"/>
                  </a:schemeClr>
                </a:solidFill>
              </a:rPr>
              <a:t>Верблюд </a:t>
            </a:r>
            <a:r>
              <a:rPr lang="ru-RU" sz="2800" b="1" dirty="0">
                <a:solidFill>
                  <a:schemeClr val="bg2">
                    <a:lumMod val="10000"/>
                  </a:schemeClr>
                </a:solidFill>
              </a:rPr>
              <a:t>в Сахаре может прожить без доступа к воде до 10 дней. Секрет в том, что верблюды не потеют. Верблюд настолько экономно расходует воду, что его помёт содержит жидкости в 7 раз меньше, чем помёт лошадей. Добравшись же до источника, он выпивает огромное количество воды. «Мировой рекорд» - 284 литра за раз!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>
              <a:solidFill>
                <a:schemeClr val="bg2">
                  <a:lumMod val="10000"/>
                </a:schemeClr>
              </a:solidFill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z="2800" b="1" dirty="0"/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25"/>
            <a:ext cx="8229600" cy="28575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Используемые источники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28813" y="714375"/>
            <a:ext cx="6500812" cy="545465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1 и 13 слайды - фон  </a:t>
            </a:r>
            <a:r>
              <a:rPr lang="en-US" sz="900" b="1" dirty="0" smtClean="0">
                <a:hlinkClick r:id="rId4"/>
              </a:rPr>
              <a:t>http://stigmata.ru/photo_report/photo/odessa/chalkboard-desktop-background-i7.jpg</a:t>
            </a:r>
            <a:r>
              <a:rPr lang="ru-RU" sz="900" b="1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Фон для  2-12 слайдов  </a:t>
            </a:r>
            <a:r>
              <a:rPr lang="en-US" sz="900" b="1" dirty="0" smtClean="0">
                <a:hlinkClick r:id="rId5"/>
              </a:rPr>
              <a:t>http://www.marvelsphoto.com/wp-content/uploads/2007/09/river-jungle.jpg</a:t>
            </a:r>
            <a:r>
              <a:rPr lang="ru-RU" sz="900" b="1" dirty="0" smtClean="0"/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Клещ  </a:t>
            </a:r>
            <a:r>
              <a:rPr lang="en-US" sz="900" b="1" dirty="0" smtClean="0">
                <a:solidFill>
                  <a:schemeClr val="bg1"/>
                </a:solidFill>
                <a:hlinkClick r:id="rId6"/>
              </a:rPr>
              <a:t>http://basik.ru/images/ticks/28.jpg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Тихоходка </a:t>
            </a:r>
            <a:r>
              <a:rPr lang="en-US" sz="900" b="1" dirty="0" smtClean="0">
                <a:solidFill>
                  <a:schemeClr val="bg1"/>
                </a:solidFill>
                <a:hlinkClick r:id="rId7"/>
              </a:rPr>
              <a:t>http://tainy.net/wp-content/uploads/2010/09/tardigrades_03.jpg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Гидра  </a:t>
            </a:r>
            <a:r>
              <a:rPr lang="en-US" sz="900" b="1" dirty="0" smtClean="0">
                <a:solidFill>
                  <a:schemeClr val="bg1"/>
                </a:solidFill>
                <a:hlinkClick r:id="rId8"/>
              </a:rPr>
              <a:t>http://img-fotki.yandex.ru/get/6005/nina1476.6/0_684c7_5e50cd54_L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Таракан  </a:t>
            </a:r>
            <a:r>
              <a:rPr lang="en-US" sz="900" b="1" dirty="0" smtClean="0">
                <a:solidFill>
                  <a:schemeClr val="bg1"/>
                </a:solidFill>
                <a:hlinkClick r:id="rId9"/>
              </a:rPr>
              <a:t>http://www.fresher.ru/images8/shnobelevskaya-premiya-2011/8.jpg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Сом  </a:t>
            </a:r>
            <a:r>
              <a:rPr lang="en-US" sz="900" b="1" dirty="0" smtClean="0">
                <a:solidFill>
                  <a:schemeClr val="bg1"/>
                </a:solidFill>
                <a:hlinkClick r:id="rId10"/>
              </a:rPr>
              <a:t>http://www.rybari.net/images/ryby/sumec_velky.jpg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Тритон   </a:t>
            </a:r>
            <a:r>
              <a:rPr lang="en-US" sz="900" b="1" dirty="0" smtClean="0">
                <a:solidFill>
                  <a:schemeClr val="bg1"/>
                </a:solidFill>
                <a:hlinkClick r:id="rId11"/>
              </a:rPr>
              <a:t>http://bio.1september.ru/2001/43/16.jpg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Болотная черепаха  </a:t>
            </a:r>
            <a:r>
              <a:rPr lang="en-US" sz="900" b="1" dirty="0" smtClean="0">
                <a:solidFill>
                  <a:schemeClr val="bg1"/>
                </a:solidFill>
                <a:hlinkClick r:id="rId12"/>
              </a:rPr>
              <a:t>http://w3-1-itd.ipae.uran.ru/ecoencur/pic/00000370_6.jpg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Койот  </a:t>
            </a:r>
            <a:r>
              <a:rPr lang="en-US" sz="900" b="1" dirty="0" smtClean="0">
                <a:solidFill>
                  <a:schemeClr val="bg1"/>
                </a:solidFill>
                <a:hlinkClick r:id="rId13"/>
              </a:rPr>
              <a:t>http://img0.liveinternet.ru/images/attach/c/3/74/838/74838072_large_coyote.jpg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Пингвин  </a:t>
            </a:r>
            <a:r>
              <a:rPr lang="en-US" sz="900" b="1" dirty="0" smtClean="0">
                <a:solidFill>
                  <a:schemeClr val="bg1"/>
                </a:solidFill>
                <a:hlinkClick r:id="rId14"/>
              </a:rPr>
              <a:t>http://www.popsci.com/files/imagecache/article_image_large/articles/554px-Emperor_Penguin_Manchot_empereur.jpg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Козы   </a:t>
            </a:r>
            <a:r>
              <a:rPr lang="en-US" sz="900" b="1" dirty="0" smtClean="0">
                <a:solidFill>
                  <a:schemeClr val="bg1"/>
                </a:solidFill>
                <a:hlinkClick r:id="rId15"/>
              </a:rPr>
              <a:t>http://demotivators.to/media/posters/2055/778357_v-evrope-rasprostranyaetsya-kozij-gripp.jpg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Верблюд   </a:t>
            </a:r>
            <a:r>
              <a:rPr lang="en-US" sz="900" b="1" dirty="0" smtClean="0">
                <a:solidFill>
                  <a:schemeClr val="bg1"/>
                </a:solidFill>
                <a:hlinkClick r:id="rId16"/>
              </a:rPr>
              <a:t>http://www.xrest.ru/images/collection/00793/845/original.jpg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Текст для  слайдов  -  газета  «Аргументы и факты»  № 15 ( 11-17 апреля  2012 г.),страница 29, статья,  автор </a:t>
            </a:r>
            <a:r>
              <a:rPr lang="ru-RU" sz="900" b="1" dirty="0" err="1" smtClean="0">
                <a:solidFill>
                  <a:schemeClr val="bg1"/>
                </a:solidFill>
              </a:rPr>
              <a:t>Тутина</a:t>
            </a:r>
            <a:r>
              <a:rPr lang="ru-RU" sz="900" b="1" dirty="0" smtClean="0">
                <a:solidFill>
                  <a:schemeClr val="bg1"/>
                </a:solidFill>
              </a:rPr>
              <a:t>  Ю. «Кто венец творения»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Лес   </a:t>
            </a:r>
            <a:r>
              <a:rPr lang="en-US" sz="900" b="1" dirty="0" smtClean="0">
                <a:solidFill>
                  <a:schemeClr val="bg1"/>
                </a:solidFill>
                <a:hlinkClick r:id="rId17"/>
              </a:rPr>
              <a:t>http://primamedia.ru/files/155578.jpg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Подорожник    </a:t>
            </a:r>
            <a:r>
              <a:rPr lang="en-US" sz="900" b="1" dirty="0" smtClean="0">
                <a:solidFill>
                  <a:schemeClr val="bg1"/>
                </a:solidFill>
                <a:hlinkClick r:id="rId18"/>
              </a:rPr>
              <a:t>http://stat18.privet.ru/lr/0a195cf84cce6d8b6433431ec84f498d</a:t>
            </a:r>
            <a:r>
              <a:rPr lang="ru-RU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Фиалка </a:t>
            </a:r>
            <a:r>
              <a:rPr lang="en-US" sz="900" b="1" dirty="0" smtClean="0">
                <a:solidFill>
                  <a:schemeClr val="bg1"/>
                </a:solidFill>
                <a:hlinkClick r:id="rId19"/>
              </a:rPr>
              <a:t>http://favkes.blox.pl/resource/559pxViola_odorata_Garden_060402Aw.jpg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Мать-и-мачеха  </a:t>
            </a:r>
            <a:r>
              <a:rPr lang="en-US" sz="900" b="1" dirty="0" smtClean="0">
                <a:solidFill>
                  <a:schemeClr val="bg1"/>
                </a:solidFill>
                <a:hlinkClick r:id="rId20"/>
              </a:rPr>
              <a:t>http://img1.liveinternet.ru/images/attach/c/2/73/923/73923665_f8a2b379ec5c.jpg</a:t>
            </a:r>
            <a:r>
              <a:rPr lang="ru-RU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Одуванчик </a:t>
            </a:r>
            <a:r>
              <a:rPr lang="en-US" sz="900" b="1" dirty="0" smtClean="0">
                <a:solidFill>
                  <a:schemeClr val="bg1"/>
                </a:solidFill>
                <a:hlinkClick r:id="rId21"/>
              </a:rPr>
              <a:t>http://growabrain.typepad.com/photos/uncategorized/wishes.jpg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Мята </a:t>
            </a:r>
            <a:r>
              <a:rPr lang="en-US" sz="900" b="1" dirty="0" smtClean="0">
                <a:solidFill>
                  <a:schemeClr val="bg1"/>
                </a:solidFill>
                <a:hlinkClick r:id="rId22"/>
              </a:rPr>
              <a:t>http://plant.astrakhan.ws/img/myata_d.jpg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Клен </a:t>
            </a:r>
            <a:r>
              <a:rPr lang="en-US" sz="900" b="1" dirty="0" smtClean="0">
                <a:solidFill>
                  <a:schemeClr val="bg1"/>
                </a:solidFill>
                <a:hlinkClick r:id="rId23"/>
              </a:rPr>
              <a:t>http://www.lesmir.ru/upload/saharnij-klen.jpg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Боярышник </a:t>
            </a:r>
            <a:r>
              <a:rPr lang="en-US" sz="900" b="1" dirty="0" smtClean="0">
                <a:solidFill>
                  <a:schemeClr val="bg1"/>
                </a:solidFill>
                <a:hlinkClick r:id="rId24"/>
              </a:rPr>
              <a:t>http://img-2007-11.photosight.ru/13/2409498.jpg</a:t>
            </a:r>
            <a:r>
              <a:rPr lang="ru-RU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Ель </a:t>
            </a:r>
            <a:r>
              <a:rPr lang="en-US" sz="900" b="1" dirty="0" smtClean="0">
                <a:solidFill>
                  <a:schemeClr val="bg1"/>
                </a:solidFill>
                <a:hlinkClick r:id="rId25"/>
              </a:rPr>
              <a:t>http://kafa-info.com.ua/news_thumbs/onf8cb78fdf364ff1fc219a99b1eaeee21e_800.jpg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Лягушка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r>
              <a:rPr lang="en-US" sz="900" b="1" dirty="0" smtClean="0">
                <a:solidFill>
                  <a:schemeClr val="bg1"/>
                </a:solidFill>
                <a:hlinkClick r:id="rId26"/>
              </a:rPr>
              <a:t>http://i.i.ua/photo/images/pic/6/3/4614836_6432ad7.jpg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Жаба</a:t>
            </a:r>
            <a:r>
              <a:rPr lang="en-US" sz="900" b="1" dirty="0" smtClean="0">
                <a:solidFill>
                  <a:schemeClr val="bg1"/>
                </a:solidFill>
              </a:rPr>
              <a:t>   </a:t>
            </a:r>
            <a:r>
              <a:rPr lang="en-US" sz="900" b="1" dirty="0" smtClean="0">
                <a:solidFill>
                  <a:schemeClr val="bg1"/>
                </a:solidFill>
                <a:hlinkClick r:id="rId27"/>
              </a:rPr>
              <a:t>http://img1.liveinternet.ru/images/foto/b/1/apps/1/157/1157217_079.jpg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Тритон </a:t>
            </a:r>
            <a:r>
              <a:rPr lang="en-US" sz="900" b="1" dirty="0" smtClean="0">
                <a:solidFill>
                  <a:schemeClr val="bg1"/>
                </a:solidFill>
                <a:hlinkClick r:id="rId28"/>
              </a:rPr>
              <a:t>http://www.2-999-999.ru/files/file/item/439827B7112748FEB9A8D59A524A97AF.jpg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Саламандра </a:t>
            </a:r>
            <a:r>
              <a:rPr lang="en-US" sz="900" b="1" dirty="0" smtClean="0">
                <a:solidFill>
                  <a:schemeClr val="bg1"/>
                </a:solidFill>
                <a:hlinkClick r:id="rId29"/>
              </a:rPr>
              <a:t>http://www.hoh.org.ua/assets/images/catalog/info/salamandra_salamandra.jpg</a:t>
            </a: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Змея   </a:t>
            </a:r>
            <a:r>
              <a:rPr lang="en-US" sz="900" b="1" dirty="0" smtClean="0">
                <a:solidFill>
                  <a:schemeClr val="bg1"/>
                </a:solidFill>
                <a:hlinkClick r:id="rId30"/>
              </a:rPr>
              <a:t>http://primamedia.ru/files/81554.jpg</a:t>
            </a:r>
            <a:r>
              <a:rPr lang="en-US" sz="900" b="1" dirty="0" smtClean="0">
                <a:solidFill>
                  <a:schemeClr val="bg1"/>
                </a:solidFill>
              </a:rPr>
              <a:t>  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Черепаха </a:t>
            </a:r>
            <a:r>
              <a:rPr lang="en-US" sz="900" b="1" dirty="0" smtClean="0">
                <a:solidFill>
                  <a:schemeClr val="bg1"/>
                </a:solidFill>
                <a:hlinkClick r:id="rId31"/>
              </a:rPr>
              <a:t>http://www.povodok.ru/pics/art68/art6799_0.jpg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Ящерица </a:t>
            </a:r>
            <a:r>
              <a:rPr lang="en-US" sz="900" b="1" dirty="0" smtClean="0">
                <a:solidFill>
                  <a:schemeClr val="bg1"/>
                </a:solidFill>
                <a:hlinkClick r:id="rId32"/>
              </a:rPr>
              <a:t>http://i016.radikal.ru/0805/4e/97afc9989b9b.jpg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Крокодил   </a:t>
            </a:r>
            <a:r>
              <a:rPr lang="en-US" sz="900" b="1" dirty="0" smtClean="0">
                <a:solidFill>
                  <a:schemeClr val="bg1"/>
                </a:solidFill>
                <a:hlinkClick r:id="rId33"/>
              </a:rPr>
              <a:t>http://wolfs-volks.ucoz.ru/OS21057_resize.jpg</a:t>
            </a:r>
            <a:r>
              <a:rPr lang="en-US" sz="900" b="1" dirty="0" smtClean="0">
                <a:solidFill>
                  <a:schemeClr val="bg1"/>
                </a:solidFill>
              </a:rPr>
              <a:t>  </a:t>
            </a:r>
            <a:endParaRPr lang="ru-RU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900" b="1" dirty="0" smtClean="0">
                <a:solidFill>
                  <a:schemeClr val="bg1"/>
                </a:solidFill>
              </a:rPr>
              <a:t>Лягушка с пузом   </a:t>
            </a:r>
            <a:r>
              <a:rPr lang="en-US" sz="900" b="1" dirty="0" smtClean="0">
                <a:solidFill>
                  <a:schemeClr val="bg1"/>
                </a:solidFill>
                <a:hlinkClick r:id="rId34"/>
              </a:rPr>
              <a:t>http://img0.liveinternet.ru/images/attach/c/0/40/36/40036777_006.jpg</a:t>
            </a:r>
            <a:r>
              <a:rPr lang="ru-RU" sz="900" b="1" dirty="0" smtClean="0">
                <a:solidFill>
                  <a:schemeClr val="bg1"/>
                </a:solidFill>
              </a:rPr>
              <a:t>   </a:t>
            </a:r>
            <a:r>
              <a:rPr lang="en-US" sz="900" b="1" dirty="0" smtClean="0">
                <a:solidFill>
                  <a:schemeClr val="bg1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9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9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6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5" name="Содержимое 24"/>
          <p:cNvSpPr>
            <a:spLocks noGrp="1"/>
          </p:cNvSpPr>
          <p:nvPr>
            <p:ph idx="1"/>
          </p:nvPr>
        </p:nvSpPr>
        <p:spPr>
          <a:xfrm>
            <a:off x="251520" y="332656"/>
            <a:ext cx="8229600" cy="5629697"/>
          </a:xfrm>
        </p:spPr>
        <p:txBody>
          <a:bodyPr/>
          <a:lstStyle/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Насекомые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Рыбы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Птицы</a:t>
            </a:r>
          </a:p>
          <a:p>
            <a:pPr algn="ctr">
              <a:buNone/>
            </a:pPr>
            <a:r>
              <a:rPr lang="ru-RU" sz="8000" b="1" dirty="0" smtClean="0">
                <a:solidFill>
                  <a:schemeClr val="accent4">
                    <a:lumMod val="75000"/>
                  </a:schemeClr>
                </a:solidFill>
              </a:rPr>
              <a:t>Звери</a:t>
            </a:r>
          </a:p>
          <a:p>
            <a:pPr algn="ctr">
              <a:buNone/>
            </a:pPr>
            <a:endParaRPr lang="ru-RU" sz="80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195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1835696" y="116632"/>
            <a:ext cx="5843587" cy="1143000"/>
          </a:xfrm>
          <a:prstGeom prst="rect">
            <a:avLst/>
          </a:prstGeom>
          <a:solidFill>
            <a:srgbClr val="CC99FF"/>
          </a:solidFill>
          <a:ln w="57150">
            <a:solidFill>
              <a:srgbClr val="CC0099"/>
            </a:solidFill>
            <a:miter lim="800000"/>
            <a:headEnd/>
            <a:tailEnd/>
          </a:ln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Насекомые.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467899"/>
              </p:ext>
            </p:extLst>
          </p:nvPr>
        </p:nvGraphicFramePr>
        <p:xfrm>
          <a:off x="457200" y="1600200"/>
          <a:ext cx="8230368" cy="2090271"/>
        </p:xfrm>
        <a:graphic>
          <a:graphicData uri="http://schemas.openxmlformats.org/drawingml/2006/table">
            <a:tbl>
              <a:tblPr/>
              <a:tblGrid>
                <a:gridCol w="2743456"/>
                <a:gridCol w="2743456"/>
                <a:gridCol w="2743456"/>
              </a:tblGrid>
              <a:tr h="116457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9257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Насекомые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3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3" name="Picture 25" descr="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4365624"/>
            <a:ext cx="2609850" cy="2036763"/>
          </a:xfrm>
          <a:prstGeom prst="rect">
            <a:avLst/>
          </a:prstGeom>
          <a:noFill/>
          <a:ln w="38100">
            <a:solidFill>
              <a:srgbClr val="CC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6" descr="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365625"/>
            <a:ext cx="3001962" cy="1992313"/>
          </a:xfrm>
          <a:prstGeom prst="rect">
            <a:avLst/>
          </a:prstGeom>
          <a:noFill/>
          <a:ln w="38100">
            <a:solidFill>
              <a:srgbClr val="66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7" descr="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365625"/>
            <a:ext cx="2603500" cy="2016125"/>
          </a:xfrm>
          <a:prstGeom prst="rect">
            <a:avLst/>
          </a:prstGeom>
          <a:noFill/>
          <a:ln w="38100">
            <a:solidFill>
              <a:srgbClr val="33993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4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0" dirty="0">
                <a:solidFill>
                  <a:srgbClr val="000000"/>
                </a:solidFill>
                <a:latin typeface="Arial"/>
              </a:rPr>
              <a:t>Чем рыбы отличаются </a:t>
            </a:r>
            <a:br>
              <a:rPr lang="ru-RU" sz="3600" kern="0" dirty="0">
                <a:solidFill>
                  <a:srgbClr val="000000"/>
                </a:solidFill>
                <a:latin typeface="Arial"/>
              </a:rPr>
            </a:br>
            <a:r>
              <a:rPr lang="ru-RU" sz="3600" kern="0" dirty="0">
                <a:solidFill>
                  <a:srgbClr val="000000"/>
                </a:solidFill>
                <a:latin typeface="Arial"/>
              </a:rPr>
              <a:t>от других животных?</a:t>
            </a: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2198565"/>
              </p:ext>
            </p:extLst>
          </p:nvPr>
        </p:nvGraphicFramePr>
        <p:xfrm>
          <a:off x="457200" y="1600200"/>
          <a:ext cx="8229600" cy="208984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9275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925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Рыбы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плавники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чешуя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6" name="Picture 25" descr="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81525"/>
            <a:ext cx="2736850" cy="1655763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4" descr="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546599"/>
            <a:ext cx="2593975" cy="1725613"/>
          </a:xfrm>
          <a:prstGeom prst="rect">
            <a:avLst/>
          </a:prstGeom>
          <a:noFill/>
          <a:ln w="381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6" descr="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4581525"/>
            <a:ext cx="2592387" cy="1728788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13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0" dirty="0">
                <a:solidFill>
                  <a:srgbClr val="000000"/>
                </a:solidFill>
                <a:latin typeface="Arial"/>
              </a:rPr>
              <a:t>Что отличает птиц </a:t>
            </a:r>
            <a:br>
              <a:rPr lang="ru-RU" sz="3600" kern="0" dirty="0">
                <a:solidFill>
                  <a:srgbClr val="000000"/>
                </a:solidFill>
                <a:latin typeface="Arial"/>
              </a:rPr>
            </a:br>
            <a:r>
              <a:rPr lang="ru-RU" sz="3600" kern="0" dirty="0">
                <a:solidFill>
                  <a:srgbClr val="000000"/>
                </a:solidFill>
                <a:latin typeface="Arial"/>
              </a:rPr>
              <a:t>от всех остальных животных?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3789327"/>
              </p:ext>
            </p:extLst>
          </p:nvPr>
        </p:nvGraphicFramePr>
        <p:xfrm>
          <a:off x="457200" y="1600200"/>
          <a:ext cx="8229600" cy="2462784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1079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128587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Птицы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ноги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 крыла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перья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7" descr="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868863"/>
            <a:ext cx="1800225" cy="1328737"/>
          </a:xfrm>
          <a:prstGeom prst="rect">
            <a:avLst/>
          </a:prstGeom>
          <a:noFill/>
          <a:ln w="38100">
            <a:solidFill>
              <a:srgbClr val="FF7C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9" descr="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868863"/>
            <a:ext cx="1800225" cy="1293812"/>
          </a:xfrm>
          <a:prstGeom prst="rect">
            <a:avLst/>
          </a:prstGeom>
          <a:noFill/>
          <a:ln w="38100">
            <a:solidFill>
              <a:srgbClr val="00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0" descr="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868863"/>
            <a:ext cx="1944687" cy="1296987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732" y="4868863"/>
            <a:ext cx="1873250" cy="1296987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160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kern="0" dirty="0">
                <a:solidFill>
                  <a:srgbClr val="000000"/>
                </a:solidFill>
                <a:latin typeface="Arial"/>
              </a:rPr>
              <a:t>Назови этих животных. </a:t>
            </a:r>
            <a:br>
              <a:rPr lang="ru-RU" sz="3200" kern="0" dirty="0">
                <a:solidFill>
                  <a:srgbClr val="000000"/>
                </a:solidFill>
                <a:latin typeface="Arial"/>
              </a:rPr>
            </a:br>
            <a:r>
              <a:rPr lang="ru-RU" sz="3200" kern="0" dirty="0">
                <a:solidFill>
                  <a:srgbClr val="000000"/>
                </a:solidFill>
                <a:latin typeface="Arial"/>
              </a:rPr>
              <a:t>К какой группе их можно отнести?</a:t>
            </a:r>
            <a:endParaRPr lang="ru-RU" dirty="0"/>
          </a:p>
        </p:txBody>
      </p:sp>
      <p:pic>
        <p:nvPicPr>
          <p:cNvPr id="5" name="Picture 4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963" y="1628775"/>
            <a:ext cx="1962150" cy="2520950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4437063"/>
            <a:ext cx="2879725" cy="2125662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700213"/>
            <a:ext cx="2982912" cy="2238375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192462" cy="2303462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85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643688" y="5500688"/>
            <a:ext cx="2500312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kern="0" dirty="0">
                <a:solidFill>
                  <a:srgbClr val="000000"/>
                </a:solidFill>
                <a:latin typeface="Arial"/>
              </a:rPr>
              <a:t>Что объединяет этих животных?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2181017"/>
              </p:ext>
            </p:extLst>
          </p:nvPr>
        </p:nvGraphicFramePr>
        <p:xfrm>
          <a:off x="457200" y="1600200"/>
          <a:ext cx="8229600" cy="2089849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8524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Название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группы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Количество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ног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Покровы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FF"/>
                    </a:solidFill>
                  </a:tcPr>
                </a:tc>
              </a:tr>
              <a:tr h="9255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Звери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3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шерсть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" name="Picture 25" descr="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4437063"/>
            <a:ext cx="1624013" cy="2087562"/>
          </a:xfrm>
          <a:prstGeom prst="rect">
            <a:avLst/>
          </a:prstGeom>
          <a:noFill/>
          <a:ln w="38100">
            <a:solidFill>
              <a:srgbClr val="99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6" descr="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4941888"/>
            <a:ext cx="2047875" cy="1536700"/>
          </a:xfrm>
          <a:prstGeom prst="rect">
            <a:avLst/>
          </a:prstGeom>
          <a:noFill/>
          <a:ln w="38100">
            <a:solidFill>
              <a:srgbClr val="99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7" descr="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2016125" cy="1487487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8" descr="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941888"/>
            <a:ext cx="1968500" cy="1438275"/>
          </a:xfrm>
          <a:prstGeom prst="rect">
            <a:avLst/>
          </a:prstGeom>
          <a:noFill/>
          <a:ln w="38100">
            <a:solidFill>
              <a:srgbClr val="99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435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899</Words>
  <Application>Microsoft Office PowerPoint</Application>
  <PresentationFormat>Экран (4:3)</PresentationFormat>
  <Paragraphs>220</Paragraphs>
  <Slides>33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Объект упаковщика для оболочки</vt:lpstr>
      <vt:lpstr> </vt:lpstr>
      <vt:lpstr> </vt:lpstr>
      <vt:lpstr> </vt:lpstr>
      <vt:lpstr> </vt:lpstr>
      <vt:lpstr>Насекомые.</vt:lpstr>
      <vt:lpstr>Чем рыбы отличаются  от других животных?</vt:lpstr>
      <vt:lpstr>Что отличает птиц  от всех остальных животных?</vt:lpstr>
      <vt:lpstr>Назови этих животных.  К какой группе их можно отнести?</vt:lpstr>
      <vt:lpstr>Что объединяет этих животных?</vt:lpstr>
      <vt:lpstr>Группы животных</vt:lpstr>
      <vt:lpstr>Физминутка</vt:lpstr>
      <vt:lpstr>Земноводные </vt:lpstr>
      <vt:lpstr>Пресмыкающиеся </vt:lpstr>
      <vt:lpstr>Группы животных</vt:lpstr>
      <vt:lpstr>Презентация PowerPoint</vt:lpstr>
      <vt:lpstr> </vt:lpstr>
      <vt:lpstr> </vt:lpstr>
      <vt:lpstr> </vt:lpstr>
      <vt:lpstr> </vt:lpstr>
      <vt:lpstr> </vt:lpstr>
      <vt:lpstr>Интересные факты из жизни животных</vt:lpstr>
      <vt:lpstr> Клещ</vt:lpstr>
      <vt:lpstr> Тихоходка</vt:lpstr>
      <vt:lpstr> Гидра</vt:lpstr>
      <vt:lpstr> Таракан</vt:lpstr>
      <vt:lpstr> Сом</vt:lpstr>
      <vt:lpstr> Тритон</vt:lpstr>
      <vt:lpstr> Болотная черепаха</vt:lpstr>
      <vt:lpstr> Койот</vt:lpstr>
      <vt:lpstr> Пингвин</vt:lpstr>
      <vt:lpstr> Коза</vt:lpstr>
      <vt:lpstr> Верблюд</vt:lpstr>
      <vt:lpstr>Используемые 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венец творения</dc:title>
  <dc:creator>Света</dc:creator>
  <cp:lastModifiedBy>Ольга</cp:lastModifiedBy>
  <cp:revision>181</cp:revision>
  <dcterms:created xsi:type="dcterms:W3CDTF">2012-05-17T06:51:50Z</dcterms:created>
  <dcterms:modified xsi:type="dcterms:W3CDTF">2015-01-10T21:18:56Z</dcterms:modified>
</cp:coreProperties>
</file>