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0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D74DB-BDD2-49B8-BC4C-D8E7881CFE7D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2431A-5FDF-4EDB-98C9-D5C62EC00D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8A2D-8821-47CF-949E-801DB7E2B947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3262-75B0-45ED-AB20-C0AE1E291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АЛГОРИТМЫ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а уроках русского языка в начальной школе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Гласные после шипящих в корне слова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о,ё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 ударением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Пишется </a:t>
            </a:r>
            <a:r>
              <a:rPr lang="ru-RU" b="1" i="1" dirty="0" smtClean="0"/>
              <a:t>ё</a:t>
            </a:r>
            <a:r>
              <a:rPr lang="ru-RU" dirty="0" smtClean="0"/>
              <a:t>(слышится </a:t>
            </a:r>
            <a:r>
              <a:rPr lang="ru-RU" b="1" i="1" dirty="0" smtClean="0"/>
              <a:t>о</a:t>
            </a:r>
            <a:r>
              <a:rPr lang="ru-RU" dirty="0" smtClean="0"/>
              <a:t>), если в однокоренных словах или других формах этого слова пишется </a:t>
            </a:r>
            <a:r>
              <a:rPr lang="ru-RU" i="1" dirty="0" smtClean="0"/>
              <a:t>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остальных случаях пишется </a:t>
            </a:r>
            <a:r>
              <a:rPr lang="ru-RU" b="1" i="1" dirty="0" smtClean="0"/>
              <a:t>о.</a:t>
            </a:r>
          </a:p>
          <a:p>
            <a:r>
              <a:rPr lang="ru-RU" b="1" i="1" dirty="0" err="1" smtClean="0"/>
              <a:t>Щ</a:t>
            </a:r>
            <a:r>
              <a:rPr lang="ru-RU" b="1" i="1" u="sng" dirty="0" err="1" smtClean="0"/>
              <a:t>ё</a:t>
            </a:r>
            <a:r>
              <a:rPr lang="ru-RU" b="1" i="1" dirty="0" err="1" smtClean="0"/>
              <a:t>пот</a:t>
            </a:r>
            <a:r>
              <a:rPr lang="ru-RU" b="1" i="1" dirty="0" smtClean="0"/>
              <a:t> – ш</a:t>
            </a:r>
            <a:r>
              <a:rPr lang="ru-RU" b="1" u="sng" dirty="0" smtClean="0"/>
              <a:t>е</a:t>
            </a:r>
            <a:r>
              <a:rPr lang="ru-RU" b="1" i="1" dirty="0" smtClean="0"/>
              <a:t>пчет. </a:t>
            </a:r>
          </a:p>
          <a:p>
            <a:r>
              <a:rPr lang="ru-RU" b="1" i="1" dirty="0" smtClean="0"/>
              <a:t>Крыж</a:t>
            </a:r>
            <a:r>
              <a:rPr lang="ru-RU" b="1" i="1" u="sng" dirty="0" smtClean="0"/>
              <a:t>о</a:t>
            </a:r>
            <a:r>
              <a:rPr lang="ru-RU" b="1" i="1" dirty="0" smtClean="0"/>
              <a:t>вник, </a:t>
            </a:r>
            <a:r>
              <a:rPr lang="ru-RU" b="1" i="1" dirty="0" err="1" smtClean="0"/>
              <a:t>обж</a:t>
            </a:r>
            <a:r>
              <a:rPr lang="ru-RU" b="1" i="1" u="sng" dirty="0" err="1" smtClean="0"/>
              <a:t>о</a:t>
            </a:r>
            <a:r>
              <a:rPr lang="ru-RU" b="1" i="1" dirty="0" err="1" smtClean="0"/>
              <a:t>ра</a:t>
            </a:r>
            <a:r>
              <a:rPr lang="ru-RU" b="1" i="1" dirty="0" smtClean="0"/>
              <a:t>, ш</a:t>
            </a:r>
            <a:r>
              <a:rPr lang="ru-RU" b="1" i="1" u="sng" dirty="0" smtClean="0"/>
              <a:t>о</a:t>
            </a:r>
            <a:r>
              <a:rPr lang="ru-RU" b="1" i="1" dirty="0" smtClean="0"/>
              <a:t>рох, капюш</a:t>
            </a:r>
            <a:r>
              <a:rPr lang="ru-RU" b="1" i="1" u="sng" dirty="0" smtClean="0"/>
              <a:t>о</a:t>
            </a:r>
            <a:r>
              <a:rPr lang="ru-RU" b="1" i="1" dirty="0" smtClean="0"/>
              <a:t>н, ш</a:t>
            </a:r>
            <a:r>
              <a:rPr lang="ru-RU" b="1" i="1" u="sng" dirty="0" smtClean="0"/>
              <a:t>о</a:t>
            </a:r>
            <a:r>
              <a:rPr lang="ru-RU" b="1" i="1" dirty="0" smtClean="0"/>
              <a:t>в.</a:t>
            </a:r>
            <a:endParaRPr lang="ru-RU" b="1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Без ударения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Пишется </a:t>
            </a:r>
            <a:r>
              <a:rPr lang="ru-RU" b="1" i="1" dirty="0" smtClean="0"/>
              <a:t>о</a:t>
            </a:r>
            <a:r>
              <a:rPr lang="ru-RU" dirty="0" smtClean="0"/>
              <a:t> в ряде заимствованных слов.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i="1" dirty="0" smtClean="0"/>
              <a:t>Ж</a:t>
            </a:r>
            <a:r>
              <a:rPr lang="ru-RU" b="1" i="1" u="sng" dirty="0" smtClean="0"/>
              <a:t>о</a:t>
            </a:r>
            <a:r>
              <a:rPr lang="ru-RU" b="1" i="1" dirty="0" smtClean="0"/>
              <a:t>кей, ж</a:t>
            </a:r>
            <a:r>
              <a:rPr lang="ru-RU" b="1" i="1" u="sng" dirty="0" smtClean="0"/>
              <a:t>о</a:t>
            </a:r>
            <a:r>
              <a:rPr lang="ru-RU" b="1" i="1" dirty="0" smtClean="0"/>
              <a:t>нглёр, ш</a:t>
            </a:r>
            <a:r>
              <a:rPr lang="ru-RU" b="1" i="1" u="sng" dirty="0" smtClean="0"/>
              <a:t>о</a:t>
            </a:r>
            <a:r>
              <a:rPr lang="ru-RU" b="1" i="1" dirty="0" smtClean="0"/>
              <a:t>ссе, ш</a:t>
            </a:r>
            <a:r>
              <a:rPr lang="ru-RU" b="1" i="1" u="sng" dirty="0" smtClean="0"/>
              <a:t>о</a:t>
            </a:r>
            <a:r>
              <a:rPr lang="ru-RU" b="1" i="1" dirty="0" smtClean="0"/>
              <a:t>винизм, ш</a:t>
            </a:r>
            <a:r>
              <a:rPr lang="ru-RU" b="1" i="1" u="sng" dirty="0" smtClean="0"/>
              <a:t>о</a:t>
            </a:r>
            <a:r>
              <a:rPr lang="ru-RU" b="1" i="1" dirty="0" smtClean="0"/>
              <a:t>фёр, ш</a:t>
            </a:r>
            <a:r>
              <a:rPr lang="ru-RU" b="1" i="1" u="sng" dirty="0" smtClean="0"/>
              <a:t>о</a:t>
            </a:r>
            <a:r>
              <a:rPr lang="ru-RU" b="1" i="1" dirty="0" smtClean="0"/>
              <a:t>колад.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Написание звонких и глухих согласных в корне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 шаг. </a:t>
            </a:r>
            <a:r>
              <a:rPr lang="ru-RU" dirty="0" smtClean="0"/>
              <a:t>Нахожу и выделяю корень.</a:t>
            </a:r>
          </a:p>
          <a:p>
            <a:r>
              <a:rPr lang="ru-RU" i="1" dirty="0" smtClean="0"/>
              <a:t>2 шаг. </a:t>
            </a:r>
            <a:r>
              <a:rPr lang="ru-RU" dirty="0" smtClean="0"/>
              <a:t>Подчёркиваю орфограмму (звонкую или глухую согласную в корне слова).</a:t>
            </a:r>
          </a:p>
          <a:p>
            <a:r>
              <a:rPr lang="ru-RU" i="1" dirty="0" smtClean="0"/>
              <a:t>3 шаг. </a:t>
            </a:r>
            <a:r>
              <a:rPr lang="ru-RU" dirty="0" smtClean="0"/>
              <a:t>Подбираю проверочное слово, если возможно.</a:t>
            </a:r>
          </a:p>
          <a:p>
            <a:r>
              <a:rPr lang="ru-RU" i="1" dirty="0" smtClean="0"/>
              <a:t>4 шаг. </a:t>
            </a:r>
            <a:r>
              <a:rPr lang="ru-RU" dirty="0" smtClean="0"/>
              <a:t>Пишу слово с той же согласной, что и в корне проверочного слова.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Правописание суффиксов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- </a:t>
            </a:r>
            <a:r>
              <a:rPr lang="ru-RU" i="1" dirty="0" err="1" smtClean="0">
                <a:solidFill>
                  <a:srgbClr val="FF0000"/>
                </a:solidFill>
              </a:rPr>
              <a:t>ик</a:t>
            </a:r>
            <a:r>
              <a:rPr lang="ru-RU" i="1" dirty="0" smtClean="0">
                <a:solidFill>
                  <a:srgbClr val="FF0000"/>
                </a:solidFill>
              </a:rPr>
              <a:t>-,(-</a:t>
            </a:r>
            <a:r>
              <a:rPr lang="ru-RU" i="1" dirty="0" err="1" smtClean="0">
                <a:solidFill>
                  <a:srgbClr val="FF0000"/>
                </a:solidFill>
              </a:rPr>
              <a:t>ник-,-чик</a:t>
            </a:r>
            <a:r>
              <a:rPr lang="ru-RU" i="1" dirty="0" smtClean="0">
                <a:solidFill>
                  <a:srgbClr val="FF0000"/>
                </a:solidFill>
              </a:rPr>
              <a:t>-), -</a:t>
            </a:r>
            <a:r>
              <a:rPr lang="ru-RU" i="1" dirty="0" err="1" smtClean="0">
                <a:solidFill>
                  <a:srgbClr val="FF0000"/>
                </a:solidFill>
              </a:rPr>
              <a:t>ек</a:t>
            </a:r>
            <a:r>
              <a:rPr lang="ru-RU" i="1" dirty="0" smtClean="0">
                <a:solidFill>
                  <a:srgbClr val="FF0000"/>
                </a:solidFill>
              </a:rPr>
              <a:t>-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Пиши - </a:t>
            </a:r>
            <a:r>
              <a:rPr lang="ru-RU" sz="2800" i="1" dirty="0" err="1" smtClean="0"/>
              <a:t>ик</a:t>
            </a:r>
            <a:r>
              <a:rPr lang="ru-RU" sz="2800" i="1" dirty="0" smtClean="0"/>
              <a:t>-,(-</a:t>
            </a:r>
            <a:r>
              <a:rPr lang="ru-RU" sz="2800" i="1" dirty="0" err="1" smtClean="0"/>
              <a:t>ник-,-чик</a:t>
            </a:r>
            <a:r>
              <a:rPr lang="ru-RU" sz="2800" i="1" dirty="0" smtClean="0"/>
              <a:t>-)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/>
              <a:t>Если при изменении (склонении) слова гласная не выпадает</a:t>
            </a:r>
          </a:p>
          <a:p>
            <a:pPr>
              <a:buNone/>
            </a:pPr>
            <a:r>
              <a:rPr lang="ru-RU" b="1" i="1" dirty="0" smtClean="0"/>
              <a:t>     </a:t>
            </a:r>
            <a:r>
              <a:rPr lang="ru-RU" b="1" i="1" dirty="0" err="1"/>
              <a:t>к</a:t>
            </a:r>
            <a:r>
              <a:rPr lang="ru-RU" b="1" i="1" dirty="0" err="1" smtClean="0"/>
              <a:t>люч</a:t>
            </a:r>
            <a:r>
              <a:rPr lang="ru-RU" b="1" i="1" u="sng" dirty="0" err="1" smtClean="0"/>
              <a:t>ик</a:t>
            </a:r>
            <a:r>
              <a:rPr lang="ru-RU" b="1" i="1" dirty="0" err="1" smtClean="0"/>
              <a:t>-ключ</a:t>
            </a:r>
            <a:r>
              <a:rPr lang="ru-RU" b="1" i="1" u="sng" dirty="0" err="1" smtClean="0"/>
              <a:t>ик</a:t>
            </a:r>
            <a:r>
              <a:rPr lang="ru-RU" b="1" i="1" dirty="0" err="1" smtClean="0"/>
              <a:t>а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начальн</a:t>
            </a:r>
            <a:r>
              <a:rPr lang="ru-RU" b="1" i="1" u="sng" dirty="0" smtClean="0"/>
              <a:t>ик</a:t>
            </a:r>
            <a:r>
              <a:rPr lang="ru-RU" b="1" i="1" dirty="0" smtClean="0"/>
              <a:t>- начальн</a:t>
            </a:r>
            <a:r>
              <a:rPr lang="ru-RU" b="1" i="1" u="sng" dirty="0" smtClean="0"/>
              <a:t>ик</a:t>
            </a:r>
            <a:r>
              <a:rPr lang="ru-RU" b="1" i="1" dirty="0" smtClean="0"/>
              <a:t>а</a:t>
            </a:r>
            <a:endParaRPr lang="ru-RU" b="1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i="1" dirty="0" smtClean="0"/>
              <a:t>          </a:t>
            </a:r>
            <a:r>
              <a:rPr lang="ru-RU" sz="2800" i="1" dirty="0" smtClean="0"/>
              <a:t>Пиши      -</a:t>
            </a:r>
            <a:r>
              <a:rPr lang="ru-RU" sz="2800" i="1" dirty="0" err="1" smtClean="0"/>
              <a:t>ек</a:t>
            </a:r>
            <a:r>
              <a:rPr lang="ru-RU" sz="2800" i="1" dirty="0" smtClean="0"/>
              <a:t>-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/>
              <a:t>Если слово при склонении имеет беглую гласную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замоч</a:t>
            </a:r>
            <a:r>
              <a:rPr lang="ru-RU" b="1" i="1" u="sng" dirty="0" smtClean="0"/>
              <a:t>ек- </a:t>
            </a:r>
            <a:r>
              <a:rPr lang="ru-RU" b="1" i="1" dirty="0" smtClean="0"/>
              <a:t>замо</a:t>
            </a:r>
            <a:r>
              <a:rPr lang="ru-RU" b="1" i="1" u="sng" dirty="0" smtClean="0"/>
              <a:t>чк</a:t>
            </a:r>
            <a:r>
              <a:rPr lang="ru-RU" b="1" i="1" dirty="0" smtClean="0"/>
              <a:t>а</a:t>
            </a:r>
            <a:endParaRPr lang="ru-RU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Написание гласной перед суффиксом глагола прошедшего времени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ru-RU" i="1" dirty="0" smtClean="0"/>
              <a:t>1 шаг</a:t>
            </a:r>
            <a:r>
              <a:rPr lang="ru-RU" dirty="0" smtClean="0"/>
              <a:t>. Ставлю ударение.</a:t>
            </a:r>
          </a:p>
          <a:p>
            <a:r>
              <a:rPr lang="ru-RU" i="1" dirty="0" smtClean="0"/>
              <a:t>2 шаг. </a:t>
            </a:r>
            <a:r>
              <a:rPr lang="ru-RU" dirty="0" smtClean="0"/>
              <a:t>Нахожу и выделяю суффикс </a:t>
            </a:r>
            <a:r>
              <a:rPr lang="ru-RU" i="1" dirty="0" smtClean="0"/>
              <a:t>–л-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3 шаг. </a:t>
            </a:r>
            <a:r>
              <a:rPr lang="ru-RU" dirty="0" smtClean="0"/>
              <a:t>Подчеркиваю орфограмму (безударную гласную перед суффиксом –</a:t>
            </a:r>
            <a:r>
              <a:rPr lang="ru-RU" i="1" dirty="0" smtClean="0"/>
              <a:t>л</a:t>
            </a:r>
            <a:r>
              <a:rPr lang="ru-RU" dirty="0" smtClean="0"/>
              <a:t> -)</a:t>
            </a:r>
          </a:p>
          <a:p>
            <a:r>
              <a:rPr lang="ru-RU" i="1" dirty="0" smtClean="0"/>
              <a:t>4 шаг</a:t>
            </a:r>
            <a:r>
              <a:rPr lang="ru-RU" dirty="0" smtClean="0"/>
              <a:t>. Образую неопределённую форму глагола и подчёркиваю гласную перед –</a:t>
            </a:r>
            <a:r>
              <a:rPr lang="ru-RU" i="1" dirty="0" err="1" smtClean="0"/>
              <a:t>ть</a:t>
            </a:r>
            <a:r>
              <a:rPr lang="ru-RU" dirty="0" smtClean="0"/>
              <a:t>-.</a:t>
            </a:r>
          </a:p>
          <a:p>
            <a:r>
              <a:rPr lang="ru-RU" i="1" dirty="0" smtClean="0"/>
              <a:t>5 шаг. </a:t>
            </a:r>
            <a:r>
              <a:rPr lang="ru-RU" dirty="0" smtClean="0"/>
              <a:t>Пишу слово с той же гласной перед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–</a:t>
            </a:r>
            <a:r>
              <a:rPr lang="ru-RU" i="1" dirty="0" smtClean="0"/>
              <a:t>л </a:t>
            </a:r>
            <a:r>
              <a:rPr lang="ru-RU" dirty="0" smtClean="0"/>
              <a:t>-, что ив неопределенной форме глагола.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Разбор слова по составу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1 шаг</a:t>
            </a:r>
            <a:r>
              <a:rPr lang="ru-RU" dirty="0" smtClean="0"/>
              <a:t>. </a:t>
            </a:r>
            <a:r>
              <a:rPr lang="ru-RU" dirty="0"/>
              <a:t>Измени слово (по падежам, лицам или родам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i="1" dirty="0" smtClean="0"/>
              <a:t>2 шаг</a:t>
            </a:r>
            <a:r>
              <a:rPr lang="ru-RU" dirty="0" smtClean="0"/>
              <a:t>. </a:t>
            </a:r>
            <a:r>
              <a:rPr lang="ru-RU" dirty="0"/>
              <a:t>Отдели </a:t>
            </a:r>
            <a:r>
              <a:rPr lang="ru-RU" b="1" i="1" dirty="0"/>
              <a:t>окончание</a:t>
            </a:r>
            <a:r>
              <a:rPr lang="ru-RU" i="1" dirty="0"/>
              <a:t> </a:t>
            </a:r>
            <a:r>
              <a:rPr lang="ru-RU" dirty="0"/>
              <a:t>от</a:t>
            </a:r>
            <a:r>
              <a:rPr lang="ru-RU" i="1" dirty="0"/>
              <a:t> </a:t>
            </a:r>
            <a:r>
              <a:rPr lang="ru-RU" dirty="0" smtClean="0"/>
              <a:t>основы.</a:t>
            </a:r>
            <a:endParaRPr lang="ru-RU" dirty="0"/>
          </a:p>
          <a:p>
            <a:r>
              <a:rPr lang="ru-RU" i="1" dirty="0" smtClean="0"/>
              <a:t>3 шаг</a:t>
            </a:r>
            <a:r>
              <a:rPr lang="ru-RU" dirty="0" smtClean="0"/>
              <a:t>. </a:t>
            </a:r>
            <a:r>
              <a:rPr lang="ru-RU" dirty="0"/>
              <a:t>Подбери родственные </a:t>
            </a:r>
            <a:r>
              <a:rPr lang="ru-RU" dirty="0" smtClean="0"/>
              <a:t>слова.</a:t>
            </a:r>
            <a:endParaRPr lang="ru-RU" dirty="0"/>
          </a:p>
          <a:p>
            <a:r>
              <a:rPr lang="ru-RU" i="1" dirty="0" smtClean="0"/>
              <a:t>4 шаг</a:t>
            </a:r>
            <a:r>
              <a:rPr lang="ru-RU" dirty="0" smtClean="0"/>
              <a:t>. </a:t>
            </a:r>
            <a:r>
              <a:rPr lang="ru-RU" dirty="0"/>
              <a:t>Найди их общую часть —</a:t>
            </a:r>
            <a:r>
              <a:rPr lang="ru-RU" b="1" dirty="0"/>
              <a:t> </a:t>
            </a:r>
            <a:r>
              <a:rPr lang="ru-RU" b="1" i="1" dirty="0" smtClean="0"/>
              <a:t>корень.</a:t>
            </a:r>
            <a:endParaRPr lang="ru-RU" dirty="0"/>
          </a:p>
          <a:p>
            <a:r>
              <a:rPr lang="ru-RU" i="1" dirty="0" smtClean="0"/>
              <a:t>5 шаг</a:t>
            </a:r>
            <a:r>
              <a:rPr lang="ru-RU" dirty="0" smtClean="0"/>
              <a:t>. </a:t>
            </a:r>
            <a:r>
              <a:rPr lang="ru-RU" dirty="0"/>
              <a:t>Отдели</a:t>
            </a:r>
            <a:r>
              <a:rPr lang="ru-RU" b="1" dirty="0"/>
              <a:t> </a:t>
            </a:r>
            <a:r>
              <a:rPr lang="ru-RU" b="1" i="1" dirty="0" smtClean="0"/>
              <a:t>приставку</a:t>
            </a:r>
            <a:r>
              <a:rPr lang="ru-RU" b="1" i="1" dirty="0"/>
              <a:t>.</a:t>
            </a:r>
            <a:endParaRPr lang="ru-RU" dirty="0"/>
          </a:p>
          <a:p>
            <a:r>
              <a:rPr lang="ru-RU" i="1" dirty="0" smtClean="0"/>
              <a:t>6 шаг</a:t>
            </a:r>
            <a:r>
              <a:rPr lang="ru-RU" dirty="0" smtClean="0"/>
              <a:t>. </a:t>
            </a:r>
            <a:r>
              <a:rPr lang="ru-RU" dirty="0"/>
              <a:t>Подбери слова с тем же суффиксом.</a:t>
            </a:r>
          </a:p>
          <a:p>
            <a:r>
              <a:rPr lang="ru-RU" i="1" dirty="0" smtClean="0"/>
              <a:t>7 шаг</a:t>
            </a:r>
            <a:r>
              <a:rPr lang="ru-RU" dirty="0" smtClean="0"/>
              <a:t>. </a:t>
            </a:r>
            <a:r>
              <a:rPr lang="ru-RU" dirty="0"/>
              <a:t>Отдели</a:t>
            </a:r>
            <a:r>
              <a:rPr lang="ru-RU" b="1" dirty="0"/>
              <a:t> </a:t>
            </a:r>
            <a:r>
              <a:rPr lang="ru-RU" b="1" i="1" dirty="0" smtClean="0"/>
              <a:t>суффикс.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 Ь</a:t>
            </a:r>
            <a:r>
              <a:rPr lang="ru-RU" b="1" dirty="0">
                <a:solidFill>
                  <a:srgbClr val="FF0000"/>
                </a:solidFill>
              </a:rPr>
              <a:t> после шипящих в разных частях речи.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/>
              <a:t>1 шаг</a:t>
            </a:r>
            <a:r>
              <a:rPr lang="ru-RU" dirty="0"/>
              <a:t>. Определи часть речи.</a:t>
            </a:r>
          </a:p>
          <a:p>
            <a:r>
              <a:rPr lang="ru-RU" i="1" dirty="0"/>
              <a:t>2 шаг</a:t>
            </a:r>
            <a:r>
              <a:rPr lang="ru-RU" dirty="0"/>
              <a:t>. Если существительное, то определи склонение:</a:t>
            </a:r>
          </a:p>
          <a:p>
            <a:pPr>
              <a:buNone/>
            </a:pPr>
            <a:r>
              <a:rPr lang="ru-RU" dirty="0" smtClean="0"/>
              <a:t>                  1 </a:t>
            </a:r>
            <a:r>
              <a:rPr lang="ru-RU" dirty="0" err="1"/>
              <a:t>скл</a:t>
            </a:r>
            <a:r>
              <a:rPr lang="ru-RU" dirty="0"/>
              <a:t>. — </a:t>
            </a:r>
            <a:r>
              <a:rPr lang="ru-RU" dirty="0" smtClean="0"/>
              <a:t>   </a:t>
            </a:r>
            <a:r>
              <a:rPr lang="ru-RU" i="1" dirty="0"/>
              <a:t>туч</a:t>
            </a:r>
            <a:r>
              <a:rPr lang="ru-RU" dirty="0"/>
              <a:t>    (р. п.)</a:t>
            </a:r>
          </a:p>
          <a:p>
            <a:pPr>
              <a:buNone/>
            </a:pPr>
            <a:r>
              <a:rPr lang="ru-RU" dirty="0" smtClean="0"/>
              <a:t>                  2 </a:t>
            </a:r>
            <a:r>
              <a:rPr lang="ru-RU" dirty="0" err="1"/>
              <a:t>скл</a:t>
            </a:r>
            <a:r>
              <a:rPr lang="ru-RU" dirty="0"/>
              <a:t>. </a:t>
            </a:r>
            <a:r>
              <a:rPr lang="ru-RU" dirty="0" smtClean="0"/>
              <a:t>— </a:t>
            </a:r>
            <a:r>
              <a:rPr lang="ru-RU" i="1" dirty="0"/>
              <a:t>шалаш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     3 </a:t>
            </a:r>
            <a:r>
              <a:rPr lang="ru-RU" dirty="0" err="1"/>
              <a:t>скл</a:t>
            </a:r>
            <a:r>
              <a:rPr lang="ru-RU" dirty="0"/>
              <a:t>. — </a:t>
            </a:r>
            <a:r>
              <a:rPr lang="ru-RU" dirty="0" err="1"/>
              <a:t>ь</a:t>
            </a:r>
            <a:r>
              <a:rPr lang="ru-RU" dirty="0"/>
              <a:t>   </a:t>
            </a:r>
            <a:r>
              <a:rPr lang="ru-RU" i="1" dirty="0"/>
              <a:t>ночь</a:t>
            </a:r>
            <a:endParaRPr lang="ru-RU" dirty="0"/>
          </a:p>
          <a:p>
            <a:r>
              <a:rPr lang="ru-RU" i="1" dirty="0"/>
              <a:t>3 шаг</a:t>
            </a:r>
            <a:r>
              <a:rPr lang="ru-RU" dirty="0"/>
              <a:t>.  Если прилагательное, то </a:t>
            </a:r>
            <a:r>
              <a:rPr lang="ru-RU" i="1" dirty="0" err="1"/>
              <a:t>ь</a:t>
            </a:r>
            <a:r>
              <a:rPr lang="ru-RU" dirty="0"/>
              <a:t> никогда не пишется:</a:t>
            </a:r>
          </a:p>
          <a:p>
            <a:pPr>
              <a:buNone/>
            </a:pPr>
            <a:r>
              <a:rPr lang="ru-RU" i="1" dirty="0" smtClean="0"/>
              <a:t>                   шипуч</a:t>
            </a:r>
            <a:r>
              <a:rPr lang="ru-RU" i="1" dirty="0"/>
              <a:t>, колюч</a:t>
            </a:r>
            <a:endParaRPr lang="ru-RU" dirty="0"/>
          </a:p>
          <a:p>
            <a:r>
              <a:rPr lang="ru-RU" i="1" dirty="0"/>
              <a:t>4 шаг</a:t>
            </a:r>
            <a:r>
              <a:rPr lang="ru-RU" dirty="0"/>
              <a:t>.  Если глагол, то </a:t>
            </a:r>
            <a:r>
              <a:rPr lang="ru-RU" dirty="0" err="1"/>
              <a:t>ь</a:t>
            </a:r>
            <a:r>
              <a:rPr lang="ru-RU" dirty="0"/>
              <a:t> всегда пишется:</a:t>
            </a:r>
          </a:p>
          <a:p>
            <a:pPr>
              <a:buNone/>
            </a:pPr>
            <a:r>
              <a:rPr lang="ru-RU" i="1" dirty="0" smtClean="0"/>
              <a:t>                  съешь</a:t>
            </a:r>
            <a:r>
              <a:rPr lang="ru-RU" i="1" dirty="0"/>
              <a:t>, купаешься, сберечь</a:t>
            </a:r>
            <a:endParaRPr lang="ru-RU" dirty="0"/>
          </a:p>
          <a:p>
            <a:r>
              <a:rPr lang="ru-RU" i="1" dirty="0"/>
              <a:t>5 шаг</a:t>
            </a:r>
            <a:r>
              <a:rPr lang="ru-RU" dirty="0"/>
              <a:t>. Если наречие, то </a:t>
            </a:r>
            <a:r>
              <a:rPr lang="ru-RU" i="1" dirty="0" err="1"/>
              <a:t>ь</a:t>
            </a:r>
            <a:r>
              <a:rPr lang="ru-RU" dirty="0"/>
              <a:t> пишется всегда (кроме </a:t>
            </a:r>
            <a:r>
              <a:rPr lang="ru-RU" i="1" dirty="0"/>
              <a:t>уж, </a:t>
            </a:r>
            <a:r>
              <a:rPr lang="ru-RU" i="1" dirty="0" smtClean="0"/>
              <a:t>        замуж</a:t>
            </a:r>
            <a:r>
              <a:rPr lang="ru-RU" i="1" dirty="0"/>
              <a:t>, невтерпеж):</a:t>
            </a:r>
            <a:r>
              <a:rPr lang="ru-RU" dirty="0"/>
              <a:t>    </a:t>
            </a:r>
            <a:r>
              <a:rPr lang="ru-RU" i="1" dirty="0" smtClean="0"/>
              <a:t>                                                                      </a:t>
            </a:r>
            <a:r>
              <a:rPr lang="ru-RU" i="1" dirty="0"/>
              <a:t>навзничь, настежь, прочь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Буквы </a:t>
            </a:r>
            <a:r>
              <a:rPr lang="ru-RU" b="1" i="1" dirty="0">
                <a:solidFill>
                  <a:srgbClr val="FF0000"/>
                </a:solidFill>
              </a:rPr>
              <a:t>ё—о</a:t>
            </a:r>
            <a:r>
              <a:rPr lang="ru-RU" b="1" dirty="0">
                <a:solidFill>
                  <a:srgbClr val="FF0000"/>
                </a:solidFill>
              </a:rPr>
              <a:t>—</a:t>
            </a:r>
            <a:r>
              <a:rPr lang="ru-RU" b="1" i="1" dirty="0">
                <a:solidFill>
                  <a:srgbClr val="FF0000"/>
                </a:solidFill>
              </a:rPr>
              <a:t>е</a:t>
            </a:r>
            <a:r>
              <a:rPr lang="ru-RU" b="1" dirty="0">
                <a:solidFill>
                  <a:srgbClr val="FF0000"/>
                </a:solidFill>
              </a:rPr>
              <a:t> после шипящих и </a:t>
            </a:r>
            <a:r>
              <a:rPr lang="ru-RU" b="1" i="1" dirty="0" err="1">
                <a:solidFill>
                  <a:srgbClr val="FF0000"/>
                </a:solidFill>
              </a:rPr>
              <a:t>ц</a:t>
            </a:r>
            <a:r>
              <a:rPr lang="ru-RU" b="1" i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i="1" dirty="0" smtClean="0"/>
              <a:t>1шаг</a:t>
            </a:r>
            <a:r>
              <a:rPr lang="ru-RU" dirty="0"/>
              <a:t>. Определи часть слова</a:t>
            </a:r>
          </a:p>
          <a:p>
            <a:r>
              <a:rPr lang="ru-RU" i="1" dirty="0"/>
              <a:t>2 </a:t>
            </a:r>
            <a:r>
              <a:rPr lang="ru-RU" i="1" dirty="0" smtClean="0"/>
              <a:t>шаг</a:t>
            </a:r>
            <a:r>
              <a:rPr lang="ru-RU" dirty="0"/>
              <a:t>.   Если корень, то пиши </a:t>
            </a:r>
            <a:r>
              <a:rPr lang="ru-RU" i="1" dirty="0"/>
              <a:t>ё</a:t>
            </a:r>
            <a:r>
              <a:rPr lang="ru-RU" dirty="0"/>
              <a:t> (кроме слов-исключений).</a:t>
            </a:r>
          </a:p>
          <a:p>
            <a:r>
              <a:rPr lang="ru-RU" i="1" dirty="0"/>
              <a:t>3  шаг</a:t>
            </a:r>
            <a:r>
              <a:rPr lang="ru-RU" dirty="0"/>
              <a:t>. </a:t>
            </a:r>
            <a:r>
              <a:rPr lang="ru-RU" dirty="0" smtClean="0"/>
              <a:t>Если</a:t>
            </a:r>
            <a:r>
              <a:rPr lang="ru-RU" dirty="0"/>
              <a:t> </a:t>
            </a:r>
            <a:r>
              <a:rPr lang="ru-RU" dirty="0" smtClean="0"/>
              <a:t>окончание или суффикс </a:t>
            </a:r>
            <a:r>
              <a:rPr lang="ru-RU" dirty="0"/>
              <a:t>, определи часть речи.</a:t>
            </a:r>
          </a:p>
          <a:p>
            <a:r>
              <a:rPr lang="ru-RU" i="1" dirty="0"/>
              <a:t>4  шаг</a:t>
            </a:r>
            <a:r>
              <a:rPr lang="ru-RU" dirty="0"/>
              <a:t>. Если существительное, </a:t>
            </a:r>
            <a:r>
              <a:rPr lang="ru-RU" dirty="0" smtClean="0"/>
              <a:t>прилагательное</a:t>
            </a:r>
            <a:r>
              <a:rPr lang="ru-RU" dirty="0"/>
              <a:t>, наречие, то под ударением о, без </a:t>
            </a:r>
            <a:r>
              <a:rPr lang="ru-RU" dirty="0" smtClean="0"/>
              <a:t>ударения </a:t>
            </a:r>
            <a:r>
              <a:rPr lang="ru-RU" i="1" dirty="0"/>
              <a:t>е.</a:t>
            </a:r>
            <a:r>
              <a:rPr lang="ru-RU" dirty="0"/>
              <a:t> (Исключение: </a:t>
            </a:r>
            <a:r>
              <a:rPr lang="ru-RU" i="1" dirty="0" smtClean="0"/>
              <a:t>ещё).</a:t>
            </a:r>
            <a:endParaRPr lang="ru-RU" dirty="0"/>
          </a:p>
          <a:p>
            <a:r>
              <a:rPr lang="ru-RU" i="1" dirty="0"/>
              <a:t>5  шаг</a:t>
            </a:r>
            <a:r>
              <a:rPr lang="ru-RU" dirty="0"/>
              <a:t>. Если глагол и слова, образованные от глагола, то под ударением </a:t>
            </a:r>
            <a:r>
              <a:rPr lang="ru-RU" i="1" dirty="0"/>
              <a:t>ё.  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Написание безударного окончания имени существительного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 шаг</a:t>
            </a:r>
            <a:r>
              <a:rPr lang="ru-RU" dirty="0" smtClean="0"/>
              <a:t>. Определите склонение существительного.</a:t>
            </a:r>
          </a:p>
          <a:p>
            <a:r>
              <a:rPr lang="ru-RU" i="1" dirty="0" smtClean="0"/>
              <a:t>2 шаг. </a:t>
            </a:r>
            <a:r>
              <a:rPr lang="ru-RU" dirty="0" smtClean="0"/>
              <a:t>Поставьте вопрос к </a:t>
            </a:r>
            <a:r>
              <a:rPr lang="ru-RU" dirty="0" err="1" smtClean="0"/>
              <a:t>сушествительному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3 шаг</a:t>
            </a:r>
            <a:r>
              <a:rPr lang="ru-RU" dirty="0" smtClean="0"/>
              <a:t>. Определите по этому вопросу падеж.</a:t>
            </a:r>
          </a:p>
          <a:p>
            <a:r>
              <a:rPr lang="ru-RU" i="1" dirty="0" smtClean="0"/>
              <a:t>4 шаг</a:t>
            </a:r>
            <a:r>
              <a:rPr lang="ru-RU" dirty="0" smtClean="0"/>
              <a:t>. Определите окончание и напишите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Написание безударных окончаний имен прилагательных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 шаг</a:t>
            </a:r>
            <a:r>
              <a:rPr lang="ru-RU" dirty="0" smtClean="0"/>
              <a:t>. Найдите слово, к которому относится данное слово.</a:t>
            </a:r>
          </a:p>
          <a:p>
            <a:r>
              <a:rPr lang="ru-RU" i="1" dirty="0" smtClean="0"/>
              <a:t>2 шаг</a:t>
            </a:r>
            <a:r>
              <a:rPr lang="ru-RU" dirty="0" smtClean="0"/>
              <a:t>. Поставьте от него вопрос.</a:t>
            </a:r>
          </a:p>
          <a:p>
            <a:r>
              <a:rPr lang="ru-RU" i="1" dirty="0" smtClean="0"/>
              <a:t>3 шаг</a:t>
            </a:r>
            <a:r>
              <a:rPr lang="ru-RU" dirty="0" smtClean="0"/>
              <a:t>. Ударное окончание вопроса и будет окончанием прилагательного.</a:t>
            </a:r>
          </a:p>
          <a:p>
            <a:r>
              <a:rPr lang="ru-RU" i="1" dirty="0" smtClean="0"/>
              <a:t>4 шаг. </a:t>
            </a:r>
            <a:r>
              <a:rPr lang="ru-RU" dirty="0" smtClean="0"/>
              <a:t>Напишите слово.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Написание безударных окончаний глаголов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 шаг. </a:t>
            </a:r>
            <a:r>
              <a:rPr lang="ru-RU" dirty="0" smtClean="0"/>
              <a:t>Поставь глагол в </a:t>
            </a:r>
            <a:r>
              <a:rPr lang="ru-RU" dirty="0" err="1" smtClean="0"/>
              <a:t>неопредедённую</a:t>
            </a:r>
            <a:r>
              <a:rPr lang="ru-RU" dirty="0" smtClean="0"/>
              <a:t> форму.</a:t>
            </a:r>
          </a:p>
          <a:p>
            <a:r>
              <a:rPr lang="ru-RU" i="1" dirty="0" smtClean="0"/>
              <a:t>2 шаг</a:t>
            </a:r>
            <a:r>
              <a:rPr lang="ru-RU" dirty="0" smtClean="0"/>
              <a:t>. Определи (подчеркни) на что оканчивается неопределённая форма.</a:t>
            </a:r>
          </a:p>
          <a:p>
            <a:r>
              <a:rPr lang="ru-RU" i="1" dirty="0" smtClean="0"/>
              <a:t>3 шаг</a:t>
            </a:r>
            <a:r>
              <a:rPr lang="ru-RU" dirty="0" smtClean="0"/>
              <a:t>. Если глагол оканчивается на –</a:t>
            </a:r>
            <a:r>
              <a:rPr lang="ru-RU" dirty="0" err="1" smtClean="0"/>
              <a:t>ить</a:t>
            </a:r>
            <a:r>
              <a:rPr lang="ru-RU" dirty="0"/>
              <a:t> </a:t>
            </a:r>
            <a:r>
              <a:rPr lang="ru-RU" dirty="0" smtClean="0"/>
              <a:t>или является одним из глаголов исключений, то это глагол </a:t>
            </a:r>
            <a:r>
              <a:rPr lang="en-US" dirty="0" smtClean="0"/>
              <a:t>II</a:t>
            </a:r>
            <a:r>
              <a:rPr lang="ru-RU" dirty="0" smtClean="0"/>
              <a:t>спряжения, если нет –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I </a:t>
            </a:r>
            <a:r>
              <a:rPr lang="ru-RU" dirty="0" smtClean="0"/>
              <a:t>спряжения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Написание безударных гласных в корне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 шаг. </a:t>
            </a:r>
            <a:r>
              <a:rPr lang="ru-RU" dirty="0" smtClean="0"/>
              <a:t>Ставлю ударение.</a:t>
            </a:r>
          </a:p>
          <a:p>
            <a:r>
              <a:rPr lang="ru-RU" i="1" dirty="0" smtClean="0"/>
              <a:t>2 шаг. </a:t>
            </a:r>
            <a:r>
              <a:rPr lang="ru-RU" dirty="0" smtClean="0"/>
              <a:t>Нахожу и выделяю корень.</a:t>
            </a:r>
          </a:p>
          <a:p>
            <a:r>
              <a:rPr lang="ru-RU" i="1" dirty="0" smtClean="0"/>
              <a:t>3 шаг. </a:t>
            </a:r>
            <a:r>
              <a:rPr lang="ru-RU" dirty="0" smtClean="0"/>
              <a:t>Подчеркиваю орфограмму.</a:t>
            </a:r>
          </a:p>
          <a:p>
            <a:r>
              <a:rPr lang="ru-RU" i="1" dirty="0" smtClean="0"/>
              <a:t>4 шаг. </a:t>
            </a:r>
            <a:r>
              <a:rPr lang="ru-RU" dirty="0" smtClean="0"/>
              <a:t>Подбираю проверочное слово, если возможно.</a:t>
            </a:r>
          </a:p>
          <a:p>
            <a:r>
              <a:rPr lang="ru-RU" i="1" dirty="0" smtClean="0"/>
              <a:t>5 шаг. </a:t>
            </a:r>
            <a:r>
              <a:rPr lang="ru-RU" dirty="0" smtClean="0"/>
              <a:t>Пишу слово с той же гласной, что в корне проверочного слова.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Написание </a:t>
            </a:r>
            <a:r>
              <a:rPr lang="ru-RU" i="1" dirty="0" err="1" smtClean="0">
                <a:solidFill>
                  <a:srgbClr val="FF0000"/>
                </a:solidFill>
              </a:rPr>
              <a:t>о,ё</a:t>
            </a:r>
            <a:r>
              <a:rPr lang="ru-RU" dirty="0" smtClean="0">
                <a:solidFill>
                  <a:srgbClr val="FF0000"/>
                </a:solidFill>
              </a:rPr>
              <a:t> после шипящих в корне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 шаг</a:t>
            </a:r>
            <a:r>
              <a:rPr lang="ru-RU" dirty="0" smtClean="0"/>
              <a:t>. Ставлю ударение.</a:t>
            </a:r>
          </a:p>
          <a:p>
            <a:r>
              <a:rPr lang="ru-RU" i="1" dirty="0" smtClean="0"/>
              <a:t>2 шаг. </a:t>
            </a:r>
            <a:r>
              <a:rPr lang="ru-RU" dirty="0" smtClean="0"/>
              <a:t>Нахожу и выделяю корень.</a:t>
            </a:r>
          </a:p>
          <a:p>
            <a:r>
              <a:rPr lang="ru-RU" i="1" dirty="0" smtClean="0"/>
              <a:t>3 шаг</a:t>
            </a:r>
            <a:r>
              <a:rPr lang="ru-RU" dirty="0" smtClean="0"/>
              <a:t>. Подчёркиваю орфограмму (гласную после шипящих)</a:t>
            </a:r>
          </a:p>
          <a:p>
            <a:r>
              <a:rPr lang="ru-RU" i="1" dirty="0" smtClean="0"/>
              <a:t>4 шаг</a:t>
            </a:r>
            <a:r>
              <a:rPr lang="ru-RU" dirty="0" smtClean="0"/>
              <a:t>. Подбираю проверочное слово, если возможно.</a:t>
            </a:r>
          </a:p>
          <a:p>
            <a:r>
              <a:rPr lang="ru-RU" i="1" dirty="0" smtClean="0"/>
              <a:t>5 шаг</a:t>
            </a:r>
            <a:r>
              <a:rPr lang="ru-RU" dirty="0" smtClean="0"/>
              <a:t>. Пишу слово, применяя соответствующее правило.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725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АЛГОРИТМЫ</vt:lpstr>
      <vt:lpstr>Разбор слова по составу</vt:lpstr>
      <vt:lpstr> Ь после шипящих в разных частях речи.</vt:lpstr>
      <vt:lpstr>Буквы ё—о—е после шипящих и ц.</vt:lpstr>
      <vt:lpstr>Написание безударного окончания имени существительного</vt:lpstr>
      <vt:lpstr>Написание безударных окончаний имен прилагательных</vt:lpstr>
      <vt:lpstr>Написание безударных окончаний глаголов</vt:lpstr>
      <vt:lpstr>Написание безударных гласных в корне слова</vt:lpstr>
      <vt:lpstr>Написание о,ё после шипящих в корне слова</vt:lpstr>
      <vt:lpstr>Гласные после шипящих в корне слова о,ё </vt:lpstr>
      <vt:lpstr>Написание звонких и глухих согласных в корне слова</vt:lpstr>
      <vt:lpstr>Правописание суффиксов  - ик-,(-ник-,-чик-), -ек-</vt:lpstr>
      <vt:lpstr>Написание гласной перед суффиксом глагола прошедшего времени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слова по составу</dc:title>
  <dc:creator>Александр</dc:creator>
  <cp:lastModifiedBy>Александр</cp:lastModifiedBy>
  <cp:revision>21</cp:revision>
  <dcterms:created xsi:type="dcterms:W3CDTF">2011-01-11T17:01:15Z</dcterms:created>
  <dcterms:modified xsi:type="dcterms:W3CDTF">2011-01-12T16:10:51Z</dcterms:modified>
</cp:coreProperties>
</file>