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71" r:id="rId13"/>
    <p:sldId id="268" r:id="rId14"/>
    <p:sldId id="273" r:id="rId15"/>
    <p:sldId id="269" r:id="rId16"/>
    <p:sldId id="270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Урок русского языка 4 класс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714884"/>
            <a:ext cx="49530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Попова Валентина Степановна учитель начальных классов МБОУ «СОШ» с. Усть-Кулом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На какие группы можно разделить эти слова?</a:t>
            </a:r>
            <a:endParaRPr lang="ru-RU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 чего зависит, какая буква будет стоять между корнями в сложном слове?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4032448" cy="3697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8024" y="2708920"/>
            <a:ext cx="3888432" cy="37444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Сам</a:t>
            </a:r>
            <a:r>
              <a:rPr lang="ru-RU" sz="2800" u="sng" dirty="0" smtClean="0"/>
              <a:t>о</a:t>
            </a:r>
            <a:r>
              <a:rPr lang="ru-RU" sz="2800" dirty="0" smtClean="0"/>
              <a:t>вар</a:t>
            </a:r>
          </a:p>
          <a:p>
            <a:r>
              <a:rPr lang="ru-RU" sz="2800" dirty="0" smtClean="0"/>
              <a:t>Тепл</a:t>
            </a:r>
            <a:r>
              <a:rPr lang="ru-RU" sz="2800" u="sng" dirty="0" smtClean="0"/>
              <a:t>о</a:t>
            </a:r>
            <a:r>
              <a:rPr lang="ru-RU" sz="2800" dirty="0" smtClean="0"/>
              <a:t>ход</a:t>
            </a:r>
          </a:p>
          <a:p>
            <a:r>
              <a:rPr lang="ru-RU" sz="2800" dirty="0" smtClean="0"/>
              <a:t>Сам</a:t>
            </a:r>
            <a:r>
              <a:rPr lang="ru-RU" sz="2800" u="sng" dirty="0" smtClean="0"/>
              <a:t>о</a:t>
            </a:r>
            <a:r>
              <a:rPr lang="ru-RU" sz="2800" dirty="0" smtClean="0"/>
              <a:t>кат</a:t>
            </a:r>
          </a:p>
          <a:p>
            <a:r>
              <a:rPr lang="ru-RU" sz="2800" dirty="0" smtClean="0"/>
              <a:t>Вел</a:t>
            </a:r>
            <a:r>
              <a:rPr lang="ru-RU" sz="2800" u="sng" dirty="0" smtClean="0"/>
              <a:t>о</a:t>
            </a:r>
            <a:r>
              <a:rPr lang="ru-RU" sz="2800" dirty="0" smtClean="0"/>
              <a:t>пробег</a:t>
            </a:r>
          </a:p>
          <a:p>
            <a:r>
              <a:rPr lang="ru-RU" sz="2800" dirty="0" smtClean="0"/>
              <a:t>Верт</a:t>
            </a:r>
            <a:r>
              <a:rPr lang="ru-RU" sz="2800" u="sng" dirty="0" smtClean="0"/>
              <a:t>о</a:t>
            </a:r>
            <a:r>
              <a:rPr lang="ru-RU" sz="2800" dirty="0" smtClean="0"/>
              <a:t>лет</a:t>
            </a:r>
          </a:p>
          <a:p>
            <a:r>
              <a:rPr lang="ru-RU" sz="2800" dirty="0" smtClean="0"/>
              <a:t>Книг</a:t>
            </a:r>
            <a:r>
              <a:rPr lang="ru-RU" sz="2800" u="sng" dirty="0" smtClean="0"/>
              <a:t>о</a:t>
            </a:r>
            <a:r>
              <a:rPr lang="ru-RU" sz="2800" dirty="0" smtClean="0"/>
              <a:t>люб</a:t>
            </a:r>
          </a:p>
          <a:p>
            <a:r>
              <a:rPr lang="ru-RU" sz="2800" dirty="0" smtClean="0"/>
              <a:t>лед</a:t>
            </a:r>
            <a:r>
              <a:rPr lang="ru-RU" sz="2800" u="sng" dirty="0" smtClean="0"/>
              <a:t>о</a:t>
            </a:r>
            <a:r>
              <a:rPr lang="ru-RU" sz="2800" dirty="0" smtClean="0"/>
              <a:t>ход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Пеш</a:t>
            </a:r>
            <a:r>
              <a:rPr lang="ru-RU" sz="2800" u="sng" dirty="0" smtClean="0"/>
              <a:t>е</a:t>
            </a:r>
            <a:r>
              <a:rPr lang="ru-RU" sz="2800" dirty="0" smtClean="0"/>
              <a:t>ход</a:t>
            </a:r>
          </a:p>
          <a:p>
            <a:r>
              <a:rPr lang="ru-RU" sz="2800" dirty="0" smtClean="0"/>
              <a:t>Пут</a:t>
            </a:r>
            <a:r>
              <a:rPr lang="ru-RU" sz="2800" u="sng" dirty="0" smtClean="0"/>
              <a:t>е</a:t>
            </a:r>
            <a:r>
              <a:rPr lang="ru-RU" sz="2800" dirty="0" smtClean="0"/>
              <a:t>шественник</a:t>
            </a:r>
          </a:p>
          <a:p>
            <a:r>
              <a:rPr lang="ru-RU" sz="3200" dirty="0" smtClean="0"/>
              <a:t>Земл</a:t>
            </a:r>
            <a:r>
              <a:rPr lang="ru-RU" sz="3200" u="sng" dirty="0" smtClean="0"/>
              <a:t>е</a:t>
            </a:r>
            <a:r>
              <a:rPr lang="ru-RU" sz="3200" dirty="0" smtClean="0"/>
              <a:t>коп</a:t>
            </a:r>
          </a:p>
          <a:p>
            <a:r>
              <a:rPr lang="ru-RU" sz="3200" dirty="0" smtClean="0"/>
              <a:t>Камн</a:t>
            </a:r>
            <a:r>
              <a:rPr lang="ru-RU" sz="3200" u="sng" dirty="0" smtClean="0"/>
              <a:t>е</a:t>
            </a:r>
            <a:r>
              <a:rPr lang="ru-RU" sz="3200" dirty="0" smtClean="0"/>
              <a:t>пад</a:t>
            </a:r>
          </a:p>
          <a:p>
            <a:r>
              <a:rPr lang="ru-RU" sz="3200" dirty="0" smtClean="0"/>
              <a:t>Везд</a:t>
            </a:r>
            <a:r>
              <a:rPr lang="ru-RU" sz="3200" u="sng" dirty="0" smtClean="0"/>
              <a:t>е</a:t>
            </a:r>
            <a:r>
              <a:rPr lang="ru-RU" sz="3200" dirty="0" smtClean="0"/>
              <a:t>ход</a:t>
            </a:r>
          </a:p>
          <a:p>
            <a:r>
              <a:rPr lang="ru-RU" sz="3200" dirty="0" smtClean="0"/>
              <a:t>Огн</a:t>
            </a:r>
            <a:r>
              <a:rPr lang="ru-RU" sz="3200" u="sng" dirty="0" smtClean="0"/>
              <a:t>е</a:t>
            </a:r>
            <a:r>
              <a:rPr lang="ru-RU" sz="3200" dirty="0" smtClean="0"/>
              <a:t>тушитель</a:t>
            </a:r>
          </a:p>
          <a:p>
            <a:r>
              <a:rPr lang="ru-RU" sz="3200" dirty="0" smtClean="0"/>
              <a:t>Пол</a:t>
            </a:r>
            <a:r>
              <a:rPr lang="ru-RU" sz="3200" u="sng" dirty="0" smtClean="0"/>
              <a:t>е</a:t>
            </a:r>
            <a:r>
              <a:rPr lang="ru-RU" sz="3200" dirty="0" smtClean="0"/>
              <a:t>вод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Сложные слова – это…….</a:t>
            </a:r>
          </a:p>
          <a:p>
            <a:r>
              <a:rPr lang="ru-RU" sz="4000" dirty="0" smtClean="0"/>
              <a:t>Между корнями в сложных словах может стоять соединительная гласная …. или …..</a:t>
            </a:r>
          </a:p>
          <a:p>
            <a:r>
              <a:rPr lang="ru-RU" sz="4000" dirty="0" smtClean="0"/>
              <a:t>Это зависит от ……….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Соединительные 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Е</a:t>
            </a:r>
          </a:p>
          <a:p>
            <a:endParaRPr lang="ru-RU" dirty="0" smtClean="0"/>
          </a:p>
          <a:p>
            <a:r>
              <a:rPr lang="ru-RU" sz="4000" dirty="0" smtClean="0"/>
              <a:t>после мягких согласных и шипящих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4000" dirty="0" smtClean="0"/>
              <a:t>после твердых согласных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Вставить соединительную гласную в сложные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тепл</a:t>
            </a:r>
            <a:r>
              <a:rPr lang="ru-RU" sz="4400" dirty="0" smtClean="0"/>
              <a:t>. ход, </a:t>
            </a:r>
            <a:r>
              <a:rPr lang="ru-RU" sz="4400" dirty="0" err="1" smtClean="0"/>
              <a:t>пар.воз</a:t>
            </a:r>
            <a:r>
              <a:rPr lang="ru-RU" sz="4400" dirty="0" smtClean="0"/>
              <a:t>, </a:t>
            </a:r>
            <a:r>
              <a:rPr lang="ru-RU" sz="4400" dirty="0" err="1" smtClean="0"/>
              <a:t>скор.варка</a:t>
            </a:r>
            <a:r>
              <a:rPr lang="ru-RU" sz="4400" dirty="0" smtClean="0"/>
              <a:t>, </a:t>
            </a:r>
            <a:r>
              <a:rPr lang="ru-RU" sz="4400" dirty="0" err="1" smtClean="0"/>
              <a:t>пыл.сос</a:t>
            </a:r>
            <a:r>
              <a:rPr lang="ru-RU" sz="4400" dirty="0" smtClean="0"/>
              <a:t>, </a:t>
            </a:r>
            <a:r>
              <a:rPr lang="ru-RU" sz="4400" dirty="0" err="1" smtClean="0"/>
              <a:t>лист.пад</a:t>
            </a:r>
            <a:r>
              <a:rPr lang="ru-RU" sz="4400" dirty="0" smtClean="0"/>
              <a:t>, </a:t>
            </a:r>
            <a:r>
              <a:rPr lang="ru-RU" sz="4400" dirty="0" err="1" smtClean="0"/>
              <a:t>везд.ход</a:t>
            </a:r>
            <a:r>
              <a:rPr lang="ru-RU" sz="4400" dirty="0" smtClean="0"/>
              <a:t>, </a:t>
            </a:r>
            <a:r>
              <a:rPr lang="ru-RU" sz="4400" dirty="0" err="1" smtClean="0"/>
              <a:t>пут.водитель</a:t>
            </a:r>
            <a:r>
              <a:rPr lang="ru-RU" sz="4400" dirty="0" smtClean="0"/>
              <a:t>, </a:t>
            </a:r>
            <a:r>
              <a:rPr lang="ru-RU" sz="4400" dirty="0" err="1" smtClean="0"/>
              <a:t>сам.лёт</a:t>
            </a:r>
            <a:r>
              <a:rPr lang="ru-RU" sz="4400" dirty="0" smtClean="0"/>
              <a:t>, </a:t>
            </a:r>
            <a:r>
              <a:rPr lang="ru-RU" sz="4400" dirty="0" err="1" smtClean="0"/>
              <a:t>мыш.ловка</a:t>
            </a:r>
            <a:r>
              <a:rPr lang="ru-RU" sz="4400" dirty="0" smtClean="0"/>
              <a:t>, </a:t>
            </a:r>
            <a:r>
              <a:rPr lang="ru-RU" sz="4400" smtClean="0"/>
              <a:t>Волг.град</a:t>
            </a:r>
            <a:endParaRPr lang="ru-RU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Составьте сложные слова с корнями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/>
              <a:t>пад</a:t>
            </a:r>
            <a:r>
              <a:rPr lang="ru-RU" sz="5400" dirty="0" smtClean="0"/>
              <a:t>, вод, лист, ход, воз, вар, сам, сад, пар, </a:t>
            </a:r>
            <a:r>
              <a:rPr lang="ru-RU" sz="5400" dirty="0" err="1" smtClean="0"/>
              <a:t>тепл</a:t>
            </a:r>
            <a:r>
              <a:rPr lang="ru-RU" sz="5400" dirty="0" smtClean="0"/>
              <a:t>, мор,  лёт, кат, каш, скор, цвет</a:t>
            </a:r>
            <a:endParaRPr lang="ru-RU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научились на уроке?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слова называются сложными?</a:t>
            </a:r>
          </a:p>
          <a:p>
            <a:r>
              <a:rPr lang="ru-RU" dirty="0" smtClean="0"/>
              <a:t>Как определить, какая соединительная гласная стоит между корнями в сложных словах?</a:t>
            </a:r>
          </a:p>
          <a:p>
            <a:r>
              <a:rPr lang="ru-RU" dirty="0" smtClean="0"/>
              <a:t>Что было трудным?</a:t>
            </a:r>
          </a:p>
          <a:p>
            <a:r>
              <a:rPr lang="ru-RU" dirty="0" smtClean="0"/>
              <a:t>Кто может похвалить себя за урок?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Придумать 10 сложных слов </a:t>
            </a:r>
          </a:p>
          <a:p>
            <a:endParaRPr lang="ru-RU" sz="4000" dirty="0" smtClean="0"/>
          </a:p>
          <a:p>
            <a:r>
              <a:rPr lang="ru-RU" sz="4000" dirty="0" smtClean="0"/>
              <a:t>С этими словами придумать три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Р.Н. </a:t>
            </a:r>
            <a:r>
              <a:rPr lang="ru-RU" sz="2000" dirty="0" err="1" smtClean="0"/>
              <a:t>Бунеев</a:t>
            </a:r>
            <a:r>
              <a:rPr lang="ru-RU" sz="2000" dirty="0" smtClean="0"/>
              <a:t>, Е.В. </a:t>
            </a:r>
            <a:r>
              <a:rPr lang="ru-RU" sz="2000" dirty="0" err="1" smtClean="0"/>
              <a:t>Бунеева</a:t>
            </a:r>
            <a:r>
              <a:rPr lang="ru-RU" sz="2000" dirty="0" smtClean="0"/>
              <a:t>, О.В. Пронина Русский </a:t>
            </a:r>
            <a:r>
              <a:rPr lang="ru-RU" sz="2000" dirty="0" smtClean="0"/>
              <a:t>язык 3 класс </a:t>
            </a:r>
            <a:r>
              <a:rPr lang="ru-RU" sz="2000" dirty="0" smtClean="0"/>
              <a:t>. Москва, изд. </a:t>
            </a:r>
            <a:r>
              <a:rPr lang="ru-RU" sz="2000" dirty="0" err="1" smtClean="0"/>
              <a:t>Баласс</a:t>
            </a:r>
            <a:r>
              <a:rPr lang="ru-RU" sz="2000" dirty="0" smtClean="0"/>
              <a:t>, 2008г.</a:t>
            </a:r>
          </a:p>
          <a:p>
            <a:r>
              <a:rPr lang="ru-RU" sz="2000" dirty="0" err="1" smtClean="0"/>
              <a:t>Е.В.Бунеева</a:t>
            </a:r>
            <a:r>
              <a:rPr lang="ru-RU" sz="2000" dirty="0" smtClean="0"/>
              <a:t>, М.А. Яковлева. Русский язык (методические рекомендации для </a:t>
            </a:r>
            <a:r>
              <a:rPr lang="ru-RU" sz="2000" dirty="0" smtClean="0"/>
              <a:t>учителя 3 класс). </a:t>
            </a:r>
            <a:r>
              <a:rPr lang="ru-RU" sz="2000" dirty="0" smtClean="0"/>
              <a:t>Москва, изд. </a:t>
            </a:r>
            <a:r>
              <a:rPr lang="ru-RU" sz="2000" dirty="0" err="1" smtClean="0"/>
              <a:t>Баласс</a:t>
            </a:r>
            <a:r>
              <a:rPr lang="ru-RU" sz="2000" dirty="0" smtClean="0"/>
              <a:t>, 2008г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Л.Ю.Комиссарова «Дидактический материал» к учебнику « Русский язык»</a:t>
            </a:r>
          </a:p>
          <a:p>
            <a:r>
              <a:rPr lang="ru-RU" sz="2000" dirty="0" smtClean="0"/>
              <a:t>Интернет-ресурсы: </a:t>
            </a:r>
            <a:r>
              <a:rPr lang="en-US" sz="2000" dirty="0" smtClean="0"/>
              <a:t>htt://ibc/lynveds/com/photo/e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972452" cy="85725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мухоловка</a:t>
            </a:r>
            <a:endParaRPr lang="ru-RU" sz="5400" dirty="0"/>
          </a:p>
        </p:txBody>
      </p:sp>
      <p:pic>
        <p:nvPicPr>
          <p:cNvPr id="1026" name="Picture 2" descr="C:\Documents and Settings\user111\Desktop\Валентина\мухол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393" y="2053798"/>
            <a:ext cx="5453127" cy="4089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корней в слове мухоловка?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95536" y="4005064"/>
            <a:ext cx="4041648" cy="457200"/>
          </a:xfrm>
        </p:spPr>
        <p:txBody>
          <a:bodyPr/>
          <a:lstStyle/>
          <a:p>
            <a:pPr algn="ctr"/>
            <a:r>
              <a:rPr lang="ru-RU" sz="2800" dirty="0" smtClean="0"/>
              <a:t>Один корень</a:t>
            </a:r>
            <a:endParaRPr lang="ru-RU" sz="28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644008" y="4005064"/>
            <a:ext cx="4041775" cy="457200"/>
          </a:xfrm>
        </p:spPr>
        <p:txBody>
          <a:bodyPr/>
          <a:lstStyle/>
          <a:p>
            <a:pPr algn="ctr"/>
            <a:r>
              <a:rPr lang="ru-RU" dirty="0" smtClean="0"/>
              <a:t>Два корня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5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МУХОЛОВК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МУХ     и    ЛОВ</a:t>
            </a:r>
            <a:endParaRPr lang="ru-RU" sz="2800" dirty="0"/>
          </a:p>
        </p:txBody>
      </p:sp>
      <p:sp>
        <p:nvSpPr>
          <p:cNvPr id="7" name="Дуга 6"/>
          <p:cNvSpPr/>
          <p:nvPr/>
        </p:nvSpPr>
        <p:spPr>
          <a:xfrm flipH="1" flipV="1">
            <a:off x="3707904" y="2420888"/>
            <a:ext cx="216024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вопрос возникает?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 это за слова?</a:t>
            </a:r>
          </a:p>
          <a:p>
            <a:r>
              <a:rPr lang="ru-RU" sz="3200" dirty="0" smtClean="0"/>
              <a:t>Один или два корня в этом слове?</a:t>
            </a:r>
          </a:p>
          <a:p>
            <a:r>
              <a:rPr lang="ru-RU" sz="3200" dirty="0" smtClean="0"/>
              <a:t>Какую цель ставим на уроке?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b="1" dirty="0" smtClean="0">
                <a:latin typeface="Batang" pitchFamily="18" charset="-127"/>
                <a:ea typeface="Batang" pitchFamily="18" charset="-127"/>
              </a:rPr>
              <a:t>Ловит мух</a:t>
            </a:r>
            <a:br>
              <a:rPr lang="ru-RU" sz="8000" b="1" dirty="0" smtClean="0">
                <a:latin typeface="Batang" pitchFamily="18" charset="-127"/>
                <a:ea typeface="Batang" pitchFamily="18" charset="-127"/>
              </a:rPr>
            </a:br>
            <a:endParaRPr lang="ru-RU" sz="8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Выделите  корни</a:t>
            </a:r>
          </a:p>
          <a:p>
            <a:pPr marL="0" indent="0" algn="ctr"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в  этих словах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32511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Есть ли корни </a:t>
            </a:r>
          </a:p>
          <a:p>
            <a:pPr algn="ctr">
              <a:buNone/>
            </a:pPr>
            <a:r>
              <a:rPr lang="ru-RU" sz="6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мух-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лов-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в   слове «мухоловка»?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Так сколько же корней в слове «мухоловка»?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Как можно назвать слова, которые состоят из двух корней?</a:t>
            </a:r>
            <a:br>
              <a:rPr lang="ru-RU" sz="6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Сложные слова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Самовар , пешеход, вертолет, камнепад, теплоход, огнетушитель, книголюб, самокат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339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Урок русского языка 4 класс</vt:lpstr>
      <vt:lpstr>мухоловка</vt:lpstr>
      <vt:lpstr>Сколько корней в слове мухоловка?</vt:lpstr>
      <vt:lpstr>Какой вопрос возникает?</vt:lpstr>
      <vt:lpstr> Ловит мух </vt:lpstr>
      <vt:lpstr>Слайд 6</vt:lpstr>
      <vt:lpstr>Так сколько же корней в слове «мухоловка»?</vt:lpstr>
      <vt:lpstr>              Как можно назвать слова, которые состоят из двух корней?          </vt:lpstr>
      <vt:lpstr>Сложные слова</vt:lpstr>
      <vt:lpstr>   На какие группы можно разделить эти слова?</vt:lpstr>
      <vt:lpstr>От чего зависит, какая буква будет стоять между корнями в сложном слове?</vt:lpstr>
      <vt:lpstr>Правило:</vt:lpstr>
      <vt:lpstr>Соединительные гласные</vt:lpstr>
      <vt:lpstr>Вставить соединительную гласную в сложные слова:</vt:lpstr>
      <vt:lpstr>Составьте сложные слова с корнями:</vt:lpstr>
      <vt:lpstr>Чему научились на уроке?</vt:lpstr>
      <vt:lpstr>Домашнее задание:</vt:lpstr>
      <vt:lpstr>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4 класс</dc:title>
  <cp:lastModifiedBy>User</cp:lastModifiedBy>
  <cp:revision>29</cp:revision>
  <dcterms:modified xsi:type="dcterms:W3CDTF">2014-02-16T10:33:29Z</dcterms:modified>
</cp:coreProperties>
</file>