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91" r:id="rId3"/>
    <p:sldId id="280" r:id="rId4"/>
    <p:sldId id="264" r:id="rId5"/>
    <p:sldId id="265" r:id="rId6"/>
    <p:sldId id="271" r:id="rId7"/>
    <p:sldId id="256" r:id="rId8"/>
    <p:sldId id="263" r:id="rId9"/>
    <p:sldId id="292" r:id="rId10"/>
    <p:sldId id="294" r:id="rId11"/>
    <p:sldId id="289" r:id="rId12"/>
    <p:sldId id="290" r:id="rId13"/>
    <p:sldId id="282" r:id="rId14"/>
    <p:sldId id="293" r:id="rId15"/>
    <p:sldId id="281" r:id="rId16"/>
    <p:sldId id="258" r:id="rId17"/>
    <p:sldId id="278" r:id="rId18"/>
    <p:sldId id="272" r:id="rId19"/>
    <p:sldId id="285" r:id="rId20"/>
    <p:sldId id="286" r:id="rId21"/>
    <p:sldId id="274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983608-1DAC-46AB-BE33-FB3A1FC58DDD}" type="datetimeFigureOut">
              <a:rPr lang="ru-RU" smtClean="0"/>
              <a:pPr/>
              <a:t>21.02.2012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450878-9624-4B60-8573-114BCC6B7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../&#1056;&#1072;&#1073;&#1086;&#1095;&#1080;&#1081;%20&#1089;&#1090;&#1086;&#1083;/&#1050;&#1072;&#1082;&#1080;&#1077;%20&#1090;&#1088;&#1072;&#1076;&#1080;&#1094;&#1080;&#1080;%20&#1088;&#1091;&#1089;&#1089;&#1082;&#1086;&#1075;&#1086;%20&#1085;&#1072;&#1088;&#1086;&#1076;&#1072;%20&#1085;&#1072;&#1084;%20&#1087;&#1086;&#1084;&#1086;&#1075;&#1072;&#1102;&#1090;%20&#1074;%20&#1078;&#1080;&#1079;&#1085;&#1080;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92150"/>
            <a:ext cx="6400800" cy="49466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4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Всякое</a:t>
            </a:r>
          </a:p>
          <a:p>
            <a:pPr algn="just">
              <a:lnSpc>
                <a:spcPct val="90000"/>
              </a:lnSpc>
            </a:pPr>
            <a:endParaRPr lang="ru-RU" sz="4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4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трудом         дается</a:t>
            </a:r>
          </a:p>
          <a:p>
            <a:pPr algn="just">
              <a:lnSpc>
                <a:spcPct val="90000"/>
              </a:lnSpc>
            </a:pPr>
            <a:endParaRPr lang="ru-RU" sz="4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endParaRPr lang="ru-RU" sz="4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48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уменье     </a:t>
            </a:r>
          </a:p>
          <a:p>
            <a:pPr algn="just">
              <a:lnSpc>
                <a:spcPct val="90000"/>
              </a:lnSpc>
            </a:pPr>
            <a:endParaRPr lang="ru-RU" sz="4800" b="1" i="1" dirty="0"/>
          </a:p>
          <a:p>
            <a:pPr>
              <a:lnSpc>
                <a:spcPct val="90000"/>
              </a:lnSpc>
            </a:pPr>
            <a:endParaRPr lang="ru-RU" sz="4000" i="1" dirty="0"/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pic>
        <p:nvPicPr>
          <p:cNvPr id="2052" name="Picture 4" descr="STUDEN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4088" y="3068638"/>
            <a:ext cx="3532187" cy="37893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Алгоритм</a:t>
            </a:r>
          </a:p>
          <a:p>
            <a:r>
              <a:rPr lang="ru-RU" sz="3200" dirty="0" smtClean="0"/>
              <a:t>(Если окончание глагола  ударное</a:t>
            </a:r>
            <a:r>
              <a:rPr lang="ru-RU" sz="3200" dirty="0" smtClean="0">
                <a:sym typeface="Wingdings" pitchFamily="2" charset="2"/>
              </a:rPr>
              <a:t> )</a:t>
            </a:r>
          </a:p>
          <a:p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Выделить окончание у глагола</a:t>
            </a:r>
          </a:p>
          <a:p>
            <a:pPr marL="342900" indent="-342900">
              <a:buAutoNum type="arabicPeriod"/>
            </a:pPr>
            <a:endParaRPr lang="ru-RU" sz="3200" dirty="0" smtClean="0"/>
          </a:p>
          <a:p>
            <a:pPr marL="342900" indent="-342900">
              <a:buAutoNum type="arabicPeriod"/>
            </a:pPr>
            <a:r>
              <a:rPr lang="ru-RU" sz="3200" dirty="0" smtClean="0"/>
              <a:t>Если в окончании гласная </a:t>
            </a:r>
            <a:r>
              <a:rPr lang="ru-RU" sz="3200" dirty="0" smtClean="0">
                <a:solidFill>
                  <a:srgbClr val="FF0000"/>
                </a:solidFill>
              </a:rPr>
              <a:t>е(</a:t>
            </a:r>
            <a:r>
              <a:rPr lang="ru-RU" sz="3200" dirty="0" err="1" smtClean="0">
                <a:solidFill>
                  <a:srgbClr val="FF0000"/>
                </a:solidFill>
              </a:rPr>
              <a:t>ё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r>
              <a:rPr lang="ru-RU" sz="3200" dirty="0" smtClean="0"/>
              <a:t>,а в 3-м </a:t>
            </a:r>
            <a:r>
              <a:rPr lang="ru-RU" sz="3200" dirty="0" err="1" smtClean="0"/>
              <a:t>л.мн.ч</a:t>
            </a:r>
            <a:r>
              <a:rPr lang="ru-RU" sz="3200" dirty="0" err="1" smtClean="0">
                <a:solidFill>
                  <a:srgbClr val="FF0000"/>
                </a:solidFill>
              </a:rPr>
              <a:t>.-ут</a:t>
            </a:r>
            <a:r>
              <a:rPr lang="ru-RU" sz="3200" dirty="0" smtClean="0">
                <a:solidFill>
                  <a:srgbClr val="FF0000"/>
                </a:solidFill>
              </a:rPr>
              <a:t>(-ют)-</a:t>
            </a:r>
            <a:r>
              <a:rPr lang="ru-RU" sz="3200" dirty="0" smtClean="0"/>
              <a:t> </a:t>
            </a:r>
            <a:r>
              <a:rPr lang="en-US" sz="3200" dirty="0" smtClean="0"/>
              <a:t>I </a:t>
            </a:r>
            <a:r>
              <a:rPr lang="ru-RU" sz="3200" dirty="0" smtClean="0"/>
              <a:t>спряжение</a:t>
            </a:r>
          </a:p>
          <a:p>
            <a:pPr marL="342900" indent="-342900">
              <a:buAutoNum type="arabicPeriod"/>
            </a:pPr>
            <a:endParaRPr lang="ru-RU" sz="3200" dirty="0" smtClean="0"/>
          </a:p>
          <a:p>
            <a:pPr marL="342900" indent="-342900">
              <a:buFontTx/>
              <a:buChar char="-"/>
            </a:pPr>
            <a:r>
              <a:rPr lang="ru-RU" sz="3200" dirty="0" smtClean="0"/>
              <a:t>Если в окончании </a:t>
            </a:r>
            <a:r>
              <a:rPr lang="ru-RU" sz="3200" dirty="0" err="1" smtClean="0">
                <a:solidFill>
                  <a:srgbClr val="FF0000"/>
                </a:solidFill>
              </a:rPr>
              <a:t>и</a:t>
            </a:r>
            <a:r>
              <a:rPr lang="ru-RU" sz="3200" dirty="0" err="1" smtClean="0"/>
              <a:t>,а</a:t>
            </a:r>
            <a:r>
              <a:rPr lang="ru-RU" sz="3200" dirty="0" smtClean="0"/>
              <a:t> в 3-м л.мн.ч.  </a:t>
            </a:r>
            <a:r>
              <a:rPr lang="ru-RU" sz="3200" dirty="0" smtClean="0">
                <a:solidFill>
                  <a:srgbClr val="FF0000"/>
                </a:solidFill>
              </a:rPr>
              <a:t>–</a:t>
            </a:r>
            <a:r>
              <a:rPr lang="ru-RU" sz="3200" dirty="0" err="1" smtClean="0">
                <a:solidFill>
                  <a:srgbClr val="FF0000"/>
                </a:solidFill>
              </a:rPr>
              <a:t>ат</a:t>
            </a:r>
            <a:r>
              <a:rPr lang="ru-RU" sz="3200" dirty="0" smtClean="0">
                <a:solidFill>
                  <a:srgbClr val="FF0000"/>
                </a:solidFill>
              </a:rPr>
              <a:t>(-</a:t>
            </a:r>
            <a:r>
              <a:rPr lang="ru-RU" sz="3200" dirty="0" err="1" smtClean="0">
                <a:solidFill>
                  <a:srgbClr val="FF0000"/>
                </a:solidFill>
              </a:rPr>
              <a:t>ят</a:t>
            </a:r>
            <a:r>
              <a:rPr lang="ru-RU" sz="3200" dirty="0" smtClean="0">
                <a:solidFill>
                  <a:srgbClr val="FF0000"/>
                </a:solidFill>
              </a:rPr>
              <a:t>) –</a:t>
            </a:r>
            <a:r>
              <a:rPr lang="en-US" sz="3200" dirty="0" smtClean="0"/>
              <a:t>II </a:t>
            </a:r>
            <a:r>
              <a:rPr lang="ru-RU" sz="3200" dirty="0" smtClean="0"/>
              <a:t>Спряжение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7249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дать,шуметь,желать,плыть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диктовать,лежать,дружить</a:t>
            </a:r>
            <a:endParaRPr lang="ru-R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работа.</a:t>
            </a:r>
          </a:p>
          <a:p>
            <a:r>
              <a:rPr lang="ru-RU" dirty="0" smtClean="0"/>
              <a:t>1.Назовите только те глаголы, у которых </a:t>
            </a:r>
          </a:p>
          <a:p>
            <a:r>
              <a:rPr lang="ru-RU" dirty="0" smtClean="0"/>
              <a:t>в 3-м лице множественного числа будет ударное окончание</a:t>
            </a:r>
          </a:p>
          <a:p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дать,шуметь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плыть,лежать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2.Запишите эти глаголы в форме 3 лица </a:t>
            </a:r>
            <a:r>
              <a:rPr lang="ru-RU" dirty="0" err="1" smtClean="0"/>
              <a:t>множ.числа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 </a:t>
            </a:r>
            <a:r>
              <a:rPr lang="en-US" dirty="0" smtClean="0"/>
              <a:t>I </a:t>
            </a:r>
            <a:r>
              <a:rPr lang="ru-RU" dirty="0" smtClean="0"/>
              <a:t>спряжение</a:t>
            </a:r>
            <a:r>
              <a:rPr lang="en-US" dirty="0" smtClean="0"/>
              <a:t>                                       II</a:t>
            </a:r>
            <a:r>
              <a:rPr lang="ru-RU" dirty="0" smtClean="0"/>
              <a:t>спряжение </a:t>
            </a:r>
          </a:p>
          <a:p>
            <a:r>
              <a:rPr lang="ru-RU" sz="3600" dirty="0" smtClean="0"/>
              <a:t>да</a:t>
            </a:r>
            <a:r>
              <a:rPr lang="ru-RU" sz="3600" dirty="0" smtClean="0">
                <a:solidFill>
                  <a:srgbClr val="FF0000"/>
                </a:solidFill>
              </a:rPr>
              <a:t>ют</a:t>
            </a:r>
            <a:r>
              <a:rPr lang="ru-RU" sz="3600" dirty="0" smtClean="0"/>
              <a:t>                       шум</a:t>
            </a:r>
            <a:r>
              <a:rPr lang="ru-RU" sz="3600" dirty="0" smtClean="0">
                <a:solidFill>
                  <a:srgbClr val="FF0000"/>
                </a:solidFill>
              </a:rPr>
              <a:t>ят</a:t>
            </a:r>
          </a:p>
          <a:p>
            <a:r>
              <a:rPr lang="ru-RU" sz="3600" dirty="0" smtClean="0"/>
              <a:t>плыв</a:t>
            </a:r>
            <a:r>
              <a:rPr lang="ru-RU" sz="3600" dirty="0" smtClean="0">
                <a:solidFill>
                  <a:srgbClr val="FF0000"/>
                </a:solidFill>
              </a:rPr>
              <a:t>ут</a:t>
            </a:r>
            <a:r>
              <a:rPr lang="ru-RU" sz="3600" dirty="0" smtClean="0"/>
              <a:t>                    леж</a:t>
            </a:r>
            <a:r>
              <a:rPr lang="ru-RU" sz="3600" dirty="0" smtClean="0">
                <a:solidFill>
                  <a:srgbClr val="FF0000"/>
                </a:solidFill>
              </a:rPr>
              <a:t>ат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3150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Упражнение 250.</a:t>
            </a:r>
          </a:p>
          <a:p>
            <a:r>
              <a:rPr lang="ru-RU" sz="4000" dirty="0" smtClean="0"/>
              <a:t>Весело поют, пьет воду,</a:t>
            </a:r>
          </a:p>
          <a:p>
            <a:r>
              <a:rPr lang="ru-RU" sz="4000" dirty="0" smtClean="0"/>
              <a:t>громко пищит, трещат кузнечики,</a:t>
            </a:r>
          </a:p>
          <a:p>
            <a:r>
              <a:rPr lang="ru-RU" sz="4000" dirty="0" smtClean="0"/>
              <a:t>свистят синицы, говорим </a:t>
            </a:r>
          </a:p>
          <a:p>
            <a:r>
              <a:rPr lang="ru-RU" sz="4000" dirty="0" smtClean="0"/>
              <a:t>друг с другом, едите овощи,</a:t>
            </a:r>
          </a:p>
          <a:p>
            <a:r>
              <a:rPr lang="ru-RU" sz="4000" dirty="0" smtClean="0"/>
              <a:t>льют дожди, идет снег,</a:t>
            </a:r>
          </a:p>
          <a:p>
            <a:r>
              <a:rPr lang="ru-RU" sz="4000" dirty="0" smtClean="0"/>
              <a:t>бьёте в барабан,</a:t>
            </a:r>
          </a:p>
          <a:p>
            <a:r>
              <a:rPr lang="ru-RU" sz="4000" dirty="0" smtClean="0"/>
              <a:t>шьёшь платье.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500042"/>
            <a:ext cx="8429684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Закончите предложение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имен существительных склонение, а у глаголов….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глаголов при спряжении изменяется…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русском языке спряжений …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 окончании гласная -е, а в 3 лице мн.ч -</a:t>
            </a:r>
            <a:r>
              <a:rPr kumimoji="0" lang="ru-RU" sz="3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-ют это глагол 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 окончании гласная -и, а в 3 лице мн.ч -</a:t>
            </a:r>
            <a:r>
              <a:rPr lang="ru-RU" sz="36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</a:t>
            </a: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lang="ru-RU" sz="36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ят</a:t>
            </a: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глагол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5" y="571480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Начертите вертикальный отрезок и   обозначьте  ,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насколько вы поняли материал:</a:t>
            </a:r>
          </a:p>
          <a:p>
            <a:r>
              <a:rPr lang="ru-RU" sz="3200" dirty="0" smtClean="0"/>
              <a:t>1. Я могу пользоваться новыми знаниями и могу это объяснять- ставьте верхнюю точку;</a:t>
            </a:r>
          </a:p>
          <a:p>
            <a:r>
              <a:rPr lang="ru-RU" sz="3200" dirty="0" smtClean="0"/>
              <a:t>2. Я понял тему, но не уверен объяснять- ставьте среднюю точку;</a:t>
            </a:r>
          </a:p>
          <a:p>
            <a:r>
              <a:rPr lang="ru-RU" sz="3200" dirty="0" smtClean="0"/>
              <a:t>3. Я не совсем понял- ставьте  нижнюю  точку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571612"/>
            <a:ext cx="81439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Домашняя работа</a:t>
            </a:r>
          </a:p>
          <a:p>
            <a:r>
              <a:rPr lang="ru-RU" sz="3200" dirty="0" smtClean="0"/>
              <a:t>1.Выучить правило на стр. 67,68</a:t>
            </a:r>
          </a:p>
          <a:p>
            <a:r>
              <a:rPr lang="ru-RU" sz="3200" dirty="0" smtClean="0"/>
              <a:t>2.Упражнение 251.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158163" cy="2078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dirty="0" smtClean="0">
                <a:solidFill>
                  <a:srgbClr val="FF00FF"/>
                </a:solidFill>
              </a:rPr>
              <a:t>Урок русского языка </a:t>
            </a:r>
            <a:br>
              <a:rPr lang="ru-RU" sz="5400" dirty="0" smtClean="0">
                <a:solidFill>
                  <a:srgbClr val="FF00FF"/>
                </a:solidFill>
              </a:rPr>
            </a:br>
            <a:r>
              <a:rPr lang="ru-RU" sz="5400" dirty="0" smtClean="0">
                <a:solidFill>
                  <a:srgbClr val="FF00FF"/>
                </a:solidFill>
              </a:rPr>
              <a:t>в 4 Б классе</a:t>
            </a:r>
            <a:br>
              <a:rPr lang="ru-RU" sz="5400" dirty="0" smtClean="0">
                <a:solidFill>
                  <a:srgbClr val="FF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«Школа 2100»</a:t>
            </a:r>
            <a:endParaRPr lang="ru-RU" sz="5400" dirty="0" smtClean="0">
              <a:solidFill>
                <a:srgbClr val="0000FF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3563938" y="3500438"/>
            <a:ext cx="5400675" cy="3168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Подготовила: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учитель начальных классов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МБОУ «Сош № 58»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г.Набережные Челны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Габдулхакова Флюса Закаровна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 smtClean="0"/>
              <a:t>Цель:</a:t>
            </a:r>
            <a:endParaRPr lang="ru-RU" sz="1600" dirty="0" smtClean="0"/>
          </a:p>
          <a:p>
            <a:r>
              <a:rPr lang="ru-RU" sz="1600" dirty="0" smtClean="0"/>
              <a:t>помочь учащимся «открыть» наличие у глаголов двух спряжений и запомнить окончания каждого спряжения,</a:t>
            </a:r>
          </a:p>
          <a:p>
            <a:r>
              <a:rPr lang="ru-RU" sz="1600" dirty="0" smtClean="0"/>
              <a:t>развивать умения делать выводы из своих наблюдений, </a:t>
            </a:r>
          </a:p>
          <a:p>
            <a:r>
              <a:rPr lang="ru-RU" sz="1600" dirty="0" smtClean="0"/>
              <a:t>оценивать свое отношение к выполненной работе,</a:t>
            </a:r>
          </a:p>
          <a:p>
            <a:r>
              <a:rPr lang="ru-RU" sz="1600" dirty="0" smtClean="0"/>
              <a:t>воспитывать позитивное отношение  к </a:t>
            </a:r>
            <a:r>
              <a:rPr lang="ru-RU" sz="1600" dirty="0" err="1" smtClean="0"/>
              <a:t>труду,трудолюбие</a:t>
            </a:r>
            <a:r>
              <a:rPr lang="ru-RU" sz="1600" dirty="0" smtClean="0"/>
              <a:t> 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00306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дать представление о I  и  II спряжении глаголов; 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познакомить с окончаниями I  и  II спряжения глаголов; 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сформулировать алгоритм и схему для определения спряжения глаголов; 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формировать умения различать окончания глаголов I  и  II спряжения;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умение спрягать глаголы с ударными окончаниями;</a:t>
            </a:r>
            <a:endParaRPr lang="ru-RU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связную речь учащихся при устных ответах, работе с предложением, фразеологическими оборотами, пословицами; логическое мышление, память;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Воспитательные (мировоззренческие)</a:t>
            </a: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</a:pPr>
            <a:r>
              <a:rPr lang="ru-RU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воспитывать аккуратность, гигиенические правила письма, чувство взаимопомощи, нравственные качества, эмоциональную и эстетическую культуру учащихся. </a:t>
            </a:r>
            <a:endParaRPr lang="ru-RU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642918"/>
            <a:ext cx="76438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6870700" cy="106045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Отдохнём!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76475"/>
            <a:ext cx="3771900" cy="3209925"/>
          </a:xfrm>
        </p:spPr>
        <p:txBody>
          <a:bodyPr/>
          <a:lstStyle/>
          <a:p>
            <a:pPr>
              <a:buFontTx/>
              <a:buNone/>
            </a:pPr>
            <a:r>
              <a:rPr lang="ru-RU" i="1" dirty="0"/>
              <a:t>Ветер </a:t>
            </a:r>
            <a:r>
              <a:rPr lang="ru-RU" b="1" i="1" u="sng" dirty="0" err="1"/>
              <a:t>ду</a:t>
            </a:r>
            <a:r>
              <a:rPr lang="ru-RU" b="1" i="1" u="sng" dirty="0" err="1">
                <a:solidFill>
                  <a:srgbClr val="FF0000"/>
                </a:solidFill>
              </a:rPr>
              <a:t>?</a:t>
            </a:r>
            <a:r>
              <a:rPr lang="ru-RU" b="1" i="1" u="sng" dirty="0" err="1"/>
              <a:t>т</a:t>
            </a:r>
            <a:r>
              <a:rPr lang="ru-RU" b="1" i="1" dirty="0"/>
              <a:t> нам</a:t>
            </a:r>
            <a:r>
              <a:rPr lang="ru-RU" i="1" dirty="0"/>
              <a:t> в лицо.</a:t>
            </a:r>
          </a:p>
          <a:p>
            <a:pPr>
              <a:buFontTx/>
              <a:buNone/>
            </a:pPr>
            <a:r>
              <a:rPr lang="ru-RU" i="1" dirty="0"/>
              <a:t>Закачалось деревцо.</a:t>
            </a:r>
          </a:p>
          <a:p>
            <a:pPr>
              <a:buFontTx/>
              <a:buNone/>
            </a:pPr>
            <a:r>
              <a:rPr lang="ru-RU" i="1" dirty="0"/>
              <a:t>Ветер тише-тише,</a:t>
            </a:r>
          </a:p>
          <a:p>
            <a:pPr>
              <a:buFontTx/>
              <a:buNone/>
            </a:pPr>
            <a:r>
              <a:rPr lang="ru-RU" i="1" dirty="0"/>
              <a:t>Деревцо все выше-выше.</a:t>
            </a:r>
            <a:r>
              <a:rPr lang="ru-RU" dirty="0"/>
              <a:t> </a:t>
            </a:r>
          </a:p>
        </p:txBody>
      </p:sp>
      <p:pic>
        <p:nvPicPr>
          <p:cNvPr id="13321" name="Picture 9" descr="j0285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2492375"/>
            <a:ext cx="2371725" cy="2373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00" decel="100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00" decel="100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700" decel="100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DESKLAMP">
            <a:hlinkClick r:id="rId2" action="ppaction://hlinkpres?slideindex=9&amp;slidetitle=Вторник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2133600"/>
            <a:ext cx="3209925" cy="3816350"/>
          </a:xfrm>
          <a:prstGeom prst="rect">
            <a:avLst/>
          </a:prstGeom>
          <a:noFill/>
        </p:spPr>
      </p:pic>
      <p:pic>
        <p:nvPicPr>
          <p:cNvPr id="12292" name="Picture 4" descr="WRTBOO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068638"/>
            <a:ext cx="2241550" cy="273685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1000108"/>
            <a:ext cx="8183880" cy="1285884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Всякое уменье трудом дается.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14357"/>
            <a:ext cx="8218487" cy="19288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6870700" cy="1131887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Проверим!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696200" cy="3281362"/>
          </a:xfrm>
        </p:spPr>
        <p:txBody>
          <a:bodyPr/>
          <a:lstStyle/>
          <a:p>
            <a:r>
              <a:rPr lang="ru-RU" b="1" i="1" dirty="0"/>
              <a:t>Ду</a:t>
            </a:r>
            <a:r>
              <a:rPr lang="ru-RU" b="1" i="1" dirty="0">
                <a:solidFill>
                  <a:srgbClr val="FF0000"/>
                </a:solidFill>
              </a:rPr>
              <a:t>е</a:t>
            </a:r>
            <a:r>
              <a:rPr lang="ru-RU" b="1" i="1" dirty="0"/>
              <a:t>т - </a:t>
            </a:r>
            <a:r>
              <a:rPr lang="en-US" b="1" i="1" dirty="0">
                <a:solidFill>
                  <a:srgbClr val="FF0000"/>
                </a:solidFill>
              </a:rPr>
              <a:t>I</a:t>
            </a:r>
            <a:r>
              <a:rPr lang="ru-RU" b="1" i="1" dirty="0">
                <a:solidFill>
                  <a:srgbClr val="FF0000"/>
                </a:solidFill>
              </a:rPr>
              <a:t> спряжение.</a:t>
            </a:r>
          </a:p>
          <a:p>
            <a:pPr>
              <a:buFontTx/>
              <a:buNone/>
            </a:pPr>
            <a:r>
              <a:rPr lang="ru-RU" dirty="0"/>
              <a:t>(Ду</a:t>
            </a:r>
            <a:r>
              <a:rPr lang="ru-RU" dirty="0">
                <a:solidFill>
                  <a:srgbClr val="FF0000"/>
                </a:solidFill>
              </a:rPr>
              <a:t>ют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/>
              <a:t>– 3 лицо, множественного числа.</a:t>
            </a:r>
          </a:p>
          <a:p>
            <a:pPr>
              <a:buFontTx/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tx2"/>
                </a:solidFill>
              </a:rPr>
              <a:t>–</a:t>
            </a:r>
            <a:r>
              <a:rPr lang="ru-RU" dirty="0">
                <a:solidFill>
                  <a:srgbClr val="FF0000"/>
                </a:solidFill>
              </a:rPr>
              <a:t>ЮТ </a:t>
            </a:r>
            <a:r>
              <a:rPr lang="ru-RU" dirty="0"/>
              <a:t>– признак </a:t>
            </a:r>
            <a:r>
              <a:rPr lang="en-US" b="1" dirty="0"/>
              <a:t>I</a:t>
            </a:r>
            <a:r>
              <a:rPr lang="ru-RU" b="1" dirty="0"/>
              <a:t> спряжения, </a:t>
            </a:r>
            <a:r>
              <a:rPr lang="ru-RU" dirty="0"/>
              <a:t>значит в окончании пишем </a:t>
            </a:r>
            <a:r>
              <a:rPr lang="ru-RU" i="1" dirty="0">
                <a:solidFill>
                  <a:schemeClr val="tx2"/>
                </a:solidFill>
              </a:rPr>
              <a:t>Е</a:t>
            </a:r>
            <a:r>
              <a:rPr lang="ru-RU" b="1" dirty="0"/>
              <a:t> .</a:t>
            </a:r>
            <a:endParaRPr lang="ru-RU" dirty="0"/>
          </a:p>
          <a:p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923329"/>
            <a:ext cx="807249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 1 варианта – подберите синоним к слову «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существовать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(глагол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Ребята 2 варианта – подберите антоним к слову «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молчать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(глагол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говорить).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571480"/>
            <a:ext cx="82153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Физкультминутка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У.: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 буду называть глаголы I и II спряжения. Если назову глагол I спряжения, приседают ученики первого ряда. Если произнесу глагол II спряжения, приседают ученики второго ряда. При определении спряжения глаголов пользуйтесь составленной нами схемой.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Идёшь, шумишь, поёшь, шуршите, звенят, плывут, лежит, цветёт, растёшь, горишь, кричишь, серебрит.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0724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сочинение </a:t>
            </a:r>
          </a:p>
          <a:p>
            <a:r>
              <a:rPr lang="ru-RU" sz="6600" b="1" dirty="0" smtClean="0"/>
              <a:t>прочитает </a:t>
            </a:r>
          </a:p>
          <a:p>
            <a:r>
              <a:rPr lang="ru-RU" sz="6600" b="1" dirty="0" smtClean="0"/>
              <a:t>они </a:t>
            </a:r>
          </a:p>
          <a:p>
            <a:r>
              <a:rPr lang="ru-RU" sz="6600" b="1" dirty="0" smtClean="0"/>
              <a:t>приглядывает </a:t>
            </a:r>
          </a:p>
          <a:p>
            <a:r>
              <a:rPr lang="ru-RU" sz="6600" b="1" dirty="0" smtClean="0"/>
              <a:t>читали 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905000" y="1828800"/>
            <a:ext cx="5257800" cy="1971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Raavi"/>
              </a:rPr>
              <a:t>Глагол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667000" y="685800"/>
            <a:ext cx="46355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Самостоятельная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  обозначает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    вопросы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    роль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</a:t>
            </a:r>
            <a:r>
              <a:rPr lang="en-US" sz="3200" b="1">
                <a:solidFill>
                  <a:srgbClr val="000000"/>
                </a:solidFill>
                <a:latin typeface="a_Albionic" pitchFamily="34" charset="-52"/>
              </a:rPr>
              <a:t>^     ^      </a:t>
            </a:r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a_Albionic" pitchFamily="34" charset="-52"/>
              </a:rPr>
              <a:t> ^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ти    ть      чь  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      не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    время число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  </a:t>
            </a:r>
            <a:r>
              <a:rPr lang="en-US" sz="3200" b="1">
                <a:solidFill>
                  <a:srgbClr val="000000"/>
                </a:solidFill>
                <a:latin typeface="a_Albionic" pitchFamily="34" charset="-52"/>
              </a:rPr>
              <a:t>^</a:t>
            </a:r>
          </a:p>
          <a:p>
            <a:r>
              <a:rPr lang="en-US" sz="3200" b="1">
                <a:solidFill>
                  <a:srgbClr val="000000"/>
                </a:solidFill>
                <a:latin typeface="a_Albionic" pitchFamily="34" charset="-52"/>
              </a:rPr>
              <a:t>  </a:t>
            </a:r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л      род</a:t>
            </a:r>
          </a:p>
          <a:p>
            <a:r>
              <a:rPr lang="ru-RU" sz="3200" b="1">
                <a:solidFill>
                  <a:srgbClr val="000000"/>
                </a:solidFill>
                <a:latin typeface="a_Albionic" pitchFamily="34" charset="-52"/>
              </a:rPr>
              <a:t>лицо  число</a:t>
            </a:r>
          </a:p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2920" y="785794"/>
            <a:ext cx="8183880" cy="92869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FF66"/>
                </a:solidFill>
              </a:rPr>
              <a:t/>
            </a:r>
            <a:br>
              <a:rPr lang="ru-RU" sz="4000" b="1" dirty="0">
                <a:solidFill>
                  <a:srgbClr val="FFFF66"/>
                </a:solidFill>
              </a:rPr>
            </a:br>
            <a:r>
              <a:rPr lang="ru-RU" sz="4000" b="1" dirty="0">
                <a:solidFill>
                  <a:srgbClr val="FFFF66"/>
                </a:solidFill>
              </a:rPr>
              <a:t/>
            </a:r>
            <a:br>
              <a:rPr lang="ru-RU" sz="4000" b="1" dirty="0">
                <a:solidFill>
                  <a:srgbClr val="FFFF66"/>
                </a:solidFill>
              </a:rPr>
            </a:br>
            <a:r>
              <a:rPr lang="ru-RU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a_Albionic" pitchFamily="34" charset="-52"/>
              </a:rPr>
              <a:t>Проблема</a:t>
            </a:r>
          </a:p>
        </p:txBody>
      </p:sp>
      <p:sp>
        <p:nvSpPr>
          <p:cNvPr id="1198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828800"/>
            <a:ext cx="8410604" cy="33147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5400" dirty="0"/>
              <a:t>     </a:t>
            </a:r>
            <a:r>
              <a:rPr lang="ru-RU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_Albionic" pitchFamily="34" charset="-52"/>
              </a:rPr>
              <a:t>Как  изменять  глаголы?</a:t>
            </a:r>
            <a:endParaRPr lang="ru-RU" sz="4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_Albionic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Изменение глаголов </a:t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по лицам   и числам</a:t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называется                           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800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Изменение глаголов </a:t>
            </a:r>
          </a:p>
          <a:p>
            <a:r>
              <a:rPr lang="ru-RU" sz="28800" dirty="0" smtClean="0">
                <a:solidFill>
                  <a:srgbClr val="FF0000"/>
                </a:solidFill>
              </a:rPr>
              <a:t>спряжением</a:t>
            </a:r>
            <a:r>
              <a:rPr lang="ru-RU" sz="16500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Изменение глаголов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по лицам   и числам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Cg</a:t>
            </a:r>
            <a:r>
              <a:rPr lang="ru-RU" b="1" dirty="0" smtClean="0">
                <a:solidFill>
                  <a:schemeClr val="bg1"/>
                </a:solidFill>
              </a:rPr>
              <a:t>          называется</a:t>
            </a:r>
            <a:r>
              <a:rPr lang="ru-RU" dirty="0" smtClean="0">
                <a:solidFill>
                  <a:srgbClr val="000000"/>
                </a:solidFill>
              </a:rPr>
              <a:t>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    по лицам   и числам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     называется</a:t>
            </a:r>
            <a:r>
              <a:rPr lang="ru-RU" dirty="0" smtClean="0">
                <a:solidFill>
                  <a:srgbClr val="000000"/>
                </a:solidFill>
              </a:rPr>
              <a:t>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5794"/>
            <a:ext cx="8715404" cy="249874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:Понятие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 спряжении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глагола.Личные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окончания глаголов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II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спряжения.</a:t>
            </a:r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561263" cy="2422525"/>
          </a:xfrm>
        </p:spPr>
        <p:txBody>
          <a:bodyPr>
            <a:normAutofit fontScale="92500"/>
          </a:bodyPr>
          <a:lstStyle/>
          <a:p>
            <a:pPr algn="l" eaLnBrk="1" hangingPunct="1"/>
            <a:r>
              <a:rPr lang="ru-RU" sz="4000" b="1" i="1" dirty="0" smtClean="0">
                <a:solidFill>
                  <a:schemeClr val="tx1"/>
                </a:solidFill>
              </a:rPr>
              <a:t>Цель: </a:t>
            </a:r>
            <a:r>
              <a:rPr lang="en-US" sz="4000" b="1" i="1" dirty="0" smtClean="0">
                <a:solidFill>
                  <a:schemeClr val="tx1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«открыть» наличие у глаголов  двух  спряжений и запомнить окончания каждого.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Упражнение 249(1)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подойд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пас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раст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спас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цвет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тряс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</a:p>
          <a:p>
            <a:r>
              <a:rPr lang="ru-RU" dirty="0" smtClean="0"/>
              <a:t>навест</a:t>
            </a:r>
            <a:r>
              <a:rPr lang="ru-RU" dirty="0" smtClean="0">
                <a:solidFill>
                  <a:srgbClr val="FF0000"/>
                </a:solidFill>
              </a:rPr>
              <a:t>ишь</a:t>
            </a:r>
          </a:p>
          <a:p>
            <a:r>
              <a:rPr lang="ru-RU" dirty="0" smtClean="0"/>
              <a:t>размест</a:t>
            </a:r>
            <a:r>
              <a:rPr lang="ru-RU" dirty="0" smtClean="0">
                <a:solidFill>
                  <a:srgbClr val="FF0000"/>
                </a:solidFill>
              </a:rPr>
              <a:t>ишь</a:t>
            </a:r>
          </a:p>
          <a:p>
            <a:r>
              <a:rPr lang="ru-RU" dirty="0" smtClean="0"/>
              <a:t>молч</a:t>
            </a:r>
            <a:r>
              <a:rPr lang="ru-RU" dirty="0" smtClean="0">
                <a:solidFill>
                  <a:srgbClr val="FF0000"/>
                </a:solidFill>
              </a:rPr>
              <a:t>ишь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подойд</a:t>
            </a:r>
            <a:r>
              <a:rPr lang="ru-RU" dirty="0" smtClean="0">
                <a:solidFill>
                  <a:srgbClr val="FF0000"/>
                </a:solidFill>
              </a:rPr>
              <a:t>ёте</a:t>
            </a:r>
          </a:p>
          <a:p>
            <a:r>
              <a:rPr lang="ru-RU" dirty="0" smtClean="0"/>
              <a:t>пас</a:t>
            </a:r>
            <a:r>
              <a:rPr lang="ru-RU" dirty="0" smtClean="0">
                <a:solidFill>
                  <a:srgbClr val="FF0000"/>
                </a:solidFill>
              </a:rPr>
              <a:t>ёте</a:t>
            </a:r>
          </a:p>
          <a:p>
            <a:r>
              <a:rPr lang="ru-RU" dirty="0" smtClean="0"/>
              <a:t>раст</a:t>
            </a:r>
            <a:r>
              <a:rPr lang="ru-RU" dirty="0" smtClean="0">
                <a:solidFill>
                  <a:srgbClr val="FF0000"/>
                </a:solidFill>
              </a:rPr>
              <a:t>ёте</a:t>
            </a:r>
          </a:p>
          <a:p>
            <a:r>
              <a:rPr lang="ru-RU" dirty="0" smtClean="0"/>
              <a:t>спаса</a:t>
            </a:r>
            <a:r>
              <a:rPr lang="ru-RU" dirty="0" smtClean="0">
                <a:solidFill>
                  <a:srgbClr val="FF0000"/>
                </a:solidFill>
              </a:rPr>
              <a:t>ете</a:t>
            </a:r>
          </a:p>
          <a:p>
            <a:r>
              <a:rPr lang="ru-RU" dirty="0" smtClean="0"/>
              <a:t>цвет</a:t>
            </a:r>
            <a:r>
              <a:rPr lang="ru-RU" dirty="0" smtClean="0">
                <a:solidFill>
                  <a:srgbClr val="FF0000"/>
                </a:solidFill>
              </a:rPr>
              <a:t>ёте</a:t>
            </a:r>
          </a:p>
          <a:p>
            <a:r>
              <a:rPr lang="ru-RU" dirty="0" smtClean="0"/>
              <a:t>тряс</a:t>
            </a:r>
            <a:r>
              <a:rPr lang="ru-RU" dirty="0" smtClean="0">
                <a:solidFill>
                  <a:srgbClr val="FF0000"/>
                </a:solidFill>
              </a:rPr>
              <a:t>ёте</a:t>
            </a:r>
          </a:p>
          <a:p>
            <a:r>
              <a:rPr lang="ru-RU" dirty="0" smtClean="0"/>
              <a:t>навест</a:t>
            </a:r>
            <a:r>
              <a:rPr lang="ru-RU" dirty="0" smtClean="0">
                <a:solidFill>
                  <a:srgbClr val="FF0000"/>
                </a:solidFill>
              </a:rPr>
              <a:t>ите</a:t>
            </a:r>
          </a:p>
          <a:p>
            <a:r>
              <a:rPr lang="ru-RU" dirty="0" smtClean="0"/>
              <a:t>размест</a:t>
            </a:r>
            <a:r>
              <a:rPr lang="ru-RU" dirty="0" smtClean="0">
                <a:solidFill>
                  <a:srgbClr val="FF0000"/>
                </a:solidFill>
              </a:rPr>
              <a:t>ите</a:t>
            </a:r>
          </a:p>
          <a:p>
            <a:r>
              <a:rPr lang="ru-RU" dirty="0" smtClean="0"/>
              <a:t>молч</a:t>
            </a:r>
            <a:r>
              <a:rPr lang="ru-RU" dirty="0" smtClean="0">
                <a:solidFill>
                  <a:srgbClr val="FF0000"/>
                </a:solidFill>
              </a:rPr>
              <a:t>ите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</TotalTime>
  <Words>555</Words>
  <Application>Microsoft Office PowerPoint</Application>
  <PresentationFormat>Экран (4:3)</PresentationFormat>
  <Paragraphs>141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  </vt:lpstr>
      <vt:lpstr>Всякое уменье трудом дается.</vt:lpstr>
      <vt:lpstr>Слайд 3</vt:lpstr>
      <vt:lpstr>Слайд 4</vt:lpstr>
      <vt:lpstr>Слайд 5</vt:lpstr>
      <vt:lpstr>  Проблема</vt:lpstr>
      <vt:lpstr>Изменение глаголов     по лицам   и числам           называется                             </vt:lpstr>
      <vt:lpstr>     Тема:Понятие о спряжении глагола.Личные окончания глаголов I и II спряжения.</vt:lpstr>
      <vt:lpstr>Упражнение 249(1)</vt:lpstr>
      <vt:lpstr>Слайд 10</vt:lpstr>
      <vt:lpstr>Слайд 11</vt:lpstr>
      <vt:lpstr>Слайд 12</vt:lpstr>
      <vt:lpstr>Слайд 13</vt:lpstr>
      <vt:lpstr>Слайд 14</vt:lpstr>
      <vt:lpstr>Слайд 15</vt:lpstr>
      <vt:lpstr>Урок русского языка  в 4 Б классе «Школа 2100»</vt:lpstr>
      <vt:lpstr>Слайд 17</vt:lpstr>
      <vt:lpstr>Слайд 18</vt:lpstr>
      <vt:lpstr>Отдохнём!</vt:lpstr>
      <vt:lpstr>Проверим!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40</cp:revision>
  <dcterms:created xsi:type="dcterms:W3CDTF">2012-02-14T16:53:16Z</dcterms:created>
  <dcterms:modified xsi:type="dcterms:W3CDTF">2012-02-21T18:42:57Z</dcterms:modified>
</cp:coreProperties>
</file>