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legacyDiagramTex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4" r:id="rId2"/>
    <p:sldId id="256" r:id="rId3"/>
    <p:sldId id="266" r:id="rId4"/>
    <p:sldId id="267" r:id="rId5"/>
    <p:sldId id="263" r:id="rId6"/>
    <p:sldId id="258" r:id="rId7"/>
    <p:sldId id="259" r:id="rId8"/>
    <p:sldId id="260" r:id="rId9"/>
    <p:sldId id="261" r:id="rId10"/>
    <p:sldId id="265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88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7" r:id="rId30"/>
    <p:sldId id="289" r:id="rId31"/>
    <p:sldId id="290" r:id="rId32"/>
    <p:sldId id="291" r:id="rId33"/>
    <p:sldId id="292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293" r:id="rId52"/>
    <p:sldId id="312" r:id="rId53"/>
    <p:sldId id="285" r:id="rId54"/>
    <p:sldId id="313" r:id="rId55"/>
    <p:sldId id="286" r:id="rId5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706" autoAdjust="0"/>
    <p:restoredTop sz="86420" autoAdjust="0"/>
  </p:normalViewPr>
  <p:slideViewPr>
    <p:cSldViewPr>
      <p:cViewPr varScale="1">
        <p:scale>
          <a:sx n="115" d="100"/>
          <a:sy n="115" d="100"/>
        </p:scale>
        <p:origin x="-95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45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61" Type="http://schemas.microsoft.com/office/2006/relationships/legacyDocTextInfo" Target="legacyDocTextInfo.bin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/Relationships>
</file>

<file path=ppt/drawings/_rels/vmlDrawing2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6.bin"/><Relationship Id="rId2" Type="http://schemas.microsoft.com/office/2006/relationships/legacyDiagramText" Target="legacyDiagramText5.bin"/><Relationship Id="rId1" Type="http://schemas.microsoft.com/office/2006/relationships/legacyDiagramText" Target="legacyDiagramText4.bin"/><Relationship Id="rId4" Type="http://schemas.microsoft.com/office/2006/relationships/legacyDiagramText" Target="legacyDiagramText7.bin"/></Relationships>
</file>

<file path=ppt/drawings/_rels/vmlDrawing3.vml.rels><?xml version="1.0" encoding="UTF-8" standalone="yes"?>
<Relationships xmlns="http://schemas.openxmlformats.org/package/2006/relationships"><Relationship Id="rId1" Type="http://schemas.microsoft.com/office/2006/relationships/legacyDiagramText" Target="legacyDiagramText8.bin"/></Relationships>
</file>

<file path=ppt/drawings/_rels/vmlDrawing4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11.bin"/><Relationship Id="rId2" Type="http://schemas.microsoft.com/office/2006/relationships/legacyDiagramText" Target="legacyDiagramText10.bin"/><Relationship Id="rId1" Type="http://schemas.microsoft.com/office/2006/relationships/legacyDiagramText" Target="legacyDiagramText9.bin"/></Relationships>
</file>

<file path=ppt/drawings/_rels/vmlDrawing5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14.bin"/><Relationship Id="rId2" Type="http://schemas.microsoft.com/office/2006/relationships/legacyDiagramText" Target="legacyDiagramText13.bin"/><Relationship Id="rId1" Type="http://schemas.microsoft.com/office/2006/relationships/legacyDiagramText" Target="legacyDiagramText12.bin"/></Relationships>
</file>

<file path=ppt/drawings/_rels/vmlDrawing6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17.bin"/><Relationship Id="rId2" Type="http://schemas.microsoft.com/office/2006/relationships/legacyDiagramText" Target="legacyDiagramText16.bin"/><Relationship Id="rId1" Type="http://schemas.microsoft.com/office/2006/relationships/legacyDiagramText" Target="legacyDiagramText15.bin"/></Relationships>
</file>

<file path=ppt/drawings/_rels/vmlDrawing7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20.bin"/><Relationship Id="rId2" Type="http://schemas.microsoft.com/office/2006/relationships/legacyDiagramText" Target="legacyDiagramText19.bin"/><Relationship Id="rId1" Type="http://schemas.microsoft.com/office/2006/relationships/legacyDiagramText" Target="legacyDiagramText18.bin"/><Relationship Id="rId4" Type="http://schemas.microsoft.com/office/2006/relationships/legacyDiagramText" Target="legacyDiagramText21.bin"/></Relationships>
</file>

<file path=ppt/drawings/_rels/vmlDrawing8.vml.rels><?xml version="1.0" encoding="UTF-8" standalone="yes"?>
<Relationships xmlns="http://schemas.openxmlformats.org/package/2006/relationships"><Relationship Id="rId2" Type="http://schemas.microsoft.com/office/2006/relationships/legacyDiagramText" Target="legacyDiagramText23.bin"/><Relationship Id="rId1" Type="http://schemas.microsoft.com/office/2006/relationships/legacyDiagramText" Target="legacyDiagramText22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6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62BA5F42-B369-47A9-9582-7B161A612127}" type="datetimeFigureOut">
              <a:rPr lang="ru-RU"/>
              <a:pPr>
                <a:defRPr/>
              </a:pPr>
              <a:t>24.03.2013</a:t>
            </a:fld>
            <a:endParaRPr lang="ru-RU"/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C738FC6-BB38-4B34-B8FF-E5F413EE0D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930F3-4D5C-468C-B160-96C33D78B8A6}" type="datetimeFigureOut">
              <a:rPr lang="ru-RU"/>
              <a:pPr>
                <a:defRPr/>
              </a:pPr>
              <a:t>24.03.2013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0F838-A96A-4C38-88EF-9F42A56F33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9BB21-5655-46C5-A85C-504AB0FB6CFF}" type="datetimeFigureOut">
              <a:rPr lang="ru-RU"/>
              <a:pPr>
                <a:defRPr/>
              </a:pPr>
              <a:t>24.03.2013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98658-D24D-41F6-9B80-6D2BA8B8BB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l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0F49E-815D-4B42-B50E-9B98F1B43DCA}" type="datetimeFigureOut">
              <a:rPr lang="ru-RU"/>
              <a:pPr>
                <a:defRPr/>
              </a:pPr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589838" y="6481763"/>
            <a:ext cx="503237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83EF4-BB99-4BC6-B171-24791FB9C6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DD6FA-18F2-4E45-918A-F3EC8683F376}" type="datetimeFigureOut">
              <a:rPr lang="ru-RU"/>
              <a:pPr>
                <a:defRPr/>
              </a:pPr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589838" y="6481763"/>
            <a:ext cx="503237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7A932-96D2-4CF5-9473-0AE5F04080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0F13F-5800-4C7F-85EC-1DC8181CA230}" type="datetimeFigureOut">
              <a:rPr lang="ru-RU"/>
              <a:pPr>
                <a:defRPr/>
              </a:pPr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589838" y="6481763"/>
            <a:ext cx="503237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866D1-1178-460F-9FDB-7BCC6736DA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D2BE6-5116-419A-BCA5-65F6A8B03F84}" type="datetimeFigureOut">
              <a:rPr lang="ru-RU"/>
              <a:pPr>
                <a:defRPr/>
              </a:pPr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589838" y="6481763"/>
            <a:ext cx="503237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AC109-0BFD-4ECF-A642-D8C82A561F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167F6-CC66-4A19-92A0-655704B3C1E5}" type="datetimeFigureOut">
              <a:rPr lang="ru-RU"/>
              <a:pPr>
                <a:defRPr/>
              </a:pPr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12911-ED83-44A4-8C04-6DF8E3486E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8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Равнобедренный треугольник 7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10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9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19DE6-579C-42C5-85F8-DFED57907C79}" type="datetimeFigureOut">
              <a:rPr lang="ru-RU"/>
              <a:pPr>
                <a:defRPr/>
              </a:pPr>
              <a:t>24.03.2013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40962-9545-4C74-BA3F-DB93343435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F3E0B-AB5F-40CD-8681-03330F1E81AF}" type="datetimeFigureOut">
              <a:rPr lang="ru-RU"/>
              <a:pPr>
                <a:defRPr/>
              </a:pPr>
              <a:t>24.03.2013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49971-B227-46F8-8EF1-1F2EC26BF7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98DEF-8CC9-46FA-88E2-D7506C19AD13}" type="datetimeFigureOut">
              <a:rPr lang="ru-RU"/>
              <a:pPr>
                <a:defRPr/>
              </a:pPr>
              <a:t>24.03.2013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C69A851-BF4B-442E-9632-AD13FE1393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D57F6-BF4F-4EB5-81C3-CECE897BA1EE}" type="datetimeFigureOut">
              <a:rPr lang="ru-RU"/>
              <a:pPr>
                <a:defRPr/>
              </a:pPr>
              <a:t>24.03.2013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5CA84-886B-4D63-9E34-5A27186044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B36F2-816A-45E6-A63A-16E6DBABD9F2}" type="datetimeFigureOut">
              <a:rPr lang="ru-RU"/>
              <a:pPr>
                <a:defRPr/>
              </a:pPr>
              <a:t>24.03.2013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D8071-CCFF-4B87-9974-5240A0591B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F9BA91E5-4920-4C58-BA33-92627EB0CDAC}" type="datetimeFigureOut">
              <a:rPr lang="ru-RU"/>
              <a:pPr>
                <a:defRPr/>
              </a:pPr>
              <a:t>24.03.2013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F3E6BC07-51A4-4F72-9F11-41556BAC2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56F11401-06BF-41C4-A40B-852C0041A952}" type="datetimeFigureOut">
              <a:rPr lang="ru-RU"/>
              <a:pPr>
                <a:defRPr/>
              </a:pPr>
              <a:t>24.03.2013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24BC5A79-2FE3-4FF0-AEFD-ED0DF77DCB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1452B29-4D9B-4EF0-A3F7-8461531C908B}" type="datetimeFigureOut">
              <a:rPr lang="ru-RU"/>
              <a:pPr>
                <a:defRPr/>
              </a:pPr>
              <a:t>24.03.2013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43060BDD-ED59-4454-83B5-89F8265899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07" r:id="rId4"/>
    <p:sldLayoutId id="2147483715" r:id="rId5"/>
    <p:sldLayoutId id="2147483706" r:id="rId6"/>
    <p:sldLayoutId id="2147483705" r:id="rId7"/>
    <p:sldLayoutId id="2147483716" r:id="rId8"/>
    <p:sldLayoutId id="2147483717" r:id="rId9"/>
    <p:sldLayoutId id="2147483704" r:id="rId10"/>
    <p:sldLayoutId id="2147483703" r:id="rId11"/>
    <p:sldLayoutId id="2147483708" r:id="rId12"/>
    <p:sldLayoutId id="2147483709" r:id="rId13"/>
    <p:sldLayoutId id="2147483710" r:id="rId14"/>
    <p:sldLayoutId id="2147483711" r:id="rId15"/>
  </p:sldLayoutIdLst>
  <p:transition>
    <p:cover dir="ld"/>
  </p:transition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.v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.v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5.v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6.v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7.v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8.v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4152910"/>
          </a:xfrm>
        </p:spPr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ru-RU" sz="72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Универсальные учебные действия</a:t>
            </a:r>
            <a:endParaRPr lang="ru-RU" sz="72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</p:spTree>
  </p:cSld>
  <p:clrMapOvr>
    <a:masterClrMapping/>
  </p:clrMapOvr>
  <p:transition>
    <p:cover dir="l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400" smtClean="0">
                <a:ln>
                  <a:noFill/>
                </a:ln>
                <a:solidFill>
                  <a:schemeClr val="accent1"/>
                </a:solidFill>
                <a:effectLst/>
              </a:rPr>
              <a:t>Личностные УУД</a:t>
            </a:r>
          </a:p>
        </p:txBody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 typeface="Wingdings 2" pitchFamily="18" charset="2"/>
              <a:buNone/>
            </a:pPr>
            <a:r>
              <a:rPr lang="ru-RU" sz="2100" b="1" smtClean="0">
                <a:solidFill>
                  <a:schemeClr val="accent1"/>
                </a:solidFill>
              </a:rPr>
              <a:t>обеспечивают ценностно-смысловую ориентацию учащихся</a:t>
            </a:r>
          </a:p>
          <a:p>
            <a:pPr algn="ctr">
              <a:lnSpc>
                <a:spcPct val="90000"/>
              </a:lnSpc>
              <a:buFont typeface="Wingdings 2" pitchFamily="18" charset="2"/>
              <a:buNone/>
            </a:pPr>
            <a:r>
              <a:rPr lang="ru-RU" sz="2100" b="1" smtClean="0">
                <a:solidFill>
                  <a:schemeClr val="accent1"/>
                </a:solidFill>
              </a:rPr>
              <a:t> и ориентацию в социальных ролях и межличностных </a:t>
            </a:r>
          </a:p>
          <a:p>
            <a:pPr algn="ctr">
              <a:lnSpc>
                <a:spcPct val="90000"/>
              </a:lnSpc>
              <a:buFont typeface="Wingdings 2" pitchFamily="18" charset="2"/>
              <a:buNone/>
            </a:pPr>
            <a:r>
              <a:rPr lang="ru-RU" sz="2100" b="1" smtClean="0">
                <a:solidFill>
                  <a:schemeClr val="accent1"/>
                </a:solidFill>
              </a:rPr>
              <a:t>отношениях:</a:t>
            </a:r>
          </a:p>
          <a:p>
            <a:pPr algn="ctr">
              <a:lnSpc>
                <a:spcPct val="90000"/>
              </a:lnSpc>
            </a:pPr>
            <a:r>
              <a:rPr lang="ru-RU" sz="2100" smtClean="0">
                <a:solidFill>
                  <a:srgbClr val="0D0D0D"/>
                </a:solidFill>
              </a:rPr>
              <a:t> </a:t>
            </a:r>
            <a:r>
              <a:rPr lang="ru-RU" sz="2100" b="1" i="1" smtClean="0">
                <a:solidFill>
                  <a:schemeClr val="bg1"/>
                </a:solidFill>
              </a:rPr>
              <a:t>личностное</a:t>
            </a:r>
            <a:r>
              <a:rPr lang="ru-RU" sz="2100" b="1" smtClean="0">
                <a:solidFill>
                  <a:schemeClr val="bg1"/>
                </a:solidFill>
              </a:rPr>
              <a:t>,</a:t>
            </a:r>
            <a:r>
              <a:rPr lang="ru-RU" sz="2100" b="1" smtClean="0">
                <a:solidFill>
                  <a:srgbClr val="0D0D0D"/>
                </a:solidFill>
              </a:rPr>
              <a:t> (профессиональное), жизненное </a:t>
            </a:r>
          </a:p>
          <a:p>
            <a:pPr algn="ctr">
              <a:lnSpc>
                <a:spcPct val="90000"/>
              </a:lnSpc>
              <a:buFont typeface="Wingdings 2" pitchFamily="18" charset="2"/>
              <a:buNone/>
            </a:pPr>
            <a:r>
              <a:rPr lang="ru-RU" sz="2100" b="1" smtClean="0">
                <a:solidFill>
                  <a:schemeClr val="bg1"/>
                </a:solidFill>
              </a:rPr>
              <a:t>самоопределение;</a:t>
            </a:r>
          </a:p>
          <a:p>
            <a:pPr algn="ctr">
              <a:lnSpc>
                <a:spcPct val="90000"/>
              </a:lnSpc>
            </a:pPr>
            <a:r>
              <a:rPr lang="ru-RU" sz="2100" b="1" i="1" smtClean="0">
                <a:solidFill>
                  <a:schemeClr val="bg1"/>
                </a:solidFill>
              </a:rPr>
              <a:t>смыслообразование</a:t>
            </a:r>
            <a:r>
              <a:rPr lang="ru-RU" sz="2100" b="1" smtClean="0">
                <a:solidFill>
                  <a:schemeClr val="bg1"/>
                </a:solidFill>
              </a:rPr>
              <a:t>,</a:t>
            </a:r>
            <a:r>
              <a:rPr lang="ru-RU" sz="2100" b="1" smtClean="0">
                <a:solidFill>
                  <a:srgbClr val="0D0D0D"/>
                </a:solidFill>
              </a:rPr>
              <a:t> т.е. установление </a:t>
            </a:r>
          </a:p>
          <a:p>
            <a:pPr algn="ctr">
              <a:lnSpc>
                <a:spcPct val="90000"/>
              </a:lnSpc>
              <a:buFont typeface="Wingdings 2" pitchFamily="18" charset="2"/>
              <a:buNone/>
            </a:pPr>
            <a:r>
              <a:rPr lang="ru-RU" sz="2100" b="1" smtClean="0">
                <a:solidFill>
                  <a:srgbClr val="0D0D0D"/>
                </a:solidFill>
              </a:rPr>
              <a:t>учащимися связи между целью учебной </a:t>
            </a:r>
          </a:p>
          <a:p>
            <a:pPr algn="ctr">
              <a:lnSpc>
                <a:spcPct val="90000"/>
              </a:lnSpc>
              <a:buFont typeface="Wingdings 2" pitchFamily="18" charset="2"/>
              <a:buNone/>
            </a:pPr>
            <a:r>
              <a:rPr lang="ru-RU" sz="2100" b="1" smtClean="0">
                <a:solidFill>
                  <a:srgbClr val="0D0D0D"/>
                </a:solidFill>
              </a:rPr>
              <a:t>деятельности и ее мотивом;</a:t>
            </a:r>
          </a:p>
          <a:p>
            <a:pPr algn="ctr">
              <a:lnSpc>
                <a:spcPct val="90000"/>
              </a:lnSpc>
            </a:pPr>
            <a:r>
              <a:rPr lang="ru-RU" sz="2100" b="1" smtClean="0">
                <a:solidFill>
                  <a:srgbClr val="0D0D0D"/>
                </a:solidFill>
              </a:rPr>
              <a:t> </a:t>
            </a:r>
            <a:r>
              <a:rPr lang="ru-RU" sz="2100" b="1" i="1" smtClean="0">
                <a:solidFill>
                  <a:schemeClr val="bg1"/>
                </a:solidFill>
              </a:rPr>
              <a:t>нравственно-этическая ориентация</a:t>
            </a:r>
            <a:r>
              <a:rPr lang="ru-RU" sz="2100" b="1" smtClean="0">
                <a:solidFill>
                  <a:schemeClr val="bg1"/>
                </a:solidFill>
              </a:rPr>
              <a:t>,</a:t>
            </a:r>
            <a:r>
              <a:rPr lang="ru-RU" sz="2100" b="1" smtClean="0">
                <a:solidFill>
                  <a:srgbClr val="0D0D0D"/>
                </a:solidFill>
              </a:rPr>
              <a:t> </a:t>
            </a:r>
          </a:p>
          <a:p>
            <a:pPr algn="ctr">
              <a:lnSpc>
                <a:spcPct val="90000"/>
              </a:lnSpc>
              <a:buFont typeface="Wingdings 2" pitchFamily="18" charset="2"/>
              <a:buNone/>
            </a:pPr>
            <a:r>
              <a:rPr lang="ru-RU" sz="2100" b="1" smtClean="0">
                <a:solidFill>
                  <a:srgbClr val="0D0D0D"/>
                </a:solidFill>
              </a:rPr>
              <a:t>в том числе и оценивание усваиваемого </a:t>
            </a:r>
          </a:p>
          <a:p>
            <a:pPr algn="ctr">
              <a:lnSpc>
                <a:spcPct val="90000"/>
              </a:lnSpc>
              <a:buFont typeface="Wingdings 2" pitchFamily="18" charset="2"/>
              <a:buNone/>
            </a:pPr>
            <a:r>
              <a:rPr lang="ru-RU" sz="2100" b="1" smtClean="0">
                <a:solidFill>
                  <a:srgbClr val="0D0D0D"/>
                </a:solidFill>
              </a:rPr>
              <a:t>содержания, обеспечивающее личностный </a:t>
            </a:r>
          </a:p>
          <a:p>
            <a:pPr algn="ctr">
              <a:lnSpc>
                <a:spcPct val="90000"/>
              </a:lnSpc>
              <a:buFont typeface="Wingdings 2" pitchFamily="18" charset="2"/>
              <a:buNone/>
            </a:pPr>
            <a:r>
              <a:rPr lang="ru-RU" sz="2100" b="1" smtClean="0">
                <a:solidFill>
                  <a:srgbClr val="0D0D0D"/>
                </a:solidFill>
              </a:rPr>
              <a:t>моральный выбор</a:t>
            </a:r>
          </a:p>
          <a:p>
            <a:pPr>
              <a:lnSpc>
                <a:spcPct val="90000"/>
              </a:lnSpc>
            </a:pPr>
            <a:endParaRPr lang="ru-RU" sz="2100" b="1" smtClean="0"/>
          </a:p>
        </p:txBody>
      </p:sp>
    </p:spTree>
  </p:cSld>
  <p:clrMapOvr>
    <a:masterClrMapping/>
  </p:clrMapOvr>
  <p:transition>
    <p:cover dir="l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n>
                  <a:noFill/>
                </a:ln>
                <a:effectLst/>
              </a:rPr>
              <a:t>Регулятивные УУД</a:t>
            </a: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539750" y="1700213"/>
            <a:ext cx="8353425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/>
              <a:t>Регулятивные учебные действия</a:t>
            </a:r>
            <a:r>
              <a:rPr lang="ru-RU"/>
              <a:t> детей младшего школьного возраста:</a:t>
            </a:r>
          </a:p>
          <a:p>
            <a:r>
              <a:rPr lang="ru-RU"/>
              <a:t>1. </a:t>
            </a:r>
            <a:r>
              <a:rPr lang="ru-RU" b="1"/>
              <a:t>Умение учиться и способность к организации своей деятельности (планирование, контроль, оценка):</a:t>
            </a:r>
          </a:p>
          <a:p>
            <a:r>
              <a:rPr lang="ru-RU"/>
              <a:t>— способность принимать, сохранять цели и следовать им в учебной деятельности;</a:t>
            </a:r>
          </a:p>
          <a:p>
            <a:r>
              <a:rPr lang="ru-RU"/>
              <a:t>— умение действовать по плану и планировать свою деятельность;</a:t>
            </a:r>
          </a:p>
          <a:p>
            <a:r>
              <a:rPr lang="ru-RU"/>
              <a:t>— преодоление импульсивности, непроизвольности;</a:t>
            </a:r>
          </a:p>
          <a:p>
            <a:r>
              <a:rPr lang="ru-RU"/>
              <a:t>— умение контролировать процесс и результаты своей деятельности, включая осуществление предвосхищающего контроля в сотрудничестве с учителем и сверстниками;</a:t>
            </a:r>
          </a:p>
          <a:p>
            <a:r>
              <a:rPr lang="ru-RU"/>
              <a:t>— умение адекватно воспринимать оценки и отметки;</a:t>
            </a:r>
          </a:p>
          <a:p>
            <a:r>
              <a:rPr lang="ru-RU"/>
              <a:t>— умение различать объективную трудность задачи и субъективную сложность;</a:t>
            </a:r>
          </a:p>
          <a:p>
            <a:r>
              <a:rPr lang="ru-RU"/>
              <a:t>— умение взаимодействовать со взрослыми и со сверстниками в учебной деятельности.</a:t>
            </a:r>
          </a:p>
        </p:txBody>
      </p:sp>
    </p:spTree>
  </p:cSld>
  <p:clrMapOvr>
    <a:masterClrMapping/>
  </p:clrMapOvr>
  <p:transition>
    <p:cover dir="l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/>
          </p:cNvSpPr>
          <p:nvPr>
            <p:ph type="body" idx="1"/>
          </p:nvPr>
        </p:nvSpPr>
        <p:spPr>
          <a:xfrm>
            <a:off x="457200" y="620713"/>
            <a:ext cx="8229600" cy="58340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2. Формирование целеустремленности и настойчивости в достижении целей, жизненного оптимизма, готовности к преодолению трудностей: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— целеустремленность и настойчивость в достижении целей;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— готовность к преодолению трудностей, формирование установки на поиск способов разрешения трудностей (стратегия совладания);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— формирование основ оптимистического восприятия мира.</a:t>
            </a:r>
          </a:p>
          <a:p>
            <a:pPr>
              <a:lnSpc>
                <a:spcPct val="90000"/>
              </a:lnSpc>
            </a:pPr>
            <a:endParaRPr lang="ru-RU" smtClean="0"/>
          </a:p>
        </p:txBody>
      </p:sp>
    </p:spTree>
  </p:cSld>
  <p:clrMapOvr>
    <a:masterClrMapping/>
  </p:clrMapOvr>
  <p:transition>
    <p:cover dir="l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/>
          </p:cNvSpPr>
          <p:nvPr>
            <p:ph type="body" idx="1"/>
          </p:nvPr>
        </p:nvSpPr>
        <p:spPr>
          <a:xfrm>
            <a:off x="457200" y="1052513"/>
            <a:ext cx="8229600" cy="5402262"/>
          </a:xfrm>
        </p:spPr>
        <p:txBody>
          <a:bodyPr/>
          <a:lstStyle/>
          <a:p>
            <a:pPr eaLnBrk="1" hangingPunct="1"/>
            <a:r>
              <a:rPr lang="ru-RU" smtClean="0"/>
              <a:t>Регулятивные УУД включают навыки самоконтроля, умение решать учебную задачу, умение работать по алгоритму, уровень развития комбинаторных умений </a:t>
            </a:r>
            <a:r>
              <a:rPr lang="en-US" smtClean="0"/>
              <a:t>.</a:t>
            </a:r>
            <a:endParaRPr lang="ru-RU" smtClean="0"/>
          </a:p>
          <a:p>
            <a:pPr eaLnBrk="1" hangingPunct="1">
              <a:buFontTx/>
              <a:buChar char="•"/>
            </a:pPr>
            <a:r>
              <a:rPr lang="ru-RU" smtClean="0"/>
              <a:t>Обеспечивают возможность управления познавательной и учебной деятельностью посредством постановки целей, планирования, контроля, коррекции своих действий и оценки успешности усвоения. </a:t>
            </a:r>
          </a:p>
        </p:txBody>
      </p:sp>
    </p:spTree>
  </p:cSld>
  <p:clrMapOvr>
    <a:masterClrMapping/>
  </p:clrMapOvr>
  <p:transition>
    <p:cover dir="l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mtClean="0">
                <a:ln>
                  <a:noFill/>
                </a:ln>
                <a:effectLst/>
              </a:rPr>
              <a:t>Коммуникативные УУД</a:t>
            </a:r>
          </a:p>
        </p:txBody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mtClean="0"/>
              <a:t>межличностное и деловое сотрудничество, позитивное и ответственное отношение к миру природы и культуры, малой родине и Отечеству.</a:t>
            </a:r>
          </a:p>
          <a:p>
            <a:pPr algn="ctr" eaLnBrk="1" hangingPunct="1">
              <a:buFont typeface="Wingdings 2" pitchFamily="18" charset="2"/>
              <a:buNone/>
            </a:pPr>
            <a:endParaRPr lang="ru-RU" smtClean="0"/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</p:spTree>
  </p:cSld>
  <p:clrMapOvr>
    <a:masterClrMapping/>
  </p:clrMapOvr>
  <p:transition>
    <p:cover dir="l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/>
          </p:cNvSpPr>
          <p:nvPr>
            <p:ph type="body" idx="1"/>
          </p:nvPr>
        </p:nvSpPr>
        <p:spPr>
          <a:xfrm>
            <a:off x="457200" y="404813"/>
            <a:ext cx="8229600" cy="6049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600" b="1" smtClean="0"/>
              <a:t>К ним относятся:</a:t>
            </a:r>
          </a:p>
          <a:p>
            <a:pPr eaLnBrk="1" hangingPunct="1"/>
            <a:r>
              <a:rPr lang="ru-RU" sz="2600" smtClean="0"/>
              <a:t>планирование учебного сотрудничества с учителем и сверстниками;</a:t>
            </a:r>
          </a:p>
          <a:p>
            <a:pPr eaLnBrk="1" hangingPunct="1"/>
            <a:r>
              <a:rPr lang="ru-RU" sz="2600" smtClean="0"/>
              <a:t> постановка вопросов – инициативное сотрудничество в поиске и сборе информации;</a:t>
            </a:r>
          </a:p>
          <a:p>
            <a:pPr eaLnBrk="1" hangingPunct="1"/>
            <a:r>
              <a:rPr lang="ru-RU" sz="2600" smtClean="0"/>
              <a:t>разрешение конфликтов – выявление, поиск способов решения и его реализация;</a:t>
            </a:r>
          </a:p>
          <a:p>
            <a:pPr eaLnBrk="1" hangingPunct="1"/>
            <a:r>
              <a:rPr lang="ru-RU" sz="2600" smtClean="0"/>
              <a:t>управление поведением партнера – контроль, коррекция, оценка его действий;</a:t>
            </a:r>
          </a:p>
          <a:p>
            <a:pPr eaLnBrk="1" hangingPunct="1"/>
            <a:r>
              <a:rPr lang="ru-RU" sz="2600" smtClean="0"/>
              <a:t>умение с достаточной полнотой и точностью выражать свои мысли в соответствии с задачами и и условиями коммуникации</a:t>
            </a:r>
            <a:endParaRPr lang="ru-RU" sz="2600" i="1" smtClean="0"/>
          </a:p>
          <a:p>
            <a:pPr>
              <a:buFont typeface="Wingdings 2" pitchFamily="18" charset="2"/>
              <a:buNone/>
            </a:pPr>
            <a:endParaRPr lang="ru-RU" sz="2600" smtClean="0"/>
          </a:p>
        </p:txBody>
      </p:sp>
    </p:spTree>
  </p:cSld>
  <p:clrMapOvr>
    <a:masterClrMapping/>
  </p:clrMapOvr>
  <p:transition>
    <p:cover dir="l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/>
          </p:cNvSpPr>
          <p:nvPr>
            <p:ph type="body" idx="1"/>
          </p:nvPr>
        </p:nvSpPr>
        <p:spPr>
          <a:xfrm>
            <a:off x="457200" y="404813"/>
            <a:ext cx="8229600" cy="60499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/>
              <a:t>Обеспечивают возможности сотрудничества – умение </a:t>
            </a:r>
          </a:p>
          <a:p>
            <a:pPr algn="ctr" eaLnBrk="1" hangingPunct="1">
              <a:buFontTx/>
              <a:buNone/>
            </a:pPr>
            <a:r>
              <a:rPr lang="ru-RU" smtClean="0"/>
              <a:t>	слышать, слушать и понимать партнера, планировать и согласованно выполнять совместную деятельность, распределять роли, взаимно контролировать действия друг друга, уметь договариваться, вести дискуссию, правильно выражать свои мысли в речи, уважать в общении и сотрудничества партнера и самого себя. </a:t>
            </a:r>
          </a:p>
          <a:p>
            <a:pPr algn="ctr">
              <a:buFont typeface="Wingdings 2" pitchFamily="18" charset="2"/>
              <a:buNone/>
            </a:pPr>
            <a:endParaRPr lang="ru-RU" smtClean="0"/>
          </a:p>
        </p:txBody>
      </p:sp>
    </p:spTree>
  </p:cSld>
  <p:clrMapOvr>
    <a:masterClrMapping/>
  </p:clrMapOvr>
  <p:transition>
    <p:cover dir="l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n>
                  <a:noFill/>
                </a:ln>
                <a:effectLst/>
              </a:rPr>
              <a:t>Познавательные УУД</a:t>
            </a:r>
          </a:p>
        </p:txBody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6588" indent="-571500" eaLnBrk="1" hangingPunct="1">
              <a:lnSpc>
                <a:spcPct val="80000"/>
              </a:lnSpc>
              <a:buFontTx/>
              <a:buNone/>
            </a:pPr>
            <a:r>
              <a:rPr lang="ru-RU" sz="1700" smtClean="0">
                <a:solidFill>
                  <a:schemeClr val="accent2"/>
                </a:solidFill>
              </a:rPr>
              <a:t>включают</a:t>
            </a:r>
            <a:r>
              <a:rPr lang="ru-RU" sz="1700" i="1" smtClean="0">
                <a:solidFill>
                  <a:schemeClr val="accent2"/>
                </a:solidFill>
              </a:rPr>
              <a:t>:</a:t>
            </a:r>
          </a:p>
          <a:p>
            <a:pPr marL="636588" indent="-5715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1700" b="1" i="1" smtClean="0"/>
              <a:t>Общеучебные универсальные действия:</a:t>
            </a:r>
          </a:p>
          <a:p>
            <a:pPr marL="636588" indent="-571500" eaLnBrk="1" hangingPunct="1">
              <a:lnSpc>
                <a:spcPct val="80000"/>
              </a:lnSpc>
              <a:buFontTx/>
              <a:buNone/>
            </a:pPr>
            <a:r>
              <a:rPr lang="ru-RU" sz="1700" i="1" smtClean="0"/>
              <a:t>-</a:t>
            </a:r>
            <a:r>
              <a:rPr lang="ru-RU" sz="1700" smtClean="0"/>
              <a:t>самостоятельное выделение и формулирование познавательной цели</a:t>
            </a:r>
            <a:r>
              <a:rPr lang="ru-RU" sz="1700" i="1" smtClean="0"/>
              <a:t>;</a:t>
            </a:r>
          </a:p>
          <a:p>
            <a:pPr marL="636588" indent="-571500" eaLnBrk="1" hangingPunct="1">
              <a:lnSpc>
                <a:spcPct val="80000"/>
              </a:lnSpc>
              <a:buFontTx/>
              <a:buNone/>
            </a:pPr>
            <a:r>
              <a:rPr lang="ru-RU" sz="1700" i="1" smtClean="0"/>
              <a:t>-</a:t>
            </a:r>
            <a:r>
              <a:rPr lang="ru-RU" sz="1700" smtClean="0"/>
              <a:t>поиск и выделение необходимой информации;</a:t>
            </a:r>
          </a:p>
          <a:p>
            <a:pPr marL="636588" indent="-571500" eaLnBrk="1" hangingPunct="1">
              <a:lnSpc>
                <a:spcPct val="80000"/>
              </a:lnSpc>
              <a:buFontTx/>
              <a:buNone/>
            </a:pPr>
            <a:r>
              <a:rPr lang="ru-RU" sz="1700" smtClean="0"/>
              <a:t>-структурирование знаний;</a:t>
            </a:r>
          </a:p>
          <a:p>
            <a:pPr marL="636588" indent="-571500" eaLnBrk="1" hangingPunct="1">
              <a:lnSpc>
                <a:spcPct val="80000"/>
              </a:lnSpc>
              <a:buFontTx/>
              <a:buNone/>
            </a:pPr>
            <a:r>
              <a:rPr lang="ru-RU" sz="1700" smtClean="0"/>
              <a:t>-знаково-символические </a:t>
            </a:r>
            <a:r>
              <a:rPr lang="ru-RU" sz="1700" i="1" smtClean="0"/>
              <a:t>моделирование — </a:t>
            </a:r>
            <a:r>
              <a:rPr lang="ru-RU" sz="1700" smtClean="0"/>
              <a:t>преобразование объекта из чувственной формы в модель, где выделены существенные характеристики объекта (пространственно-графическую или знаково-символическую), и </a:t>
            </a:r>
            <a:r>
              <a:rPr lang="ru-RU" sz="1700" i="1" smtClean="0"/>
              <a:t>преобразование модели </a:t>
            </a:r>
            <a:r>
              <a:rPr lang="ru-RU" sz="1700" smtClean="0"/>
              <a:t>с целью выявления общих законов, определяющих данную предметную область - умение осознанно и произвольно строить речевое высказывание в устной и письменной форме;</a:t>
            </a:r>
          </a:p>
          <a:p>
            <a:pPr marL="636588" indent="-571500" eaLnBrk="1" hangingPunct="1">
              <a:lnSpc>
                <a:spcPct val="80000"/>
              </a:lnSpc>
              <a:buFontTx/>
              <a:buChar char="-"/>
            </a:pPr>
            <a:r>
              <a:rPr lang="ru-RU" sz="1700" smtClean="0"/>
              <a:t>выбор наиболее эффективных способов решения задач в зависимости</a:t>
            </a:r>
          </a:p>
          <a:p>
            <a:pPr marL="636588" indent="-571500" eaLnBrk="1" hangingPunct="1">
              <a:lnSpc>
                <a:spcPct val="80000"/>
              </a:lnSpc>
              <a:buFontTx/>
              <a:buNone/>
            </a:pPr>
            <a:r>
              <a:rPr lang="ru-RU" sz="1700" smtClean="0"/>
              <a:t> от конкретных условий;</a:t>
            </a:r>
          </a:p>
          <a:p>
            <a:pPr marL="636588" indent="-571500" eaLnBrk="1" hangingPunct="1">
              <a:lnSpc>
                <a:spcPct val="80000"/>
              </a:lnSpc>
              <a:buFontTx/>
              <a:buChar char="-"/>
            </a:pPr>
            <a:r>
              <a:rPr lang="ru-RU" sz="1700" smtClean="0"/>
              <a:t>рефлексия способов и условий действия, контроль и оценка процесса и результатов деятельности и др.</a:t>
            </a:r>
          </a:p>
          <a:p>
            <a:pPr marL="636588" indent="-571500" eaLnBrk="1" hangingPunct="1">
              <a:lnSpc>
                <a:spcPct val="80000"/>
              </a:lnSpc>
              <a:buFontTx/>
              <a:buNone/>
            </a:pPr>
            <a:endParaRPr lang="ru-RU" sz="1700" smtClean="0"/>
          </a:p>
          <a:p>
            <a:pPr marL="636588" indent="-571500" eaLnBrk="1" hangingPunct="1">
              <a:lnSpc>
                <a:spcPct val="80000"/>
              </a:lnSpc>
              <a:buFontTx/>
              <a:buNone/>
            </a:pPr>
            <a:endParaRPr lang="ru-RU" sz="1700" smtClean="0"/>
          </a:p>
          <a:p>
            <a:pPr marL="636588" indent="-571500" algn="ctr">
              <a:lnSpc>
                <a:spcPct val="80000"/>
              </a:lnSpc>
              <a:buFont typeface="Wingdings 2" pitchFamily="18" charset="2"/>
              <a:buNone/>
            </a:pPr>
            <a:endParaRPr lang="ru-RU" sz="1700" smtClean="0"/>
          </a:p>
        </p:txBody>
      </p:sp>
    </p:spTree>
  </p:cSld>
  <p:clrMapOvr>
    <a:masterClrMapping/>
  </p:clrMapOvr>
  <p:transition>
    <p:cover dir="l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/>
          </p:cNvSpPr>
          <p:nvPr>
            <p:ph type="body" idx="1"/>
          </p:nvPr>
        </p:nvSpPr>
        <p:spPr>
          <a:xfrm>
            <a:off x="457200" y="549275"/>
            <a:ext cx="8229600" cy="5905500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mtClean="0"/>
              <a:t>Включают действия исследования, поиска и отбора необходимой </a:t>
            </a:r>
            <a:r>
              <a:rPr lang="ru-RU" b="1" smtClean="0"/>
              <a:t>информации</a:t>
            </a:r>
            <a:r>
              <a:rPr lang="ru-RU" smtClean="0"/>
              <a:t>, ее структурирования; моделирования изучаемого содержания, логические действия и операции, способы решения задач. </a:t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</p:spTree>
  </p:cSld>
  <p:clrMapOvr>
    <a:masterClrMapping/>
  </p:clrMapOvr>
  <p:transition>
    <p:cover dir="l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smtClean="0">
                <a:ln>
                  <a:noFill/>
                </a:ln>
                <a:solidFill>
                  <a:schemeClr val="folHlink"/>
                </a:solidFill>
                <a:effectLst/>
              </a:rPr>
              <a:t>Направленность учебных предметов на развитие УУД</a:t>
            </a:r>
            <a:br>
              <a:rPr lang="ru-RU" sz="2400" b="1" smtClean="0">
                <a:ln>
                  <a:noFill/>
                </a:ln>
                <a:solidFill>
                  <a:schemeClr val="folHlink"/>
                </a:solidFill>
                <a:effectLst/>
              </a:rPr>
            </a:br>
            <a:endParaRPr lang="ru-RU" sz="2400" b="1" smtClean="0">
              <a:ln>
                <a:noFill/>
              </a:ln>
              <a:solidFill>
                <a:schemeClr val="folHlink"/>
              </a:solidFill>
              <a:effectLst/>
            </a:endParaRPr>
          </a:p>
        </p:txBody>
      </p:sp>
      <p:graphicFrame>
        <p:nvGraphicFramePr>
          <p:cNvPr id="62508" name="Group 44"/>
          <p:cNvGraphicFramePr>
            <a:graphicFrameLocks noGrp="1"/>
          </p:cNvGraphicFramePr>
          <p:nvPr>
            <p:ph idx="1"/>
          </p:nvPr>
        </p:nvGraphicFramePr>
        <p:xfrm>
          <a:off x="468313" y="1341438"/>
          <a:ext cx="8229600" cy="4710112"/>
        </p:xfrm>
        <a:graphic>
          <a:graphicData uri="http://schemas.openxmlformats.org/drawingml/2006/table">
            <a:tbl>
              <a:tblPr/>
              <a:tblGrid>
                <a:gridCol w="1577975"/>
                <a:gridCol w="1644650"/>
                <a:gridCol w="1714500"/>
                <a:gridCol w="1577975"/>
                <a:gridCol w="1714500"/>
              </a:tblGrid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Смысловые акценты УУД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Русский язык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Литературное чтение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Математика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Окружающий мир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личностные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жизненное самоопределение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нравственно-этическая ориентация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смыслообразование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нравственно-этическая ориентация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5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регулятивные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целеполагание, планирование, прогнозирование, контроль, коррекция, оценка, алгоритмизация действий (Математика, Русский язык, Окружающий мир, Технология, Физическая культура и др.)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96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познаватель-ные общеучебные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моделирование (перевод устной речи в письменную)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смысловое чтение, произвольные и осознанные устные и письменные высказывания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моделирование, выбор наиболее эффективных способов решения задач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широкий спектр источников информации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познаватель-ные логические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формулирование личных, языковых, нравственных проблем; самостоятельное создание способов решения проблем поискового и творческого характера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анализ, синтез, сравнение, группировка, причинно-следственные связи, логические рассуждения, доказательства, практические действия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коммуникатив-ные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использование средств языка и речи для получения и передачи информации, участие в продуктивном диалоге; самовыражение: монологические высказывания разного типа, презентация творческих продуктов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over dir="l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908720"/>
            <a:ext cx="7772400" cy="3312368"/>
          </a:xfrm>
        </p:spPr>
        <p:txBody>
          <a:bodyPr/>
          <a:lstStyle/>
          <a:p>
            <a:pPr marL="484632" indent="0" algn="l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/>
                <a:latin typeface="+mn-lt"/>
              </a:rPr>
              <a:t>«Мозг, хорошо устроенный, стоит больше, чем мозг, хорошо наполненный»</a:t>
            </a:r>
            <a:endParaRPr lang="ru-RU" b="1" dirty="0">
              <a:solidFill>
                <a:schemeClr val="accent1">
                  <a:tint val="83000"/>
                  <a:satMod val="150000"/>
                </a:schemeClr>
              </a:solidFill>
              <a:effectLst/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2725" y="4437063"/>
            <a:ext cx="3343275" cy="769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М.Монтень</a:t>
            </a:r>
            <a:endParaRPr lang="ru-RU" sz="44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484188" algn="ctr"/>
            <a:r>
              <a:rPr lang="ru-RU" sz="440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Русский язык</a:t>
            </a:r>
            <a:br>
              <a:rPr lang="ru-RU" sz="440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40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Родной язык</a:t>
            </a:r>
            <a:r>
              <a:rPr lang="ru-RU" sz="340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340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340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40974" name="Diagram 14"/>
          <p:cNvGraphicFramePr>
            <a:graphicFrameLocks/>
          </p:cNvGraphicFramePr>
          <p:nvPr>
            <p:ph sz="half" idx="2"/>
          </p:nvPr>
        </p:nvGraphicFramePr>
        <p:xfrm>
          <a:off x="1692275" y="1268413"/>
          <a:ext cx="5761038" cy="5589587"/>
        </p:xfrm>
        <a:graphic>
          <a:graphicData uri="http://schemas.openxmlformats.org/drawingml/2006/compatibility">
            <com:legacyDrawing xmlns:com="http://schemas.openxmlformats.org/drawingml/2006/compatibility" spid="_x0000_s40974"/>
          </a:graphicData>
        </a:graphic>
      </p:graphicFrame>
    </p:spTree>
  </p:cSld>
  <p:clrMapOvr>
    <a:masterClrMapping/>
  </p:clrMapOvr>
  <p:transition>
    <p:cover dir="l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mtClean="0">
                <a:ln>
                  <a:noFill/>
                </a:ln>
                <a:effectLst/>
              </a:rPr>
              <a:t>Литературное чтение</a:t>
            </a:r>
          </a:p>
        </p:txBody>
      </p:sp>
      <p:graphicFrame>
        <p:nvGraphicFramePr>
          <p:cNvPr id="44037" name="Diagram 5"/>
          <p:cNvGraphicFramePr>
            <a:graphicFrameLocks/>
          </p:cNvGraphicFramePr>
          <p:nvPr>
            <p:ph idx="1"/>
          </p:nvPr>
        </p:nvGraphicFramePr>
        <p:xfrm>
          <a:off x="457200" y="1882775"/>
          <a:ext cx="8229600" cy="4572000"/>
        </p:xfrm>
        <a:graphic>
          <a:graphicData uri="http://schemas.openxmlformats.org/drawingml/2006/compatibility">
            <com:legacyDrawing xmlns:com="http://schemas.openxmlformats.org/drawingml/2006/compatibility" spid="_x0000_s44037"/>
          </a:graphicData>
        </a:graphic>
      </p:graphicFrame>
    </p:spTree>
  </p:cSld>
  <p:clrMapOvr>
    <a:masterClrMapping/>
  </p:clrMapOvr>
  <p:transition>
    <p:cover dir="l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mtClean="0">
                <a:ln>
                  <a:noFill/>
                </a:ln>
                <a:effectLst/>
              </a:rPr>
              <a:t>Математика</a:t>
            </a:r>
          </a:p>
        </p:txBody>
      </p:sp>
      <p:graphicFrame>
        <p:nvGraphicFramePr>
          <p:cNvPr id="46085" name="Diagram 5"/>
          <p:cNvGraphicFramePr>
            <a:graphicFrameLocks/>
          </p:cNvGraphicFramePr>
          <p:nvPr>
            <p:ph idx="1"/>
          </p:nvPr>
        </p:nvGraphicFramePr>
        <p:xfrm>
          <a:off x="457200" y="1882775"/>
          <a:ext cx="8229600" cy="4572000"/>
        </p:xfrm>
        <a:graphic>
          <a:graphicData uri="http://schemas.openxmlformats.org/drawingml/2006/compatibility">
            <com:legacyDrawing xmlns:com="http://schemas.openxmlformats.org/drawingml/2006/compatibility" spid="_x0000_s46085"/>
          </a:graphicData>
        </a:graphic>
      </p:graphicFrame>
    </p:spTree>
  </p:cSld>
  <p:clrMapOvr>
    <a:masterClrMapping/>
  </p:clrMapOvr>
  <p:transition>
    <p:cover dir="l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mtClean="0">
                <a:ln>
                  <a:noFill/>
                </a:ln>
                <a:effectLst/>
              </a:rPr>
              <a:t>Окружающий мир</a:t>
            </a:r>
          </a:p>
        </p:txBody>
      </p:sp>
      <p:graphicFrame>
        <p:nvGraphicFramePr>
          <p:cNvPr id="48133" name="Diagram 5"/>
          <p:cNvGraphicFramePr>
            <a:graphicFrameLocks/>
          </p:cNvGraphicFramePr>
          <p:nvPr>
            <p:ph idx="1"/>
          </p:nvPr>
        </p:nvGraphicFramePr>
        <p:xfrm>
          <a:off x="457200" y="1882775"/>
          <a:ext cx="8229600" cy="4572000"/>
        </p:xfrm>
        <a:graphic>
          <a:graphicData uri="http://schemas.openxmlformats.org/drawingml/2006/compatibility">
            <com:legacyDrawing xmlns:com="http://schemas.openxmlformats.org/drawingml/2006/compatibility" spid="_x0000_s48133"/>
          </a:graphicData>
        </a:graphic>
      </p:graphicFrame>
    </p:spTree>
  </p:cSld>
  <p:clrMapOvr>
    <a:masterClrMapping/>
  </p:clrMapOvr>
  <p:transition>
    <p:cover dir="l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n>
                  <a:noFill/>
                </a:ln>
                <a:effectLst/>
              </a:rPr>
              <a:t>Музыка</a:t>
            </a:r>
          </a:p>
        </p:txBody>
      </p:sp>
      <p:graphicFrame>
        <p:nvGraphicFramePr>
          <p:cNvPr id="50180" name="Diagram 4"/>
          <p:cNvGraphicFramePr>
            <a:graphicFrameLocks/>
          </p:cNvGraphicFramePr>
          <p:nvPr>
            <p:ph idx="1"/>
          </p:nvPr>
        </p:nvGraphicFramePr>
        <p:xfrm>
          <a:off x="457200" y="1882775"/>
          <a:ext cx="8229600" cy="4572000"/>
        </p:xfrm>
        <a:graphic>
          <a:graphicData uri="http://schemas.openxmlformats.org/drawingml/2006/compatibility">
            <com:legacyDrawing xmlns:com="http://schemas.openxmlformats.org/drawingml/2006/compatibility" spid="_x0000_s50180"/>
          </a:graphicData>
        </a:graphic>
      </p:graphicFrame>
    </p:spTree>
  </p:cSld>
  <p:clrMapOvr>
    <a:masterClrMapping/>
  </p:clrMapOvr>
  <p:transition>
    <p:cover dir="l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n>
                  <a:noFill/>
                </a:ln>
                <a:effectLst/>
              </a:rPr>
              <a:t>Изобразительное искусство</a:t>
            </a:r>
          </a:p>
        </p:txBody>
      </p:sp>
      <p:graphicFrame>
        <p:nvGraphicFramePr>
          <p:cNvPr id="52228" name="Diagram 4"/>
          <p:cNvGraphicFramePr>
            <a:graphicFrameLocks/>
          </p:cNvGraphicFramePr>
          <p:nvPr>
            <p:ph idx="1"/>
          </p:nvPr>
        </p:nvGraphicFramePr>
        <p:xfrm>
          <a:off x="457200" y="1882775"/>
          <a:ext cx="8229600" cy="4572000"/>
        </p:xfrm>
        <a:graphic>
          <a:graphicData uri="http://schemas.openxmlformats.org/drawingml/2006/compatibility">
            <com:legacyDrawing xmlns:com="http://schemas.openxmlformats.org/drawingml/2006/compatibility" spid="_x0000_s52228"/>
          </a:graphicData>
        </a:graphic>
      </p:graphicFrame>
    </p:spTree>
  </p:cSld>
  <p:clrMapOvr>
    <a:masterClrMapping/>
  </p:clrMapOvr>
  <p:transition>
    <p:cover dir="l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n>
                  <a:noFill/>
                </a:ln>
                <a:effectLst/>
              </a:rPr>
              <a:t>Технология</a:t>
            </a:r>
          </a:p>
        </p:txBody>
      </p:sp>
      <p:graphicFrame>
        <p:nvGraphicFramePr>
          <p:cNvPr id="54276" name="Diagram 4"/>
          <p:cNvGraphicFramePr>
            <a:graphicFrameLocks/>
          </p:cNvGraphicFramePr>
          <p:nvPr>
            <p:ph idx="1"/>
          </p:nvPr>
        </p:nvGraphicFramePr>
        <p:xfrm>
          <a:off x="457200" y="1882775"/>
          <a:ext cx="8229600" cy="4572000"/>
        </p:xfrm>
        <a:graphic>
          <a:graphicData uri="http://schemas.openxmlformats.org/drawingml/2006/compatibility">
            <com:legacyDrawing xmlns:com="http://schemas.openxmlformats.org/drawingml/2006/compatibility" spid="_x0000_s54276"/>
          </a:graphicData>
        </a:graphic>
      </p:graphicFrame>
    </p:spTree>
  </p:cSld>
  <p:clrMapOvr>
    <a:masterClrMapping/>
  </p:clrMapOvr>
  <p:transition>
    <p:cover dir="l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n>
                  <a:noFill/>
                </a:ln>
                <a:effectLst/>
              </a:rPr>
              <a:t>Физическая культура</a:t>
            </a:r>
          </a:p>
        </p:txBody>
      </p:sp>
      <p:graphicFrame>
        <p:nvGraphicFramePr>
          <p:cNvPr id="56325" name="Diagram 5"/>
          <p:cNvGraphicFramePr>
            <a:graphicFrameLocks/>
          </p:cNvGraphicFramePr>
          <p:nvPr>
            <p:ph idx="1"/>
          </p:nvPr>
        </p:nvGraphicFramePr>
        <p:xfrm>
          <a:off x="457200" y="1882775"/>
          <a:ext cx="8229600" cy="4572000"/>
        </p:xfrm>
        <a:graphic>
          <a:graphicData uri="http://schemas.openxmlformats.org/drawingml/2006/compatibility">
            <com:legacyDrawing xmlns:com="http://schemas.openxmlformats.org/drawingml/2006/compatibility" spid="_x0000_s56325"/>
          </a:graphicData>
        </a:graphic>
      </p:graphicFrame>
    </p:spTree>
  </p:cSld>
  <p:clrMapOvr>
    <a:masterClrMapping/>
  </p:clrMapOvr>
  <p:transition>
    <p:cover dir="l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title"/>
          </p:nvPr>
        </p:nvSpPr>
        <p:spPr bwMode="auto">
          <a:xfrm>
            <a:off x="468313" y="260350"/>
            <a:ext cx="8229600" cy="1398588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</a:rPr>
              <a:t>Критерии сформированности</a:t>
            </a:r>
            <a:r>
              <a:rPr lang="en-US" sz="2400" b="1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b="1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</a:rPr>
              <a:t> основных видов универсальных учебных действий:</a:t>
            </a:r>
            <a:r>
              <a:rPr lang="ru-RU" sz="240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ru-RU" sz="240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2400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body" idx="1"/>
          </p:nvPr>
        </p:nvSpPr>
        <p:spPr>
          <a:xfrm>
            <a:off x="468313" y="1484313"/>
            <a:ext cx="8229600" cy="4572000"/>
          </a:xfrm>
          <a:ln/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ru-RU" sz="2000" i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показательность</a:t>
            </a:r>
            <a:r>
              <a:rPr lang="ru-RU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конкретного вида универсальных</a:t>
            </a:r>
            <a:br>
              <a:rPr lang="ru-RU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учебных действий для общей характеристики уровня</a:t>
            </a:r>
            <a:br>
              <a:rPr lang="ru-RU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развития класса;</a:t>
            </a:r>
            <a:br>
              <a:rPr lang="ru-RU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ru-RU" sz="2000" i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учет системного характера</a:t>
            </a:r>
            <a:r>
              <a:rPr lang="ru-RU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видов универсальных</a:t>
            </a:r>
            <a:br>
              <a:rPr lang="ru-RU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учебных действий;</a:t>
            </a:r>
            <a:br>
              <a:rPr lang="ru-RU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ru-RU" sz="2000" i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учет</a:t>
            </a:r>
            <a:r>
              <a:rPr lang="ru-RU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i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возрастной специфики</a:t>
            </a:r>
            <a:r>
              <a:rPr lang="ru-RU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видов универсальных</a:t>
            </a:r>
            <a:br>
              <a:rPr lang="ru-RU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учебных действий; </a:t>
            </a:r>
            <a:br>
              <a:rPr lang="ru-RU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ru-RU" sz="2000" i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возможности объектирования</a:t>
            </a:r>
            <a:r>
              <a:rPr lang="ru-RU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свойств</a:t>
            </a:r>
            <a:br>
              <a:rPr lang="ru-RU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универсальных учебных действий при решении</a:t>
            </a:r>
            <a:br>
              <a:rPr lang="ru-RU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типовой задачи, их качественной и количественной</a:t>
            </a:r>
            <a:br>
              <a:rPr lang="ru-RU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оценки.</a:t>
            </a:r>
            <a:br>
              <a:rPr lang="ru-RU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20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052513"/>
            <a:ext cx="8229600" cy="2506662"/>
          </a:xfrm>
          <a:noFill/>
          <a:ln/>
        </p:spPr>
      </p:pic>
    </p:spTree>
  </p:cSld>
  <p:clrMapOvr>
    <a:masterClrMapping/>
  </p:clrMapOvr>
  <p:transition>
    <p:cover dir="l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/>
              <a:t>Связано с изменением парадигмы образования: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smtClean="0"/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от цели усвоения знаний, умений и навыков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smtClean="0"/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к цели развития личности.</a:t>
            </a:r>
          </a:p>
          <a:p>
            <a:endParaRPr lang="ru-RU" smtClean="0"/>
          </a:p>
        </p:txBody>
      </p:sp>
      <p:pic>
        <p:nvPicPr>
          <p:cNvPr id="2" name="Заголовок 1"/>
          <p:cNvPicPr>
            <a:picLocks noGrp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87675" y="260350"/>
            <a:ext cx="5718175" cy="1398588"/>
          </a:xfrm>
          <a:noFill/>
        </p:spPr>
      </p:pic>
    </p:spTree>
  </p:cSld>
  <p:clrMapOvr>
    <a:masterClrMapping/>
  </p:clrMapOvr>
  <p:transition>
    <p:cover dir="l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Это специально отведённое место в классе(стенд), специальная детская тетрадь, где в схематической форме отражаются достижения учащихся в той или иной сфере деятельности.</a:t>
            </a:r>
          </a:p>
          <a:p>
            <a:endParaRPr lang="ru-RU" smtClean="0"/>
          </a:p>
        </p:txBody>
      </p:sp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5300" y="268288"/>
            <a:ext cx="8151813" cy="1398587"/>
          </a:xfrm>
          <a:noFill/>
          <a:ln/>
        </p:spPr>
      </p:pic>
    </p:spTree>
  </p:cSld>
  <p:clrMapOvr>
    <a:masterClrMapping/>
  </p:clrMapOvr>
  <p:transition>
    <p:cover dir="l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Сознательно выбирать тот учебный материал, который необходим для  решения учебно-практических задач.</a:t>
            </a:r>
          </a:p>
          <a:p>
            <a:pPr eaLnBrk="1" hangingPunct="1"/>
            <a:r>
              <a:rPr lang="ru-RU" smtClean="0"/>
              <a:t>Позволяет обозначать и осознавать свой индивидуальный путь движения в учебном предмете</a:t>
            </a:r>
          </a:p>
          <a:p>
            <a:pPr eaLnBrk="1" hangingPunct="1"/>
            <a:r>
              <a:rPr lang="ru-RU" smtClean="0"/>
              <a:t>Делать предположения о возможных дальнейших продвижениях</a:t>
            </a:r>
          </a:p>
          <a:p>
            <a:endParaRPr lang="ru-RU" smtClean="0"/>
          </a:p>
        </p:txBody>
      </p:sp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1650" y="268288"/>
            <a:ext cx="8139113" cy="1398587"/>
          </a:xfrm>
          <a:noFill/>
          <a:ln/>
        </p:spPr>
      </p:pic>
    </p:spTree>
  </p:cSld>
  <p:clrMapOvr>
    <a:masterClrMapping/>
  </p:clrMapOvr>
  <p:transition>
    <p:cover dir="l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Планирования</a:t>
            </a:r>
          </a:p>
          <a:p>
            <a:pPr eaLnBrk="1" hangingPunct="1"/>
            <a:r>
              <a:rPr lang="ru-RU" smtClean="0"/>
              <a:t>Удержания предметной логики в течение учебного года</a:t>
            </a:r>
          </a:p>
          <a:p>
            <a:pPr eaLnBrk="1" hangingPunct="1"/>
            <a:r>
              <a:rPr lang="ru-RU" smtClean="0"/>
              <a:t>Рефлексии индивидуального пути движения в учебном предмете</a:t>
            </a:r>
          </a:p>
        </p:txBody>
      </p:sp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9938" y="268288"/>
            <a:ext cx="7604125" cy="1398587"/>
          </a:xfrm>
          <a:noFill/>
          <a:ln/>
        </p:spPr>
      </p:pic>
    </p:spTree>
  </p:cSld>
  <p:clrMapOvr>
    <a:masterClrMapping/>
  </p:clrMapOvr>
  <p:transition>
    <p:cover dir="l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Готовность детей к обучению в школе при переходе от дошкольного к начальному образованию рассматривается как физическая и психологическая готовность.</a:t>
            </a:r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950" y="260350"/>
            <a:ext cx="8567738" cy="1398588"/>
          </a:xfrm>
          <a:noFill/>
          <a:ln/>
        </p:spPr>
      </p:pic>
      <p:pic>
        <p:nvPicPr>
          <p:cNvPr id="67589" name="Picture 2" descr="D:\Документы - Игорь\Загрузки\Новая папка\teach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38" y="4292600"/>
            <a:ext cx="2625725" cy="22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2800" i="1" smtClean="0">
                <a:ln>
                  <a:noFill/>
                </a:ln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Понятие педагогической технологии</a:t>
            </a:r>
            <a:r>
              <a:rPr lang="ru-RU" sz="5700" i="1" smtClean="0">
                <a:ln>
                  <a:noFill/>
                </a:ln>
                <a:solidFill>
                  <a:srgbClr val="F9B26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5700" i="1" smtClean="0">
                <a:ln>
                  <a:noFill/>
                </a:ln>
                <a:solidFill>
                  <a:srgbClr val="F9B26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5700" i="1" smtClean="0">
              <a:ln>
                <a:noFill/>
              </a:ln>
              <a:solidFill>
                <a:srgbClr val="F9B26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2600" b="1" smtClean="0">
                <a:solidFill>
                  <a:srgbClr val="4EA5D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Технология</a:t>
            </a:r>
            <a:r>
              <a:rPr lang="ru-RU" sz="26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- это совокупность </a:t>
            </a:r>
            <a:r>
              <a:rPr lang="ru-RU" sz="2600" b="1" smtClean="0">
                <a:solidFill>
                  <a:srgbClr val="4EA5D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приемов,</a:t>
            </a:r>
            <a:r>
              <a:rPr lang="ru-RU" sz="26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6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применяемых в каком-либо деле, мастерстве, искусстве (толковый словарь)</a:t>
            </a:r>
          </a:p>
          <a:p>
            <a:pPr eaLnBrk="1" hangingPunct="1"/>
            <a:r>
              <a:rPr lang="ru-RU" sz="2600" b="1" smtClean="0">
                <a:solidFill>
                  <a:srgbClr val="F9B26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«Педагогическая технология»</a:t>
            </a:r>
            <a:r>
              <a:rPr lang="ru-RU" sz="2600" smtClean="0">
                <a:solidFill>
                  <a:srgbClr val="F9B26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6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это такое построение деятельности учителя, в котором входящие в него действия представлены в определенной последовательности и предполагают достижения прогнозируемого результата.</a:t>
            </a:r>
          </a:p>
          <a:p>
            <a:endParaRPr lang="ru-RU" sz="2600" smtClean="0"/>
          </a:p>
        </p:txBody>
      </p:sp>
    </p:spTree>
  </p:cSld>
  <p:clrMapOvr>
    <a:masterClrMapping/>
  </p:clrMapOvr>
  <p:transition>
    <p:cover dir="l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3800" b="1" i="1" smtClean="0">
                <a:ln>
                  <a:noFill/>
                </a:ln>
                <a:solidFill>
                  <a:srgbClr val="F9B26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Критерии  педагогической технологии:</a:t>
            </a:r>
            <a:r>
              <a:rPr lang="ru-RU" sz="3800" smtClean="0">
                <a:ln>
                  <a:noFill/>
                </a:ln>
                <a:solidFill>
                  <a:srgbClr val="F9B268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800" smtClean="0">
                <a:ln>
                  <a:noFill/>
                </a:ln>
                <a:solidFill>
                  <a:srgbClr val="F9B268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800" smtClean="0">
              <a:ln>
                <a:noFill/>
              </a:ln>
              <a:solidFill>
                <a:srgbClr val="F9B268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6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строгое определение целей обучения </a:t>
            </a:r>
            <a:r>
              <a:rPr lang="ru-RU" sz="2600" smtClean="0">
                <a:solidFill>
                  <a:srgbClr val="CE3E4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(почему и для чего); </a:t>
            </a:r>
          </a:p>
          <a:p>
            <a:pPr>
              <a:lnSpc>
                <a:spcPct val="90000"/>
              </a:lnSpc>
            </a:pPr>
            <a:r>
              <a:rPr lang="ru-RU" sz="26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отбор и структура содержания </a:t>
            </a:r>
            <a:r>
              <a:rPr lang="ru-RU" sz="2600" smtClean="0">
                <a:solidFill>
                  <a:srgbClr val="CE3E4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(что); </a:t>
            </a:r>
          </a:p>
          <a:p>
            <a:pPr>
              <a:lnSpc>
                <a:spcPct val="90000"/>
              </a:lnSpc>
            </a:pPr>
            <a:r>
              <a:rPr lang="ru-RU" sz="26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оптимальная организация учебного процесса </a:t>
            </a:r>
            <a:r>
              <a:rPr lang="ru-RU" sz="2600" smtClean="0">
                <a:solidFill>
                  <a:srgbClr val="CE3E4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(как); </a:t>
            </a:r>
          </a:p>
          <a:p>
            <a:pPr>
              <a:lnSpc>
                <a:spcPct val="90000"/>
              </a:lnSpc>
            </a:pPr>
            <a:r>
              <a:rPr lang="ru-RU" sz="26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методы, приемы и средства обучения                              </a:t>
            </a:r>
            <a:r>
              <a:rPr lang="ru-RU" sz="2600" smtClean="0">
                <a:solidFill>
                  <a:srgbClr val="CE3E4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(с помощью чего); </a:t>
            </a:r>
          </a:p>
          <a:p>
            <a:pPr>
              <a:lnSpc>
                <a:spcPct val="90000"/>
              </a:lnSpc>
            </a:pPr>
            <a:r>
              <a:rPr lang="ru-RU" sz="26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а так же учет необходимого реального уровня квалификации учителя </a:t>
            </a:r>
            <a:r>
              <a:rPr lang="ru-RU" sz="2600" smtClean="0">
                <a:solidFill>
                  <a:srgbClr val="CE3E4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(кто); </a:t>
            </a:r>
          </a:p>
          <a:p>
            <a:pPr>
              <a:lnSpc>
                <a:spcPct val="90000"/>
              </a:lnSpc>
            </a:pPr>
            <a:r>
              <a:rPr lang="ru-RU" sz="26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и объективные методы оценки результатов обучения </a:t>
            </a:r>
            <a:r>
              <a:rPr lang="ru-RU" sz="2600" smtClean="0">
                <a:solidFill>
                  <a:srgbClr val="CE3E4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(так ли это). </a:t>
            </a:r>
          </a:p>
          <a:p>
            <a:pPr>
              <a:lnSpc>
                <a:spcPct val="90000"/>
              </a:lnSpc>
            </a:pPr>
            <a:endParaRPr lang="ru-RU" sz="2600" smtClean="0"/>
          </a:p>
        </p:txBody>
      </p:sp>
    </p:spTree>
  </p:cSld>
  <p:clrMapOvr>
    <a:masterClrMapping/>
  </p:clrMapOvr>
  <p:transition>
    <p:cover dir="l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b="1" i="1" smtClean="0">
                <a:ln>
                  <a:noFill/>
                </a:ln>
                <a:solidFill>
                  <a:srgbClr val="F9B268"/>
                </a:solidFill>
                <a:effectLst/>
                <a:latin typeface="Times New Roman" pitchFamily="18" charset="0"/>
                <a:cs typeface="Times New Roman" pitchFamily="18" charset="0"/>
              </a:rPr>
              <a:t>Три аспекта «педагогической технологии»</a:t>
            </a:r>
          </a:p>
        </p:txBody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i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Научный: </a:t>
            </a:r>
            <a:r>
              <a:rPr lang="ru-RU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ПТ- часть педагогической науки. </a:t>
            </a:r>
          </a:p>
          <a:p>
            <a:r>
              <a:rPr lang="ru-RU" i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Процессуально - описательный:</a:t>
            </a:r>
            <a:r>
              <a:rPr lang="ru-RU" i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описание (алгоритм) технологии. </a:t>
            </a:r>
          </a:p>
          <a:p>
            <a:r>
              <a:rPr lang="ru-RU" i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Процессуально - действенный: </a:t>
            </a:r>
            <a:r>
              <a:rPr lang="ru-RU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осуществление технологического (педагогического) процесса . </a:t>
            </a:r>
          </a:p>
          <a:p>
            <a:endParaRPr lang="ru-RU" smtClean="0"/>
          </a:p>
        </p:txBody>
      </p:sp>
    </p:spTree>
  </p:cSld>
  <p:clrMapOvr>
    <a:masterClrMapping/>
  </p:clrMapOvr>
  <p:transition>
    <p:cover dir="l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2400" i="1" smtClean="0">
                <a:ln>
                  <a:noFill/>
                </a:ln>
                <a:solidFill>
                  <a:srgbClr val="F9B268"/>
                </a:solidFill>
                <a:effectLst/>
              </a:rPr>
              <a:t>Ожидаемые результаты использования современных образовательных технологий</a:t>
            </a:r>
            <a:r>
              <a:rPr lang="ru-RU" sz="3800" smtClean="0">
                <a:ln>
                  <a:noFill/>
                </a:ln>
                <a:solidFill>
                  <a:srgbClr val="F9B268"/>
                </a:solidFill>
                <a:effectLst/>
              </a:rPr>
              <a:t/>
            </a:r>
            <a:br>
              <a:rPr lang="ru-RU" sz="3800" smtClean="0">
                <a:ln>
                  <a:noFill/>
                </a:ln>
                <a:solidFill>
                  <a:srgbClr val="F9B268"/>
                </a:solidFill>
                <a:effectLst/>
              </a:rPr>
            </a:br>
            <a:endParaRPr lang="ru-RU" sz="3800" smtClean="0">
              <a:ln>
                <a:noFill/>
              </a:ln>
              <a:solidFill>
                <a:srgbClr val="F9B268"/>
              </a:solidFill>
              <a:effectLst/>
            </a:endParaRPr>
          </a:p>
        </p:txBody>
      </p:sp>
      <p:sp>
        <p:nvSpPr>
          <p:cNvPr id="737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Повышение качества знаний учащихся. </a:t>
            </a:r>
          </a:p>
          <a:p>
            <a:r>
              <a:rPr lang="ru-RU" smtClean="0"/>
              <a:t>Овладение учащимися ключевыми компетентностями. </a:t>
            </a:r>
          </a:p>
          <a:p>
            <a:r>
              <a:rPr lang="ru-RU" smtClean="0"/>
              <a:t>Формирование научно-исследовательских навыков обучающихся.</a:t>
            </a:r>
          </a:p>
          <a:p>
            <a:endParaRPr lang="ru-RU" smtClean="0"/>
          </a:p>
        </p:txBody>
      </p:sp>
    </p:spTree>
  </p:cSld>
  <p:clrMapOvr>
    <a:masterClrMapping/>
  </p:clrMapOvr>
  <p:transition>
    <p:cover dir="l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b="1" i="1" smtClean="0">
                <a:ln>
                  <a:noFill/>
                </a:ln>
                <a:solidFill>
                  <a:srgbClr val="F9B26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Виды обобщенных педагогических технологий</a:t>
            </a:r>
          </a:p>
        </p:txBody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ClrTx/>
              <a:buFont typeface="Wingdings" pitchFamily="2" charset="2"/>
              <a:buChar char="Ø"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Проблемное обучение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Font typeface="Wingdings" pitchFamily="2" charset="2"/>
              <a:buChar char="Ø"/>
            </a:pPr>
            <a:r>
              <a:rPr lang="ru-RU" sz="1600" smtClean="0">
                <a:latin typeface="Verdana" pitchFamily="34" charset="0"/>
                <a:cs typeface="Times New Roman" pitchFamily="18" charset="0"/>
              </a:rPr>
              <a:t> 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Концентрированное обучение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Font typeface="Wingdings" pitchFamily="2" charset="2"/>
              <a:buChar char="Ø"/>
            </a:pPr>
            <a:r>
              <a:rPr lang="ru-RU" sz="1600" smtClean="0"/>
              <a:t>  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Модульное обучение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Font typeface="Wingdings" pitchFamily="2" charset="2"/>
              <a:buChar char="Ø"/>
            </a:pPr>
            <a:r>
              <a:rPr lang="ru-RU" sz="1600" smtClean="0"/>
              <a:t>  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Развивающее обучение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Font typeface="Wingdings" pitchFamily="2" charset="2"/>
              <a:buChar char="Ø"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 Дифференцированное обучение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Font typeface="Wingdings" pitchFamily="2" charset="2"/>
              <a:buChar char="Ø"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 Активное (контекстное) обучение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Font typeface="Wingdings" pitchFamily="2" charset="2"/>
              <a:buChar char="Ø"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 Коллективная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          система обучения (КСО)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Font typeface="Wingdings" pitchFamily="2" charset="2"/>
              <a:buChar char="Ø"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Игровое обучение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Font typeface="Wingdings" pitchFamily="2" charset="2"/>
              <a:buChar char="Ø"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 Обучение развитию критического мышления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Font typeface="Wingdings" pitchFamily="2" charset="2"/>
              <a:buChar char="Ø"/>
            </a:pPr>
            <a:r>
              <a:rPr lang="ru-RU" sz="1600" i="1" smtClean="0"/>
              <a:t> 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Технология «Дебаты»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Font typeface="Wingdings" pitchFamily="2" charset="2"/>
              <a:buChar char="Ø"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 Технология «Творческая мастерская»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Font typeface="Wingdings" pitchFamily="2" charset="2"/>
              <a:buChar char="Ø"/>
            </a:pPr>
            <a:r>
              <a:rPr lang="ru-RU" sz="1600" i="1" smtClean="0"/>
              <a:t>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Информационные технологии</a:t>
            </a:r>
          </a:p>
        </p:txBody>
      </p:sp>
    </p:spTree>
  </p:cSld>
  <p:clrMapOvr>
    <a:masterClrMapping/>
  </p:clrMapOvr>
  <p:transition>
    <p:cover dir="ld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b="1" i="1" smtClean="0">
                <a:ln>
                  <a:noFill/>
                </a:ln>
                <a:solidFill>
                  <a:srgbClr val="F9B26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Проблемное обучение</a:t>
            </a:r>
          </a:p>
        </p:txBody>
      </p:sp>
      <p:sp>
        <p:nvSpPr>
          <p:cNvPr id="757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sz="2600" smtClean="0">
                <a:solidFill>
                  <a:schemeClr val="folHlink"/>
                </a:solidFill>
              </a:rPr>
              <a:t>Методы активизации познавательной деятельности учащихся</a:t>
            </a: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Char char="Ø"/>
            </a:pPr>
            <a:r>
              <a:rPr lang="ru-RU" sz="2100" smtClean="0"/>
              <a:t>Создание проблемной ситуации;</a:t>
            </a: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Char char="Ø"/>
            </a:pPr>
            <a:r>
              <a:rPr lang="ru-RU" sz="2100" smtClean="0"/>
              <a:t> формулирование учебных задач;</a:t>
            </a: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Char char="Ø"/>
            </a:pPr>
            <a:r>
              <a:rPr lang="ru-RU" sz="2100" smtClean="0"/>
              <a:t> четкое планирование последовательности действий;</a:t>
            </a: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Char char="Ø"/>
            </a:pPr>
            <a:r>
              <a:rPr lang="ru-RU" sz="2100" smtClean="0"/>
              <a:t> усвоение новых знаний; </a:t>
            </a: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Char char="Ø"/>
            </a:pPr>
            <a:r>
              <a:rPr lang="ru-RU" sz="2100" smtClean="0"/>
              <a:t> стимулирование дискуссии.</a:t>
            </a:r>
          </a:p>
          <a:p>
            <a:endParaRPr lang="ru-RU" smtClean="0"/>
          </a:p>
        </p:txBody>
      </p:sp>
    </p:spTree>
  </p:cSld>
  <p:clrMapOvr>
    <a:masterClrMapping/>
  </p:clrMapOvr>
  <p:transition>
    <p:cover dir="l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mtClean="0">
                <a:ln>
                  <a:noFill/>
                </a:ln>
                <a:effectLst/>
              </a:rPr>
              <a:t>Функции универсальных учебных действий</a:t>
            </a:r>
          </a:p>
        </p:txBody>
      </p:sp>
      <p:sp>
        <p:nvSpPr>
          <p:cNvPr id="29703" name="Rectangle 7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sz="1800" i="1" smtClean="0">
                <a:solidFill>
                  <a:srgbClr val="C0654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обеспечение возможностей </a:t>
            </a:r>
            <a:r>
              <a:rPr lang="ru-RU" sz="1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обучающегося самостоятельно осуществлять деятельность учения, ставить учебные цели, искать и использовать необходимые средства и способы их достижения, контролировать и оценивать процесс и результаты деятельности;</a:t>
            </a:r>
            <a:br>
              <a:rPr lang="ru-RU" sz="180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1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ru-RU" sz="1800" i="1" smtClean="0">
                <a:solidFill>
                  <a:srgbClr val="C0654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создание условий </a:t>
            </a:r>
            <a:r>
              <a:rPr lang="ru-RU" sz="1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для гармоничного развития личности и её самореализации на основе готовности к непрерывному образованию;</a:t>
            </a:r>
            <a:r>
              <a:rPr lang="ru-RU" sz="1800" i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1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обеспечению успешного усвоения знаний, формирования умений, навыков и компетентностей в любой предметной области.</a:t>
            </a:r>
            <a:r>
              <a:rPr lang="ru-RU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cover dir="ld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2400" smtClean="0">
                <a:ln>
                  <a:noFill/>
                </a:ln>
                <a:solidFill>
                  <a:schemeClr val="accent1"/>
                </a:solidFill>
                <a:effectLst/>
              </a:rPr>
              <a:t>Виды учебной деятельности</a:t>
            </a:r>
            <a:br>
              <a:rPr lang="ru-RU" sz="2400" smtClean="0">
                <a:ln>
                  <a:noFill/>
                </a:ln>
                <a:solidFill>
                  <a:schemeClr val="accent1"/>
                </a:solidFill>
                <a:effectLst/>
              </a:rPr>
            </a:br>
            <a:endParaRPr lang="ru-RU" sz="2400" smtClean="0">
              <a:ln>
                <a:noFill/>
              </a:ln>
              <a:solidFill>
                <a:schemeClr val="accent1"/>
              </a:solidFill>
              <a:effectLst/>
            </a:endParaRPr>
          </a:p>
        </p:txBody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ClrTx/>
              <a:buFont typeface="Wingdings" pitchFamily="2" charset="2"/>
              <a:buChar char="Ø"/>
            </a:pPr>
            <a:r>
              <a:rPr lang="ru-RU" sz="2400" smtClean="0"/>
              <a:t>Опрос </a:t>
            </a: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Char char="Ø"/>
            </a:pPr>
            <a:r>
              <a:rPr lang="ru-RU" sz="2400" smtClean="0"/>
              <a:t> письмо </a:t>
            </a: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Char char="Ø"/>
            </a:pPr>
            <a:r>
              <a:rPr lang="ru-RU" sz="2400" smtClean="0"/>
              <a:t> чтение </a:t>
            </a: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Char char="Ø"/>
            </a:pPr>
            <a:r>
              <a:rPr lang="ru-RU" sz="2400" smtClean="0"/>
              <a:t> слушание </a:t>
            </a: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Char char="Ø"/>
            </a:pPr>
            <a:r>
              <a:rPr lang="ru-RU" sz="2400" smtClean="0"/>
              <a:t> рассказ</a:t>
            </a: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Char char="Ø"/>
            </a:pPr>
            <a:r>
              <a:rPr lang="ru-RU" sz="2400" smtClean="0"/>
              <a:t> дискуссия  </a:t>
            </a: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Char char="Ø"/>
            </a:pPr>
            <a:r>
              <a:rPr lang="ru-RU" sz="2400" smtClean="0"/>
              <a:t> решение познавательных задач. </a:t>
            </a:r>
          </a:p>
          <a:p>
            <a:endParaRPr lang="ru-RU" sz="2400" smtClean="0"/>
          </a:p>
        </p:txBody>
      </p:sp>
    </p:spTree>
  </p:cSld>
  <p:clrMapOvr>
    <a:masterClrMapping/>
  </p:clrMapOvr>
  <p:transition>
    <p:cover dir="ld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b="1" i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Модульное обучение</a:t>
            </a:r>
          </a:p>
        </p:txBody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6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Самостоятельная работа обучающихся с индивидуальной учебной программой</a:t>
            </a:r>
          </a:p>
          <a:p>
            <a:r>
              <a:rPr lang="ru-RU" sz="26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Самооценка, взаимооценка.</a:t>
            </a:r>
          </a:p>
          <a:p>
            <a:r>
              <a:rPr lang="ru-RU" sz="26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Проблемный подход </a:t>
            </a:r>
          </a:p>
          <a:p>
            <a:r>
              <a:rPr lang="ru-RU" sz="26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индивидуальный темп обучения</a:t>
            </a:r>
          </a:p>
          <a:p>
            <a:r>
              <a:rPr lang="ru-RU" sz="26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Опрос</a:t>
            </a:r>
          </a:p>
          <a:p>
            <a:r>
              <a:rPr lang="ru-RU" sz="26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самостоятельная работа по техн. карте</a:t>
            </a:r>
          </a:p>
          <a:p>
            <a:r>
              <a:rPr lang="ru-RU" sz="26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Диалог</a:t>
            </a:r>
          </a:p>
          <a:p>
            <a:r>
              <a:rPr lang="ru-RU" sz="26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Работа в паре.</a:t>
            </a:r>
          </a:p>
          <a:p>
            <a:endParaRPr lang="ru-RU" sz="26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ru-RU" sz="2600" smtClean="0"/>
          </a:p>
        </p:txBody>
      </p:sp>
    </p:spTree>
  </p:cSld>
  <p:clrMapOvr>
    <a:masterClrMapping/>
  </p:clrMapOvr>
  <p:transition>
    <p:cover dir="ld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i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Проектное обучение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882775"/>
          <a:ext cx="8229600" cy="457200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1285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790575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entury Gothic" pitchFamily="34" charset="0"/>
                          <a:ea typeface="Calibri" pitchFamily="34" charset="0"/>
                          <a:cs typeface="Arial" charset="0"/>
                        </a:rPr>
                        <a:t>Методы активизации познавательной деятельности учащихся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C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790575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entury Gothic" pitchFamily="34" charset="0"/>
                          <a:ea typeface="Calibri" pitchFamily="34" charset="0"/>
                          <a:cs typeface="Arial" charset="0"/>
                        </a:rPr>
                        <a:t>Виды учебной деятельности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CED2"/>
                    </a:solidFill>
                  </a:tcPr>
                </a:tc>
              </a:tr>
              <a:tr h="3286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</a:t>
                      </a: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Самостоятельный выбор способа действия;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свобода креативных возможностей;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ученик – проектировщик, исследователь.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9C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</a:t>
                      </a: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Самостоятельная работа с источниками информации;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эвристическая беседа;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рассказ;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слушание.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9CA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over dir="ld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b="1" i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Концентрированное обучение</a:t>
            </a:r>
          </a:p>
        </p:txBody>
      </p:sp>
      <p:pic>
        <p:nvPicPr>
          <p:cNvPr id="4" name="Содержимое 3"/>
          <p:cNvPicPr>
            <a:picLocks noGrp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1882775"/>
            <a:ext cx="8143875" cy="4572000"/>
          </a:xfrm>
          <a:noFill/>
          <a:ln/>
        </p:spPr>
      </p:pic>
    </p:spTree>
  </p:cSld>
  <p:clrMapOvr>
    <a:masterClrMapping/>
  </p:clrMapOvr>
  <p:transition>
    <p:cover dir="ld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b="1" i="1" smtClean="0">
                <a:ln>
                  <a:noFill/>
                </a:ln>
                <a:solidFill>
                  <a:srgbClr val="F9B26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критического мышления</a:t>
            </a:r>
          </a:p>
        </p:txBody>
      </p:sp>
      <p:graphicFrame>
        <p:nvGraphicFramePr>
          <p:cNvPr id="81936" name="Group 16"/>
          <p:cNvGraphicFramePr>
            <a:graphicFrameLocks noGrp="1"/>
          </p:cNvGraphicFramePr>
          <p:nvPr>
            <p:ph idx="1"/>
          </p:nvPr>
        </p:nvGraphicFramePr>
        <p:xfrm>
          <a:off x="457200" y="1882775"/>
          <a:ext cx="8229600" cy="466090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entury Gothic" pitchFamily="34" charset="0"/>
                        </a:rPr>
                        <a:t>Методы </a:t>
                      </a: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entury Gothic" pitchFamily="34" charset="0"/>
                        </a:rPr>
                        <a:t>активизации познавательной деятельности учащихся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9C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entury Gothic" pitchFamily="34" charset="0"/>
                        </a:rPr>
                        <a:t>Виды учебной деятельности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9CA4"/>
                    </a:solidFill>
                  </a:tcPr>
                </a:tc>
              </a:tr>
              <a:tr h="3706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Обсуждение в группах,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дискуссия;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развитие интеллектуальной инициативы;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активизация творческого мышления;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развитие терминологического языка;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формирование умения рассуждать, сопоставлять, анализировать, делать выводы и умозаключения.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C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Беседа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работа с источниками информации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рассказ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составление таблиц,  схем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моделирование 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CED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over dir="ld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b="1" i="1" smtClean="0">
                <a:ln>
                  <a:noFill/>
                </a:ln>
                <a:solidFill>
                  <a:srgbClr val="F9B26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Прием «Составление </a:t>
            </a:r>
            <a:r>
              <a:rPr lang="ru-RU" b="1" i="1" smtClean="0">
                <a:ln>
                  <a:noFill/>
                </a:ln>
                <a:solidFill>
                  <a:srgbClr val="CE3E4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кластера</a:t>
            </a:r>
            <a:r>
              <a:rPr lang="ru-RU" b="1" i="1" smtClean="0">
                <a:ln>
                  <a:noFill/>
                </a:ln>
                <a:solidFill>
                  <a:srgbClr val="F9B26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839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6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Применим как на стадии вызова, так и на стадии рефлексии</a:t>
            </a:r>
          </a:p>
          <a:p>
            <a:r>
              <a:rPr lang="ru-RU" sz="26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Информация систематизируется в  виде кластеров (гроздьев), в центре находится ключевое понятие</a:t>
            </a:r>
          </a:p>
          <a:p>
            <a:r>
              <a:rPr lang="ru-RU" sz="26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Последующие ассоциации обучающиеся логически связывают с ключевым понятием. В результате получается подобие опорного конспекта по изучаемой теме. </a:t>
            </a:r>
          </a:p>
          <a:p>
            <a:endParaRPr lang="ru-RU" smtClean="0"/>
          </a:p>
        </p:txBody>
      </p:sp>
    </p:spTree>
  </p:cSld>
  <p:clrMapOvr>
    <a:masterClrMapping/>
  </p:clrMapOvr>
  <p:transition>
    <p:cover dir="ld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b="1" i="1" smtClean="0">
                <a:ln>
                  <a:noFill/>
                </a:ln>
                <a:solidFill>
                  <a:srgbClr val="F9B26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Прием «Составление </a:t>
            </a:r>
            <a:r>
              <a:rPr lang="ru-RU" b="1" i="1" smtClean="0">
                <a:ln>
                  <a:noFill/>
                </a:ln>
                <a:solidFill>
                  <a:srgbClr val="D96B7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синквейна</a:t>
            </a:r>
            <a:r>
              <a:rPr lang="ru-RU" b="1" i="1" smtClean="0">
                <a:ln>
                  <a:noFill/>
                </a:ln>
                <a:solidFill>
                  <a:srgbClr val="F9B26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9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 фр. «синквейн» - стихотворение, состоящее из 5 строк.</a:t>
            </a:r>
          </a:p>
          <a:p>
            <a:r>
              <a:rPr lang="ru-RU" sz="19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В кратких выражениях резюмировать учебный материал, информацию.</a:t>
            </a:r>
          </a:p>
          <a:p>
            <a:r>
              <a:rPr lang="ru-RU" sz="19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На 1 строчке слово – существительное - тема синквейна.</a:t>
            </a:r>
          </a:p>
          <a:p>
            <a:r>
              <a:rPr lang="ru-RU" sz="19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На 2 строчке - два прилагательных, раскрывающих тему</a:t>
            </a:r>
          </a:p>
          <a:p>
            <a:r>
              <a:rPr lang="ru-RU" sz="19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На 3 строчке - три глагола, причастия, описывающих главные действия синквейна.</a:t>
            </a:r>
          </a:p>
          <a:p>
            <a:r>
              <a:rPr lang="ru-RU" sz="19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На 4 строчке - фраза, предложение, с помощью которого ученик высказывает свое отношение к теме (крылатое выражение, цитата, фраза в контексте темы).</a:t>
            </a:r>
          </a:p>
          <a:p>
            <a:r>
              <a:rPr lang="ru-RU" sz="19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Последняя строчка – это слово-резюме, новая интерпретацию темы, выражение личного отношение. </a:t>
            </a:r>
          </a:p>
          <a:p>
            <a:r>
              <a:rPr lang="ru-RU" sz="19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Эмоциональность.</a:t>
            </a:r>
          </a:p>
          <a:p>
            <a:endParaRPr lang="ru-RU" sz="26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ru-RU" sz="2600" smtClean="0"/>
          </a:p>
        </p:txBody>
      </p:sp>
    </p:spTree>
  </p:cSld>
  <p:clrMapOvr>
    <a:masterClrMapping/>
  </p:clrMapOvr>
  <p:transition>
    <p:cover dir="ld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b="1" i="1" smtClean="0">
                <a:ln>
                  <a:noFill/>
                </a:ln>
                <a:solidFill>
                  <a:srgbClr val="F9B26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Пример синквейна</a:t>
            </a:r>
          </a:p>
        </p:txBody>
      </p:sp>
      <p:graphicFrame>
        <p:nvGraphicFramePr>
          <p:cNvPr id="86029" name="Group 13"/>
          <p:cNvGraphicFramePr>
            <a:graphicFrameLocks noGrp="1"/>
          </p:cNvGraphicFramePr>
          <p:nvPr>
            <p:ph idx="1"/>
          </p:nvPr>
        </p:nvGraphicFramePr>
        <p:xfrm>
          <a:off x="457200" y="1882775"/>
          <a:ext cx="8229600" cy="4791075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457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2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entury Gothic" pitchFamily="34" charset="0"/>
                        </a:rPr>
                        <a:t>Тема : «Учитель»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ru-RU" sz="2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 2" pitchFamily="18" charset="2"/>
                        <a:buChar char=""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entury Gothic" pitchFamily="34" charset="0"/>
                        </a:rPr>
                        <a:t>  Учитель.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 2" pitchFamily="18" charset="2"/>
                        <a:buChar char=""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entury Gothic" pitchFamily="34" charset="0"/>
                        </a:rPr>
                        <a:t>  Душевный, открытый.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 2" pitchFamily="18" charset="2"/>
                        <a:buChar char=""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entury Gothic" pitchFamily="34" charset="0"/>
                        </a:rPr>
                        <a:t>  Любящий, идущий, думающий.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 2" pitchFamily="18" charset="2"/>
                        <a:buChar char=""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entury Gothic" pitchFamily="34" charset="0"/>
                        </a:rPr>
                        <a:t>  Много идей – мало времени.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 2" pitchFamily="18" charset="2"/>
                        <a:buChar char=""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entury Gothic" pitchFamily="34" charset="0"/>
                        </a:rPr>
                        <a:t>  Призвание.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C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2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entury Gothic" pitchFamily="34" charset="0"/>
                        </a:rPr>
                        <a:t>Тема: «Какими людьми были наши предки»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 2" pitchFamily="18" charset="2"/>
                        <a:buChar char=""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entury Gothic" pitchFamily="34" charset="0"/>
                        </a:rPr>
                        <a:t>  Предки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 2" pitchFamily="18" charset="2"/>
                        <a:buChar char=""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entury Gothic" pitchFamily="34" charset="0"/>
                        </a:rPr>
                        <a:t>  Гостеприимные, смелые.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 2" pitchFamily="18" charset="2"/>
                        <a:buChar char=""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entury Gothic" pitchFamily="34" charset="0"/>
                        </a:rPr>
                        <a:t>  Трудились, помогали, защищали.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 2" pitchFamily="18" charset="2"/>
                        <a:buChar char=""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entury Gothic" pitchFamily="34" charset="0"/>
                        </a:rPr>
                        <a:t>  Смелый воин тысячи водит!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 2" pitchFamily="18" charset="2"/>
                        <a:buChar char=""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entury Gothic" pitchFamily="34" charset="0"/>
                        </a:rPr>
                        <a:t>  Славяне.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CED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over dir="ld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b="1" i="1" smtClean="0">
                <a:ln>
                  <a:noFill/>
                </a:ln>
                <a:solidFill>
                  <a:srgbClr val="F9B26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Дифференцированное обучение</a:t>
            </a:r>
            <a:br>
              <a:rPr lang="ru-RU" b="1" i="1" smtClean="0">
                <a:ln>
                  <a:noFill/>
                </a:ln>
                <a:solidFill>
                  <a:srgbClr val="F9B26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i="1" smtClean="0">
              <a:ln>
                <a:noFill/>
              </a:ln>
              <a:solidFill>
                <a:srgbClr val="F9B26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0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mtClean="0">
                <a:solidFill>
                  <a:schemeClr val="accent1"/>
                </a:solidFill>
              </a:rPr>
              <a:t>М е т о д ы</a:t>
            </a:r>
          </a:p>
          <a:p>
            <a:r>
              <a:rPr lang="ru-RU" smtClean="0"/>
              <a:t>Опора на индивидуальные возрастные, физиологические,  психологические  особенности и способности учащегося;</a:t>
            </a:r>
          </a:p>
          <a:p>
            <a:r>
              <a:rPr lang="ru-RU" smtClean="0"/>
              <a:t> персонификация интересов учащихся;</a:t>
            </a:r>
          </a:p>
          <a:p>
            <a:r>
              <a:rPr lang="ru-RU" smtClean="0"/>
              <a:t> метод свободного выбора.</a:t>
            </a:r>
            <a:r>
              <a:rPr lang="ru-RU" smtClean="0">
                <a:solidFill>
                  <a:schemeClr val="bg2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mtClean="0"/>
          </a:p>
          <a:p>
            <a:endParaRPr lang="ru-RU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cover dir="ld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n>
                  <a:noFill/>
                </a:ln>
                <a:solidFill>
                  <a:schemeClr val="accent1"/>
                </a:solidFill>
                <a:effectLst/>
              </a:rPr>
              <a:t>Виды УД</a:t>
            </a:r>
            <a:r>
              <a:rPr lang="ru-RU" smtClean="0">
                <a:ln>
                  <a:noFill/>
                </a:ln>
                <a:solidFill>
                  <a:schemeClr val="bg2"/>
                </a:solidFill>
                <a:effectLst/>
              </a:rPr>
              <a:t/>
            </a:r>
            <a:br>
              <a:rPr lang="ru-RU" smtClean="0">
                <a:ln>
                  <a:noFill/>
                </a:ln>
                <a:solidFill>
                  <a:schemeClr val="bg2"/>
                </a:solidFill>
                <a:effectLst/>
              </a:rPr>
            </a:br>
            <a:endParaRPr lang="ru-RU" smtClean="0">
              <a:ln>
                <a:noFill/>
              </a:ln>
              <a:solidFill>
                <a:schemeClr val="bg2"/>
              </a:solidFill>
              <a:effectLst/>
            </a:endParaRPr>
          </a:p>
        </p:txBody>
      </p:sp>
      <p:sp>
        <p:nvSpPr>
          <p:cNvPr id="890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Опрос</a:t>
            </a:r>
          </a:p>
          <a:p>
            <a:r>
              <a:rPr lang="ru-RU" smtClean="0"/>
              <a:t> письмо </a:t>
            </a:r>
          </a:p>
          <a:p>
            <a:r>
              <a:rPr lang="ru-RU" smtClean="0"/>
              <a:t> чтение</a:t>
            </a:r>
          </a:p>
          <a:p>
            <a:r>
              <a:rPr lang="ru-RU" smtClean="0"/>
              <a:t> слушание</a:t>
            </a:r>
          </a:p>
          <a:p>
            <a:r>
              <a:rPr lang="ru-RU" smtClean="0"/>
              <a:t> рассказ</a:t>
            </a:r>
          </a:p>
          <a:p>
            <a:r>
              <a:rPr lang="ru-RU" smtClean="0"/>
              <a:t> ответы на вопросы</a:t>
            </a:r>
          </a:p>
          <a:p>
            <a:r>
              <a:rPr lang="ru-RU" smtClean="0"/>
              <a:t> решение примеров</a:t>
            </a:r>
          </a:p>
          <a:p>
            <a:r>
              <a:rPr lang="ru-RU" smtClean="0"/>
              <a:t> рассматривание</a:t>
            </a:r>
          </a:p>
        </p:txBody>
      </p:sp>
    </p:spTree>
  </p:cSld>
  <p:clrMapOvr>
    <a:masterClrMapping/>
  </p:clrMapOvr>
  <p:transition>
    <p:cover dir="l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331913" y="4868863"/>
            <a:ext cx="2879725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1908175" y="476250"/>
            <a:ext cx="561657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latin typeface="Century Gothic" pitchFamily="34" charset="0"/>
              </a:rPr>
              <a:t>Универсальные учебные действия</a:t>
            </a:r>
          </a:p>
        </p:txBody>
      </p:sp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1331913" y="4868863"/>
            <a:ext cx="302418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Century Gothic" pitchFamily="34" charset="0"/>
              </a:rPr>
              <a:t>Регулятивные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1511300" y="2239963"/>
            <a:ext cx="1296987" cy="6492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2159001" y="2816225"/>
            <a:ext cx="2736850" cy="93662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15362" idx="2"/>
          </p:cNvCxnSpPr>
          <p:nvPr/>
        </p:nvCxnSpPr>
        <p:spPr>
          <a:xfrm rot="16200000" flipH="1">
            <a:off x="3747294" y="2891632"/>
            <a:ext cx="2730500" cy="79216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6200000" flipH="1">
            <a:off x="5939632" y="2277269"/>
            <a:ext cx="1296987" cy="57467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79388" y="3284538"/>
            <a:ext cx="2879725" cy="715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508625" y="3284538"/>
            <a:ext cx="3490913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859338" y="4868863"/>
            <a:ext cx="3529012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71" name="TextBox 2"/>
          <p:cNvSpPr txBox="1">
            <a:spLocks noChangeArrowheads="1"/>
          </p:cNvSpPr>
          <p:nvPr/>
        </p:nvSpPr>
        <p:spPr bwMode="auto">
          <a:xfrm>
            <a:off x="323850" y="3284538"/>
            <a:ext cx="2735263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Century Gothic" pitchFamily="34" charset="0"/>
              </a:rPr>
              <a:t>Личностные</a:t>
            </a:r>
          </a:p>
        </p:txBody>
      </p:sp>
      <p:sp>
        <p:nvSpPr>
          <p:cNvPr id="15372" name="TextBox 4"/>
          <p:cNvSpPr txBox="1">
            <a:spLocks noChangeArrowheads="1"/>
          </p:cNvSpPr>
          <p:nvPr/>
        </p:nvSpPr>
        <p:spPr bwMode="auto">
          <a:xfrm>
            <a:off x="4859338" y="4868863"/>
            <a:ext cx="36004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Century Gothic" pitchFamily="34" charset="0"/>
              </a:rPr>
              <a:t>Познавательные</a:t>
            </a:r>
          </a:p>
        </p:txBody>
      </p:sp>
      <p:sp>
        <p:nvSpPr>
          <p:cNvPr id="15373" name="TextBox 5"/>
          <p:cNvSpPr txBox="1">
            <a:spLocks noChangeArrowheads="1"/>
          </p:cNvSpPr>
          <p:nvPr/>
        </p:nvSpPr>
        <p:spPr bwMode="auto">
          <a:xfrm>
            <a:off x="5472113" y="3357563"/>
            <a:ext cx="367188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entury Gothic" pitchFamily="34" charset="0"/>
              </a:rPr>
              <a:t>Коммуникативные</a:t>
            </a: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1619250" y="1916113"/>
            <a:ext cx="59055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/>
          </p:cNvSpPr>
          <p:nvPr>
            <p:ph type="title"/>
          </p:nvPr>
        </p:nvSpPr>
        <p:spPr bwMode="auto">
          <a:xfrm>
            <a:off x="457200" y="268288"/>
            <a:ext cx="8229600" cy="928687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b="1" i="1" smtClean="0">
                <a:ln>
                  <a:noFill/>
                </a:ln>
                <a:solidFill>
                  <a:srgbClr val="F9B26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Игровая деятельность</a:t>
            </a:r>
          </a:p>
        </p:txBody>
      </p:sp>
      <p:graphicFrame>
        <p:nvGraphicFramePr>
          <p:cNvPr id="90132" name="Group 20"/>
          <p:cNvGraphicFramePr>
            <a:graphicFrameLocks noGrp="1"/>
          </p:cNvGraphicFramePr>
          <p:nvPr>
            <p:ph idx="1"/>
          </p:nvPr>
        </p:nvGraphicFramePr>
        <p:xfrm>
          <a:off x="395288" y="1050925"/>
          <a:ext cx="8229600" cy="5614988"/>
        </p:xfrm>
        <a:graphic>
          <a:graphicData uri="http://schemas.openxmlformats.org/drawingml/2006/table">
            <a:tbl>
              <a:tblPr/>
              <a:tblGrid>
                <a:gridCol w="4498975"/>
                <a:gridCol w="3730625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entury Gothic" pitchFamily="34" charset="0"/>
                        </a:rPr>
                        <a:t>Методы активизации познавательной деятельности учащихся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C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entury Gothic" pitchFamily="34" charset="0"/>
                        </a:rPr>
                        <a:t>Виды учебной деятельности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CED2"/>
                    </a:solidFill>
                  </a:tcPr>
                </a:tc>
              </a:tr>
              <a:tr h="4075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Обучение игровым действием;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проблемность содержания;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методы, стимулирующие общение, само - и взаимопознание;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развитие фантазии и воображения;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рассмотрение в ходе игры ключевой проблемы с различных точек зрения;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реализация через игру конкретной учебной задачи.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6B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В зависимости от игровой ситуации.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6B7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over dir="ld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2600" smtClean="0"/>
              <a:t>По формированию и развитию  универсальных учебных действий.</a:t>
            </a:r>
          </a:p>
          <a:p>
            <a:pPr eaLnBrk="1" hangingPunct="1">
              <a:lnSpc>
                <a:spcPct val="90000"/>
              </a:lnSpc>
            </a:pPr>
            <a:r>
              <a:rPr lang="ru-RU" sz="2600" smtClean="0"/>
              <a:t>Любые действия должны быть осмысленными. Это относится прежде всего к тому, кто требует действия от других.</a:t>
            </a:r>
          </a:p>
          <a:p>
            <a:pPr eaLnBrk="1" hangingPunct="1">
              <a:lnSpc>
                <a:spcPct val="90000"/>
              </a:lnSpc>
            </a:pPr>
            <a:r>
              <a:rPr lang="ru-RU" sz="2600" smtClean="0"/>
              <a:t>Развитие внутренней мотивации – это движение вверх.</a:t>
            </a:r>
          </a:p>
          <a:p>
            <a:pPr eaLnBrk="1" hangingPunct="1">
              <a:lnSpc>
                <a:spcPct val="90000"/>
              </a:lnSpc>
            </a:pPr>
            <a:r>
              <a:rPr lang="ru-RU" sz="2600" smtClean="0"/>
              <a:t>Задачи, которые мы ставим перед ребёнком, должны быть не только понятны, но и внутренне приятны ему, т.е они должны быть значимы для него</a:t>
            </a:r>
          </a:p>
        </p:txBody>
      </p:sp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406400"/>
            <a:ext cx="8229600" cy="1122363"/>
          </a:xfrm>
          <a:noFill/>
          <a:ln/>
        </p:spPr>
      </p:pic>
    </p:spTree>
  </p:cSld>
  <p:clrMapOvr>
    <a:masterClrMapping/>
  </p:clrMapOvr>
  <p:transition>
    <p:cover dir="ld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/>
          </p:cNvSpPr>
          <p:nvPr>
            <p:ph type="title"/>
          </p:nvPr>
        </p:nvSpPr>
        <p:spPr bwMode="auto">
          <a:xfrm>
            <a:off x="457200" y="268288"/>
            <a:ext cx="8229600" cy="928687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smtClean="0">
                <a:ln>
                  <a:noFill/>
                </a:ln>
                <a:solidFill>
                  <a:schemeClr val="accent1"/>
                </a:solidFill>
                <a:effectLst/>
              </a:rPr>
              <a:t>САМООЦЕНКА</a:t>
            </a:r>
          </a:p>
        </p:txBody>
      </p:sp>
      <p:sp>
        <p:nvSpPr>
          <p:cNvPr id="93187" name="Rectangle 3"/>
          <p:cNvSpPr>
            <a:spLocks noGrp="1"/>
          </p:cNvSpPr>
          <p:nvPr>
            <p:ph type="body" idx="1"/>
          </p:nvPr>
        </p:nvSpPr>
        <p:spPr>
          <a:xfrm>
            <a:off x="457200" y="1125538"/>
            <a:ext cx="8229600" cy="5329237"/>
          </a:xfrm>
        </p:spPr>
        <p:txBody>
          <a:bodyPr/>
          <a:lstStyle/>
          <a:p>
            <a:pPr algn="ctr" eaLnBrk="1" hangingPunct="1">
              <a:lnSpc>
                <a:spcPct val="70000"/>
              </a:lnSpc>
              <a:buFont typeface="Wingdings 2" pitchFamily="18" charset="2"/>
              <a:buNone/>
            </a:pPr>
            <a:r>
              <a:rPr lang="ru-RU" sz="2400" smtClean="0"/>
              <a:t>Учитель и ученик по возможности</a:t>
            </a:r>
          </a:p>
          <a:p>
            <a:pPr algn="ctr" eaLnBrk="1" hangingPunct="1">
              <a:lnSpc>
                <a:spcPct val="70000"/>
              </a:lnSpc>
              <a:buFont typeface="Wingdings 2" pitchFamily="18" charset="2"/>
              <a:buNone/>
            </a:pPr>
            <a:r>
              <a:rPr lang="ru-RU" sz="2400" smtClean="0"/>
              <a:t>определяют оценку и отметку в диалоге.</a:t>
            </a:r>
          </a:p>
          <a:p>
            <a:pPr algn="ctr" eaLnBrk="1" hangingPunct="1">
              <a:lnSpc>
                <a:spcPct val="70000"/>
              </a:lnSpc>
              <a:buFont typeface="Wingdings 2" pitchFamily="18" charset="2"/>
              <a:buNone/>
            </a:pPr>
            <a:r>
              <a:rPr lang="ru-RU" sz="2400" smtClean="0"/>
              <a:t>Ученик имеет право аргументировано</a:t>
            </a:r>
          </a:p>
          <a:p>
            <a:pPr algn="ctr" eaLnBrk="1" hangingPunct="1">
              <a:lnSpc>
                <a:spcPct val="70000"/>
              </a:lnSpc>
              <a:buFont typeface="Wingdings 2" pitchFamily="18" charset="2"/>
              <a:buNone/>
            </a:pPr>
            <a:r>
              <a:rPr lang="ru-RU" sz="2400" smtClean="0"/>
              <a:t>оспорить выставленную отметку</a:t>
            </a:r>
          </a:p>
          <a:p>
            <a:pPr algn="ctr" eaLnBrk="1" hangingPunct="1">
              <a:lnSpc>
                <a:spcPct val="70000"/>
              </a:lnSpc>
              <a:buFont typeface="Wingdings 2" pitchFamily="18" charset="2"/>
              <a:buNone/>
            </a:pPr>
            <a:r>
              <a:rPr lang="ru-RU" sz="2400" b="1" u="sng" smtClean="0"/>
              <a:t>    Алгоритм самооценки </a:t>
            </a:r>
            <a:r>
              <a:rPr lang="ru-RU" sz="2400" b="1" u="sng" smtClean="0">
                <a:cs typeface="Times New Roman" pitchFamily="18" charset="0"/>
              </a:rPr>
              <a:t>(вопросы к ученику)</a:t>
            </a:r>
            <a:r>
              <a:rPr lang="ru-RU" sz="2400" u="sng" smtClean="0">
                <a:cs typeface="Times New Roman" pitchFamily="18" charset="0"/>
              </a:rPr>
              <a:t>: </a:t>
            </a:r>
          </a:p>
          <a:p>
            <a:pPr algn="ctr" eaLnBrk="1" hangingPunct="1">
              <a:lnSpc>
                <a:spcPct val="70000"/>
              </a:lnSpc>
              <a:buFont typeface="Wingdings 2" pitchFamily="18" charset="2"/>
              <a:buNone/>
            </a:pPr>
            <a:r>
              <a:rPr lang="ru-RU" sz="2400" b="1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    1 шаг.</a:t>
            </a:r>
            <a:r>
              <a:rPr lang="ru-RU" sz="2400" smtClean="0">
                <a:cs typeface="Times New Roman" pitchFamily="18" charset="0"/>
              </a:rPr>
              <a:t> Что нужно было сделать в этой задаче (задании)? Какая была цель, что нужно было получить в результате? </a:t>
            </a:r>
          </a:p>
          <a:p>
            <a:pPr algn="ctr" eaLnBrk="1" hangingPunct="1">
              <a:lnSpc>
                <a:spcPct val="70000"/>
              </a:lnSpc>
              <a:buFont typeface="Wingdings 2" pitchFamily="18" charset="2"/>
              <a:buNone/>
            </a:pPr>
            <a:r>
              <a:rPr lang="ru-RU" sz="2400" b="1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    2 шаг.</a:t>
            </a:r>
            <a:r>
              <a:rPr lang="ru-RU" sz="2400" smtClean="0">
                <a:cs typeface="Times New Roman" pitchFamily="18" charset="0"/>
              </a:rPr>
              <a:t> Удалось получить результат? Найдено решение, ответ? </a:t>
            </a:r>
          </a:p>
          <a:p>
            <a:pPr algn="ctr" eaLnBrk="1" hangingPunct="1">
              <a:lnSpc>
                <a:spcPct val="70000"/>
              </a:lnSpc>
              <a:buFont typeface="Wingdings 2" pitchFamily="18" charset="2"/>
              <a:buNone/>
            </a:pPr>
            <a:r>
              <a:rPr lang="ru-RU" sz="2400" b="1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    3 шаг.</a:t>
            </a:r>
            <a:r>
              <a:rPr lang="ru-RU" sz="2400" smtClean="0">
                <a:cs typeface="Times New Roman" pitchFamily="18" charset="0"/>
              </a:rPr>
              <a:t> Справился полностью правильно или с незначительной ошибкой (какой, в чем)?</a:t>
            </a:r>
          </a:p>
          <a:p>
            <a:pPr algn="ctr" eaLnBrk="1" hangingPunct="1">
              <a:lnSpc>
                <a:spcPct val="70000"/>
              </a:lnSpc>
              <a:buFont typeface="Wingdings 2" pitchFamily="18" charset="2"/>
              <a:buNone/>
            </a:pPr>
            <a:r>
              <a:rPr lang="ru-RU" sz="2400" b="1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    4 шаг.</a:t>
            </a:r>
            <a:r>
              <a:rPr lang="ru-RU" sz="2400" smtClean="0">
                <a:cs typeface="Times New Roman" pitchFamily="18" charset="0"/>
              </a:rPr>
              <a:t> Справился полностью самостоятельно или с небольшой помощью (кто помогал, в чем)? </a:t>
            </a:r>
          </a:p>
          <a:p>
            <a:pPr eaLnBrk="1" hangingPunct="1">
              <a:lnSpc>
                <a:spcPct val="70000"/>
              </a:lnSpc>
              <a:buFont typeface="Wingdings 2" pitchFamily="18" charset="2"/>
              <a:buNone/>
            </a:pPr>
            <a:endParaRPr lang="ru-RU" sz="2400" smtClean="0"/>
          </a:p>
          <a:p>
            <a:pPr>
              <a:lnSpc>
                <a:spcPct val="90000"/>
              </a:lnSpc>
            </a:pPr>
            <a:endParaRPr lang="ru-RU" sz="2100" smtClean="0"/>
          </a:p>
        </p:txBody>
      </p:sp>
    </p:spTree>
  </p:cSld>
  <p:clrMapOvr>
    <a:masterClrMapping/>
  </p:clrMapOvr>
  <p:transition>
    <p:cover dir="ld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3800" b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3800" b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400" b="1" smtClean="0">
                <a:ln>
                  <a:noFill/>
                </a:ln>
                <a:solidFill>
                  <a:schemeClr val="folHlink"/>
                </a:solidFill>
                <a:effectLst/>
              </a:rPr>
              <a:t>«Портрет выпускника начальной школы»</a:t>
            </a:r>
            <a:br>
              <a:rPr lang="ru-RU" sz="2400" b="1" smtClean="0">
                <a:ln>
                  <a:noFill/>
                </a:ln>
                <a:solidFill>
                  <a:schemeClr val="folHlink"/>
                </a:solidFill>
                <a:effectLst/>
              </a:rPr>
            </a:br>
            <a:endParaRPr lang="ru-RU" sz="2400" b="1" smtClean="0">
              <a:ln>
                <a:noFill/>
              </a:ln>
              <a:solidFill>
                <a:schemeClr val="folHlink"/>
              </a:solidFill>
              <a:effectLst/>
            </a:endParaRPr>
          </a:p>
        </p:txBody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100" b="1" smtClean="0">
                <a:solidFill>
                  <a:srgbClr val="C0654C"/>
                </a:solidFill>
              </a:rPr>
              <a:t>любознательный</a:t>
            </a:r>
            <a:r>
              <a:rPr lang="ru-RU" sz="2100" smtClean="0"/>
              <a:t>, активно и заинтересованно познающий мир;</a:t>
            </a:r>
          </a:p>
          <a:p>
            <a:pPr>
              <a:lnSpc>
                <a:spcPct val="80000"/>
              </a:lnSpc>
            </a:pPr>
            <a:r>
              <a:rPr lang="ru-RU" sz="2100" b="1" smtClean="0">
                <a:solidFill>
                  <a:srgbClr val="C0654C"/>
                </a:solidFill>
              </a:rPr>
              <a:t>владеющий</a:t>
            </a:r>
            <a:r>
              <a:rPr lang="ru-RU" sz="2100" smtClean="0">
                <a:solidFill>
                  <a:srgbClr val="C0654C"/>
                </a:solidFill>
              </a:rPr>
              <a:t> </a:t>
            </a:r>
            <a:r>
              <a:rPr lang="ru-RU" sz="2100" smtClean="0"/>
              <a:t>основами умения учиться, способный  к организации собственной деятельности; </a:t>
            </a:r>
          </a:p>
          <a:p>
            <a:pPr>
              <a:lnSpc>
                <a:spcPct val="80000"/>
              </a:lnSpc>
            </a:pPr>
            <a:r>
              <a:rPr lang="ru-RU" sz="2100" b="1" smtClean="0">
                <a:solidFill>
                  <a:srgbClr val="C0654C"/>
                </a:solidFill>
              </a:rPr>
              <a:t>любящий</a:t>
            </a:r>
            <a:r>
              <a:rPr lang="ru-RU" sz="2100" smtClean="0"/>
              <a:t> свой народ, свой край и свою Родину;</a:t>
            </a:r>
          </a:p>
          <a:p>
            <a:pPr>
              <a:lnSpc>
                <a:spcPct val="80000"/>
              </a:lnSpc>
            </a:pPr>
            <a:r>
              <a:rPr lang="ru-RU" sz="2100" b="1" smtClean="0">
                <a:solidFill>
                  <a:srgbClr val="C0654C"/>
                </a:solidFill>
              </a:rPr>
              <a:t>уважающий</a:t>
            </a:r>
            <a:r>
              <a:rPr lang="ru-RU" sz="2100" smtClean="0"/>
              <a:t> и принимающий ценности семьи и общества;</a:t>
            </a:r>
          </a:p>
          <a:p>
            <a:pPr>
              <a:lnSpc>
                <a:spcPct val="80000"/>
              </a:lnSpc>
            </a:pPr>
            <a:r>
              <a:rPr lang="ru-RU" sz="2100" b="1" smtClean="0">
                <a:solidFill>
                  <a:srgbClr val="C0654C"/>
                </a:solidFill>
              </a:rPr>
              <a:t>готовый</a:t>
            </a:r>
            <a:r>
              <a:rPr lang="ru-RU" sz="2100" smtClean="0">
                <a:solidFill>
                  <a:srgbClr val="C0654C"/>
                </a:solidFill>
              </a:rPr>
              <a:t> </a:t>
            </a:r>
            <a:r>
              <a:rPr lang="ru-RU" sz="2100" smtClean="0"/>
              <a:t>самостоятельно действовать и отвечать за свои поступки перед семьей и обществом; </a:t>
            </a:r>
          </a:p>
          <a:p>
            <a:pPr>
              <a:lnSpc>
                <a:spcPct val="80000"/>
              </a:lnSpc>
            </a:pPr>
            <a:r>
              <a:rPr lang="ru-RU" sz="2100" b="1" smtClean="0">
                <a:solidFill>
                  <a:srgbClr val="C0654C"/>
                </a:solidFill>
              </a:rPr>
              <a:t>доброжелательный</a:t>
            </a:r>
            <a:r>
              <a:rPr lang="ru-RU" sz="2100" smtClean="0"/>
              <a:t>, умеющий слушать и слышать собеседника, обосновывать  свою позицию, высказывать свое мнение; </a:t>
            </a:r>
          </a:p>
          <a:p>
            <a:pPr>
              <a:lnSpc>
                <a:spcPct val="80000"/>
              </a:lnSpc>
            </a:pPr>
            <a:r>
              <a:rPr lang="ru-RU" sz="2100" b="1" smtClean="0">
                <a:solidFill>
                  <a:srgbClr val="C0654C"/>
                </a:solidFill>
              </a:rPr>
              <a:t>выполняющий</a:t>
            </a:r>
            <a:r>
              <a:rPr lang="ru-RU" sz="2100" smtClean="0"/>
              <a:t> правила здорового и безопасного для себя и окружающих образа жизни.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100" smtClean="0"/>
              <a:t>                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ru-RU" sz="2100" smtClean="0"/>
          </a:p>
        </p:txBody>
      </p:sp>
    </p:spTree>
  </p:cSld>
  <p:clrMapOvr>
    <a:masterClrMapping/>
  </p:clrMapOvr>
  <p:transition>
    <p:cover dir="ld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3" name="Rectangle 5"/>
          <p:cNvSpPr>
            <a:spLocks noGrp="1"/>
          </p:cNvSpPr>
          <p:nvPr>
            <p:ph type="title"/>
          </p:nvPr>
        </p:nvSpPr>
        <p:spPr bwMode="auto">
          <a:xfrm>
            <a:off x="457200" y="268288"/>
            <a:ext cx="8291513" cy="5608637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5300" b="1" smtClean="0">
                <a:ln>
                  <a:noFill/>
                </a:ln>
                <a:solidFill>
                  <a:schemeClr val="folHlink"/>
                </a:solidFill>
                <a:effectLst/>
              </a:rPr>
              <a:t>НАУЧИТЬ ДРУГОГО ЧЕЛОВЕКА ЧЕМУ – ЛИБО ПРАКТИЧЕСКИ НЕВОЗМОЖНО, ЕСЛИ ОН НЕ ХОЧЕТ УЧИТЬСЯ.</a:t>
            </a:r>
            <a:r>
              <a:rPr lang="ru-RU" sz="5300" b="1" smtClean="0">
                <a:ln>
                  <a:noFill/>
                </a:ln>
                <a:solidFill>
                  <a:srgbClr val="C00000"/>
                </a:solidFill>
                <a:effectLst/>
              </a:rPr>
              <a:t/>
            </a:r>
            <a:br>
              <a:rPr lang="ru-RU" sz="5300" b="1" smtClean="0">
                <a:ln>
                  <a:noFill/>
                </a:ln>
                <a:solidFill>
                  <a:srgbClr val="C00000"/>
                </a:solidFill>
                <a:effectLst/>
              </a:rPr>
            </a:br>
            <a:endParaRPr lang="ru-RU" sz="5300" b="1" smtClean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</p:spTree>
  </p:cSld>
  <p:clrMapOvr>
    <a:masterClrMapping/>
  </p:clrMapOvr>
  <p:transition>
    <p:cover dir="ld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/>
          </p:cNvSpPr>
          <p:nvPr>
            <p:ph type="body" idx="1"/>
          </p:nvPr>
        </p:nvSpPr>
        <p:spPr>
          <a:xfrm>
            <a:off x="457200" y="333375"/>
            <a:ext cx="8229600" cy="6121400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1800" b="1" smtClean="0">
                <a:solidFill>
                  <a:srgbClr val="E17B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Перечень нормативно- правовых документов,</a:t>
            </a:r>
            <a:r>
              <a:rPr lang="en-US" sz="1800" b="1" smtClean="0">
                <a:solidFill>
                  <a:srgbClr val="E17B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MT" pitchFamily="34" charset="0"/>
                <a:cs typeface="Times New Roman" pitchFamily="18" charset="0"/>
              </a:rPr>
              <a:t/>
            </a:r>
            <a:br>
              <a:rPr lang="en-US" sz="1800" b="1" smtClean="0">
                <a:solidFill>
                  <a:srgbClr val="E17B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MT" pitchFamily="34" charset="0"/>
                <a:cs typeface="Times New Roman" pitchFamily="18" charset="0"/>
              </a:rPr>
            </a:br>
            <a:r>
              <a:rPr lang="en-US" sz="1800" b="1" smtClean="0">
                <a:solidFill>
                  <a:srgbClr val="E17B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MT" pitchFamily="34" charset="0"/>
                <a:cs typeface="Times New Roman" pitchFamily="18" charset="0"/>
              </a:rPr>
              <a:t>                                 </a:t>
            </a:r>
            <a:r>
              <a:rPr lang="ru-RU" sz="1800" b="1" smtClean="0">
                <a:solidFill>
                  <a:srgbClr val="E17B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источников:</a:t>
            </a:r>
            <a:r>
              <a:rPr lang="ru-RU" sz="1400" i="1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/>
            </a:r>
            <a:br>
              <a:rPr lang="ru-RU" sz="1400" i="1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</a:br>
            <a:r>
              <a:rPr lang="ru-RU" sz="1400" i="1" smtClean="0">
                <a:cs typeface="Times New Roman" pitchFamily="18" charset="0"/>
              </a:rPr>
              <a:t>  </a:t>
            </a:r>
            <a:r>
              <a:rPr lang="ru-RU" sz="1400" smtClean="0">
                <a:cs typeface="Times New Roman" pitchFamily="18" charset="0"/>
              </a:rPr>
              <a:t>1. Федеральный государственный образовательный стандарт начального общего образования / М–во образования и науки  Рос. Федерации. – М.: Просвещение, 2010. (Стандарты второго поколения).</a:t>
            </a:r>
            <a:br>
              <a:rPr lang="ru-RU" sz="1400" smtClean="0">
                <a:cs typeface="Times New Roman" pitchFamily="18" charset="0"/>
              </a:rPr>
            </a:br>
            <a:r>
              <a:rPr lang="ru-RU" sz="1400" smtClean="0">
                <a:cs typeface="Times New Roman" pitchFamily="18" charset="0"/>
              </a:rPr>
              <a:t>  2. Примерная основная образовательная программа образовательного учреждения. Начальная школа / [сост. Е.С.Савинов]. – М.:  Просвещение, 2010.  (Стандарты второго поколения).</a:t>
            </a:r>
            <a:br>
              <a:rPr lang="ru-RU" sz="1400" smtClean="0">
                <a:cs typeface="Times New Roman" pitchFamily="18" charset="0"/>
              </a:rPr>
            </a:br>
            <a:r>
              <a:rPr lang="ru-RU" sz="1400" smtClean="0">
                <a:cs typeface="Times New Roman" pitchFamily="18" charset="0"/>
              </a:rPr>
              <a:t>  3. Как проектировать универсальные учебные действия в начальной школе. От действия к мысли: пособие для учителя / [ А.Г. Асмолов, Г.В. Бурменская, И.А. Володарская  и др. ]; под ред. А.Г. Асмолова. – 2-е изд. – М.: Просвещение, 2010. </a:t>
            </a:r>
            <a:br>
              <a:rPr lang="ru-RU" sz="1400" smtClean="0">
                <a:cs typeface="Times New Roman" pitchFamily="18" charset="0"/>
              </a:rPr>
            </a:br>
            <a:r>
              <a:rPr lang="ru-RU" sz="1400" smtClean="0">
                <a:cs typeface="Times New Roman" pitchFamily="18" charset="0"/>
              </a:rPr>
              <a:t>  4. Планируемые результаты  начального общего образования  / [Л.Л. Алексеева, С.В. Анащенкова, М.З. Биболетова и др.] под  ред. Г.С. Ковалевой, О.Б. Логиновой, - 2-е изд. – М.: Просвещение, 2010. </a:t>
            </a:r>
            <a:br>
              <a:rPr lang="ru-RU" sz="1400" smtClean="0">
                <a:cs typeface="Times New Roman" pitchFamily="18" charset="0"/>
              </a:rPr>
            </a:br>
            <a:r>
              <a:rPr lang="ru-RU" sz="1400" smtClean="0">
                <a:cs typeface="Times New Roman" pitchFamily="18" charset="0"/>
              </a:rPr>
              <a:t>  5. Оценка достижения планируемых результатов в начальной школе. Система заданий. В 2 ч. Ч.1 / [ М.Ю. Демидова, С.В. Иванов, О.А. Карабанова и др.]; под ред. Г.С. Ковалевой, О.Б. Логиновой. – 2-е изд. – М.: Просвещение, 2010. </a:t>
            </a:r>
            <a:r>
              <a:rPr lang="ru-RU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l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785938" y="571500"/>
            <a:ext cx="5214937" cy="715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1785938" y="571500"/>
            <a:ext cx="53006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latin typeface="Century Gothic" pitchFamily="34" charset="0"/>
              </a:rPr>
              <a:t>Личностные  УУД</a:t>
            </a: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214313" y="2928938"/>
            <a:ext cx="34496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latin typeface="Monotype Corsiva" pitchFamily="66" charset="0"/>
              </a:rPr>
              <a:t>Самоопределение</a:t>
            </a: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5500688" y="3000375"/>
            <a:ext cx="36433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Monotype Corsiva" pitchFamily="66" charset="0"/>
              </a:rPr>
              <a:t>Смыслообразование</a:t>
            </a:r>
          </a:p>
        </p:txBody>
      </p:sp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1928813" y="4292600"/>
            <a:ext cx="49291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Monotype Corsiva" pitchFamily="66" charset="0"/>
              </a:rPr>
              <a:t>Нравственно-этическая</a:t>
            </a:r>
          </a:p>
          <a:p>
            <a:pPr algn="ctr"/>
            <a:r>
              <a:rPr lang="ru-RU" sz="4000">
                <a:latin typeface="Monotype Corsiva" pitchFamily="66" charset="0"/>
              </a:rPr>
              <a:t>ориентация</a:t>
            </a:r>
          </a:p>
        </p:txBody>
      </p:sp>
      <p:cxnSp>
        <p:nvCxnSpPr>
          <p:cNvPr id="7" name="Прямая со стрелкой 6"/>
          <p:cNvCxnSpPr>
            <a:endCxn id="16387" idx="0"/>
          </p:cNvCxnSpPr>
          <p:nvPr/>
        </p:nvCxnSpPr>
        <p:spPr>
          <a:xfrm rot="5400000">
            <a:off x="1720056" y="1505744"/>
            <a:ext cx="1643063" cy="12033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6200000" flipH="1">
            <a:off x="5536407" y="1250156"/>
            <a:ext cx="1714500" cy="16430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16386" idx="2"/>
            <a:endCxn id="16389" idx="0"/>
          </p:cNvCxnSpPr>
          <p:nvPr/>
        </p:nvCxnSpPr>
        <p:spPr>
          <a:xfrm rot="5400000">
            <a:off x="2908300" y="2763838"/>
            <a:ext cx="3013075" cy="444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2000250" y="571500"/>
            <a:ext cx="5143500" cy="715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2000250" y="571500"/>
            <a:ext cx="50720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latin typeface="Century Gothic" pitchFamily="34" charset="0"/>
              </a:rPr>
              <a:t>Регулятивные УУД</a:t>
            </a:r>
          </a:p>
        </p:txBody>
      </p:sp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0" y="2857500"/>
            <a:ext cx="27479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Monotype Corsiva" pitchFamily="66" charset="0"/>
              </a:rPr>
              <a:t>Целеполагание</a:t>
            </a: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6143625" y="3857625"/>
            <a:ext cx="2841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Monotype Corsiva" pitchFamily="66" charset="0"/>
              </a:rPr>
              <a:t>Саморегуляция</a:t>
            </a:r>
          </a:p>
        </p:txBody>
      </p:sp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571500" y="3857625"/>
            <a:ext cx="2667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latin typeface="Monotype Corsiva" pitchFamily="66" charset="0"/>
              </a:rPr>
              <a:t>Планирование </a:t>
            </a:r>
          </a:p>
        </p:txBody>
      </p:sp>
      <p:sp>
        <p:nvSpPr>
          <p:cNvPr id="17414" name="TextBox 5"/>
          <p:cNvSpPr txBox="1">
            <a:spLocks noChangeArrowheads="1"/>
          </p:cNvSpPr>
          <p:nvPr/>
        </p:nvSpPr>
        <p:spPr bwMode="auto">
          <a:xfrm>
            <a:off x="7215188" y="2857500"/>
            <a:ext cx="14398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latin typeface="Monotype Corsiva" pitchFamily="66" charset="0"/>
              </a:rPr>
              <a:t>Оценка</a:t>
            </a:r>
          </a:p>
        </p:txBody>
      </p:sp>
      <p:sp>
        <p:nvSpPr>
          <p:cNvPr id="17415" name="TextBox 6"/>
          <p:cNvSpPr txBox="1">
            <a:spLocks noChangeArrowheads="1"/>
          </p:cNvSpPr>
          <p:nvPr/>
        </p:nvSpPr>
        <p:spPr bwMode="auto">
          <a:xfrm>
            <a:off x="1143000" y="4714875"/>
            <a:ext cx="3286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Monotype Corsiva" pitchFamily="66" charset="0"/>
              </a:rPr>
              <a:t>Прогнозирование</a:t>
            </a:r>
          </a:p>
        </p:txBody>
      </p:sp>
      <p:sp>
        <p:nvSpPr>
          <p:cNvPr id="17416" name="TextBox 7"/>
          <p:cNvSpPr txBox="1">
            <a:spLocks noChangeArrowheads="1"/>
          </p:cNvSpPr>
          <p:nvPr/>
        </p:nvSpPr>
        <p:spPr bwMode="auto">
          <a:xfrm>
            <a:off x="5143500" y="4714875"/>
            <a:ext cx="22082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Monotype Corsiva" pitchFamily="66" charset="0"/>
              </a:rPr>
              <a:t>Коррекция</a:t>
            </a:r>
          </a:p>
        </p:txBody>
      </p:sp>
      <p:sp>
        <p:nvSpPr>
          <p:cNvPr id="17417" name="TextBox 8"/>
          <p:cNvSpPr txBox="1">
            <a:spLocks noChangeArrowheads="1"/>
          </p:cNvSpPr>
          <p:nvPr/>
        </p:nvSpPr>
        <p:spPr bwMode="auto">
          <a:xfrm>
            <a:off x="3571875" y="5572125"/>
            <a:ext cx="20716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Monotype Corsiva" pitchFamily="66" charset="0"/>
              </a:rPr>
              <a:t>Контроль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>
            <a:off x="1285875" y="1285875"/>
            <a:ext cx="1857375" cy="15716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H="1">
            <a:off x="4750594" y="1821657"/>
            <a:ext cx="2857500" cy="13573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1750219" y="2178844"/>
            <a:ext cx="2714625" cy="9286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6200000" flipH="1">
            <a:off x="5965032" y="1107281"/>
            <a:ext cx="1928812" cy="18573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>
            <a:off x="1928813" y="2643188"/>
            <a:ext cx="3571875" cy="7143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6200000" flipH="1">
            <a:off x="3571875" y="2428875"/>
            <a:ext cx="3714750" cy="8572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7410" idx="2"/>
            <a:endCxn id="17417" idx="0"/>
          </p:cNvCxnSpPr>
          <p:nvPr/>
        </p:nvCxnSpPr>
        <p:spPr>
          <a:xfrm rot="16200000" flipH="1">
            <a:off x="2425701" y="3389312"/>
            <a:ext cx="4292600" cy="730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2"/>
          <p:cNvSpPr txBox="1">
            <a:spLocks noChangeArrowheads="1"/>
          </p:cNvSpPr>
          <p:nvPr/>
        </p:nvSpPr>
        <p:spPr bwMode="auto">
          <a:xfrm>
            <a:off x="214313" y="2857500"/>
            <a:ext cx="22479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Monotype Corsiva" pitchFamily="66" charset="0"/>
              </a:rPr>
              <a:t>Общеучебные</a:t>
            </a:r>
          </a:p>
          <a:p>
            <a:r>
              <a:rPr lang="ru-RU" sz="2800">
                <a:latin typeface="Monotype Corsiva" pitchFamily="66" charset="0"/>
              </a:rPr>
              <a:t>универсальные</a:t>
            </a:r>
          </a:p>
          <a:p>
            <a:pPr algn="ctr"/>
            <a:r>
              <a:rPr lang="ru-RU" sz="2800">
                <a:latin typeface="Monotype Corsiva" pitchFamily="66" charset="0"/>
              </a:rPr>
              <a:t>действия</a:t>
            </a:r>
          </a:p>
        </p:txBody>
      </p:sp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2357438" y="2857500"/>
            <a:ext cx="230346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Monotype Corsiva" pitchFamily="66" charset="0"/>
              </a:rPr>
              <a:t>Знаково-</a:t>
            </a:r>
          </a:p>
          <a:p>
            <a:pPr algn="ctr"/>
            <a:r>
              <a:rPr lang="ru-RU" sz="2800">
                <a:latin typeface="Monotype Corsiva" pitchFamily="66" charset="0"/>
              </a:rPr>
              <a:t>символические</a:t>
            </a:r>
          </a:p>
          <a:p>
            <a:pPr algn="ctr"/>
            <a:r>
              <a:rPr lang="ru-RU" sz="2800">
                <a:latin typeface="Monotype Corsiva" pitchFamily="66" charset="0"/>
              </a:rPr>
              <a:t>действия</a:t>
            </a:r>
          </a:p>
        </p:txBody>
      </p:sp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4857750" y="2857500"/>
            <a:ext cx="18716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Monotype Corsiva" pitchFamily="66" charset="0"/>
              </a:rPr>
              <a:t>Логические</a:t>
            </a:r>
          </a:p>
          <a:p>
            <a:pPr algn="ctr"/>
            <a:r>
              <a:rPr lang="ru-RU" sz="2800">
                <a:latin typeface="Monotype Corsiva" pitchFamily="66" charset="0"/>
              </a:rPr>
              <a:t>действия</a:t>
            </a:r>
          </a:p>
        </p:txBody>
      </p:sp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6804025" y="2857500"/>
            <a:ext cx="23399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Monotype Corsiva" pitchFamily="66" charset="0"/>
              </a:rPr>
              <a:t>Постановка</a:t>
            </a:r>
          </a:p>
          <a:p>
            <a:pPr algn="ctr"/>
            <a:r>
              <a:rPr lang="ru-RU" sz="2800">
                <a:latin typeface="Monotype Corsiva" pitchFamily="66" charset="0"/>
              </a:rPr>
              <a:t>и  решение</a:t>
            </a:r>
          </a:p>
          <a:p>
            <a:pPr algn="ctr"/>
            <a:r>
              <a:rPr lang="ru-RU" sz="2800">
                <a:latin typeface="Monotype Corsiva" pitchFamily="66" charset="0"/>
              </a:rPr>
              <a:t>проблемы</a:t>
            </a:r>
          </a:p>
        </p:txBody>
      </p:sp>
      <p:cxnSp>
        <p:nvCxnSpPr>
          <p:cNvPr id="8" name="Прямая со стрелкой 7"/>
          <p:cNvCxnSpPr>
            <a:endCxn id="18433" idx="0"/>
          </p:cNvCxnSpPr>
          <p:nvPr/>
        </p:nvCxnSpPr>
        <p:spPr>
          <a:xfrm rot="5400000">
            <a:off x="1240631" y="1383507"/>
            <a:ext cx="1571625" cy="13763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endCxn id="18436" idx="0"/>
          </p:cNvCxnSpPr>
          <p:nvPr/>
        </p:nvCxnSpPr>
        <p:spPr>
          <a:xfrm rot="16200000" flipH="1">
            <a:off x="6415882" y="1299369"/>
            <a:ext cx="1643062" cy="1473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18434" idx="0"/>
          </p:cNvCxnSpPr>
          <p:nvPr/>
        </p:nvCxnSpPr>
        <p:spPr>
          <a:xfrm rot="5400000">
            <a:off x="2969419" y="1826419"/>
            <a:ext cx="1571625" cy="4905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H="1">
            <a:off x="4829968" y="1742282"/>
            <a:ext cx="1566863" cy="6540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643063" y="571500"/>
            <a:ext cx="5786437" cy="715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442" name="TextBox 1"/>
          <p:cNvSpPr txBox="1">
            <a:spLocks noChangeArrowheads="1"/>
          </p:cNvSpPr>
          <p:nvPr/>
        </p:nvSpPr>
        <p:spPr bwMode="auto">
          <a:xfrm>
            <a:off x="1643063" y="571500"/>
            <a:ext cx="57864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latin typeface="Century Gothic" pitchFamily="34" charset="0"/>
              </a:rPr>
              <a:t>Познавательные УУД</a:t>
            </a: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357313" y="428625"/>
            <a:ext cx="6143625" cy="785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458" name="TextBox 2"/>
          <p:cNvSpPr txBox="1">
            <a:spLocks noChangeArrowheads="1"/>
          </p:cNvSpPr>
          <p:nvPr/>
        </p:nvSpPr>
        <p:spPr bwMode="auto">
          <a:xfrm>
            <a:off x="857250" y="428625"/>
            <a:ext cx="70723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latin typeface="Century Gothic" pitchFamily="34" charset="0"/>
              </a:rPr>
              <a:t>Коммуникативные УУД</a:t>
            </a:r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214313" y="2357438"/>
            <a:ext cx="360362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3500"/>
              </a:lnSpc>
            </a:pPr>
            <a:r>
              <a:rPr lang="ru-RU" sz="3600">
                <a:latin typeface="Monotype Corsiva" pitchFamily="66" charset="0"/>
              </a:rPr>
              <a:t>Планирование</a:t>
            </a:r>
          </a:p>
          <a:p>
            <a:pPr>
              <a:lnSpc>
                <a:spcPts val="3500"/>
              </a:lnSpc>
            </a:pPr>
            <a:r>
              <a:rPr lang="ru-RU" sz="3600">
                <a:latin typeface="Monotype Corsiva" pitchFamily="66" charset="0"/>
              </a:rPr>
              <a:t>учебного</a:t>
            </a:r>
          </a:p>
          <a:p>
            <a:pPr>
              <a:lnSpc>
                <a:spcPts val="3500"/>
              </a:lnSpc>
            </a:pPr>
            <a:r>
              <a:rPr lang="ru-RU" sz="3600">
                <a:latin typeface="Monotype Corsiva" pitchFamily="66" charset="0"/>
              </a:rPr>
              <a:t>сотрудничества</a:t>
            </a: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428625" y="4500563"/>
            <a:ext cx="28575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3500"/>
              </a:lnSpc>
            </a:pPr>
            <a:r>
              <a:rPr lang="ru-RU" sz="3600">
                <a:latin typeface="Monotype Corsiva" pitchFamily="66" charset="0"/>
              </a:rPr>
              <a:t>Постановка вопросов</a:t>
            </a:r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5681663" y="2428875"/>
            <a:ext cx="34623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3500"/>
              </a:lnSpc>
            </a:pPr>
            <a:r>
              <a:rPr lang="ru-RU" sz="3600">
                <a:latin typeface="Monotype Corsiva" pitchFamily="66" charset="0"/>
              </a:rPr>
              <a:t>Умение выражать</a:t>
            </a:r>
          </a:p>
          <a:p>
            <a:pPr algn="ctr">
              <a:lnSpc>
                <a:spcPts val="3500"/>
              </a:lnSpc>
            </a:pPr>
            <a:r>
              <a:rPr lang="ru-RU" sz="3600">
                <a:latin typeface="Monotype Corsiva" pitchFamily="66" charset="0"/>
              </a:rPr>
              <a:t>свои  мысли</a:t>
            </a:r>
          </a:p>
        </p:txBody>
      </p:sp>
      <p:sp>
        <p:nvSpPr>
          <p:cNvPr id="19462" name="TextBox 6"/>
          <p:cNvSpPr txBox="1">
            <a:spLocks noChangeArrowheads="1"/>
          </p:cNvSpPr>
          <p:nvPr/>
        </p:nvSpPr>
        <p:spPr bwMode="auto">
          <a:xfrm>
            <a:off x="5715000" y="4429125"/>
            <a:ext cx="313372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3500"/>
              </a:lnSpc>
            </a:pPr>
            <a:r>
              <a:rPr lang="ru-RU" sz="3600">
                <a:latin typeface="Monotype Corsiva" pitchFamily="66" charset="0"/>
              </a:rPr>
              <a:t>Управление</a:t>
            </a:r>
          </a:p>
          <a:p>
            <a:pPr algn="ctr">
              <a:lnSpc>
                <a:spcPts val="3500"/>
              </a:lnSpc>
            </a:pPr>
            <a:r>
              <a:rPr lang="ru-RU" sz="3600">
                <a:latin typeface="Monotype Corsiva" pitchFamily="66" charset="0"/>
              </a:rPr>
              <a:t>поведением</a:t>
            </a:r>
          </a:p>
          <a:p>
            <a:pPr algn="ctr">
              <a:lnSpc>
                <a:spcPts val="3500"/>
              </a:lnSpc>
            </a:pPr>
            <a:r>
              <a:rPr lang="ru-RU" sz="3600">
                <a:latin typeface="Monotype Corsiva" pitchFamily="66" charset="0"/>
              </a:rPr>
              <a:t>партнёра</a:t>
            </a:r>
          </a:p>
        </p:txBody>
      </p:sp>
      <p:sp>
        <p:nvSpPr>
          <p:cNvPr id="19463" name="TextBox 7"/>
          <p:cNvSpPr txBox="1">
            <a:spLocks noChangeArrowheads="1"/>
          </p:cNvSpPr>
          <p:nvPr/>
        </p:nvSpPr>
        <p:spPr bwMode="auto">
          <a:xfrm>
            <a:off x="3429000" y="5286375"/>
            <a:ext cx="23034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3500"/>
              </a:lnSpc>
            </a:pPr>
            <a:r>
              <a:rPr lang="ru-RU" sz="3600">
                <a:latin typeface="Monotype Corsiva" pitchFamily="66" charset="0"/>
              </a:rPr>
              <a:t>Разрешение</a:t>
            </a:r>
          </a:p>
          <a:p>
            <a:pPr algn="ctr">
              <a:lnSpc>
                <a:spcPts val="3500"/>
              </a:lnSpc>
            </a:pPr>
            <a:r>
              <a:rPr lang="ru-RU" sz="3600">
                <a:latin typeface="Monotype Corsiva" pitchFamily="66" charset="0"/>
              </a:rPr>
              <a:t>конфликтов</a:t>
            </a:r>
          </a:p>
        </p:txBody>
      </p:sp>
      <p:cxnSp>
        <p:nvCxnSpPr>
          <p:cNvPr id="10" name="Прямая со стрелкой 9"/>
          <p:cNvCxnSpPr>
            <a:endCxn id="19459" idx="0"/>
          </p:cNvCxnSpPr>
          <p:nvPr/>
        </p:nvCxnSpPr>
        <p:spPr>
          <a:xfrm rot="5400000">
            <a:off x="1793875" y="1436688"/>
            <a:ext cx="1143000" cy="6985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6200000" flipH="1">
            <a:off x="5929312" y="1357313"/>
            <a:ext cx="1285875" cy="8572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19463" idx="0"/>
          </p:cNvCxnSpPr>
          <p:nvPr/>
        </p:nvCxnSpPr>
        <p:spPr>
          <a:xfrm rot="16200000" flipH="1">
            <a:off x="2505075" y="3209925"/>
            <a:ext cx="4143375" cy="95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>
            <a:off x="1678782" y="2321718"/>
            <a:ext cx="3429000" cy="10715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6200000" flipH="1">
            <a:off x="4071938" y="2357438"/>
            <a:ext cx="3286125" cy="10001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218</TotalTime>
  <Words>1699</Words>
  <Application>Microsoft Office PowerPoint</Application>
  <PresentationFormat>Экран (4:3)</PresentationFormat>
  <Paragraphs>337</Paragraphs>
  <Slides>55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55</vt:i4>
      </vt:variant>
    </vt:vector>
  </HeadingPairs>
  <TitlesOfParts>
    <vt:vector size="71" baseType="lpstr">
      <vt:lpstr>Arial</vt:lpstr>
      <vt:lpstr>Century Gothic</vt:lpstr>
      <vt:lpstr>Wingdings 2</vt:lpstr>
      <vt:lpstr>Verdana</vt:lpstr>
      <vt:lpstr>Calibri</vt:lpstr>
      <vt:lpstr>Monotype Corsiva</vt:lpstr>
      <vt:lpstr>Wingdings</vt:lpstr>
      <vt:lpstr>Times New Roman</vt:lpstr>
      <vt:lpstr>Gill Sans MT</vt:lpstr>
      <vt:lpstr>Яркая</vt:lpstr>
      <vt:lpstr>Яркая</vt:lpstr>
      <vt:lpstr>Яркая</vt:lpstr>
      <vt:lpstr>Яркая</vt:lpstr>
      <vt:lpstr>Яркая</vt:lpstr>
      <vt:lpstr>Яркая</vt:lpstr>
      <vt:lpstr>Яркая</vt:lpstr>
      <vt:lpstr>Слайд 1</vt:lpstr>
      <vt:lpstr>Слайд 2</vt:lpstr>
      <vt:lpstr>Слайд 3</vt:lpstr>
      <vt:lpstr>Функции универсальных учебных действий</vt:lpstr>
      <vt:lpstr>Слайд 5</vt:lpstr>
      <vt:lpstr>Слайд 6</vt:lpstr>
      <vt:lpstr>Слайд 7</vt:lpstr>
      <vt:lpstr>Слайд 8</vt:lpstr>
      <vt:lpstr>Слайд 9</vt:lpstr>
      <vt:lpstr>Личностные УУД</vt:lpstr>
      <vt:lpstr>Регулятивные УУД</vt:lpstr>
      <vt:lpstr>Слайд 12</vt:lpstr>
      <vt:lpstr>Слайд 13</vt:lpstr>
      <vt:lpstr>Коммуникативные УУД</vt:lpstr>
      <vt:lpstr>Слайд 15</vt:lpstr>
      <vt:lpstr>Слайд 16</vt:lpstr>
      <vt:lpstr>Познавательные УУД</vt:lpstr>
      <vt:lpstr>Слайд 18</vt:lpstr>
      <vt:lpstr>Направленность учебных предметов на развитие УУД </vt:lpstr>
      <vt:lpstr>Русский язык Родной язык </vt:lpstr>
      <vt:lpstr>Литературное чтение</vt:lpstr>
      <vt:lpstr>Математика</vt:lpstr>
      <vt:lpstr>Окружающий мир</vt:lpstr>
      <vt:lpstr>Музыка</vt:lpstr>
      <vt:lpstr>Изобразительное искусство</vt:lpstr>
      <vt:lpstr>Технология</vt:lpstr>
      <vt:lpstr>Физическая культура</vt:lpstr>
      <vt:lpstr>Критерии сформированности  основных видов универсальных учебных действий:  </vt:lpstr>
      <vt:lpstr>Слайд 29</vt:lpstr>
      <vt:lpstr>Слайд 30</vt:lpstr>
      <vt:lpstr>Слайд 31</vt:lpstr>
      <vt:lpstr>Слайд 32</vt:lpstr>
      <vt:lpstr>Слайд 33</vt:lpstr>
      <vt:lpstr>Понятие педагогической технологии  </vt:lpstr>
      <vt:lpstr>Критерии  педагогической технологии: </vt:lpstr>
      <vt:lpstr>Три аспекта «педагогической технологии»</vt:lpstr>
      <vt:lpstr>Ожидаемые результаты использования современных образовательных технологий </vt:lpstr>
      <vt:lpstr>Виды обобщенных педагогических технологий</vt:lpstr>
      <vt:lpstr>Проблемное обучение</vt:lpstr>
      <vt:lpstr>Виды учебной деятельности </vt:lpstr>
      <vt:lpstr>Модульное обучение</vt:lpstr>
      <vt:lpstr>Проектное обучение</vt:lpstr>
      <vt:lpstr>Концентрированное обучение</vt:lpstr>
      <vt:lpstr>Развитие критического мышления</vt:lpstr>
      <vt:lpstr>Прием «Составление кластера»</vt:lpstr>
      <vt:lpstr>Прием «Составление синквейна»</vt:lpstr>
      <vt:lpstr>Пример синквейна</vt:lpstr>
      <vt:lpstr>Дифференцированное обучение </vt:lpstr>
      <vt:lpstr>Виды УД </vt:lpstr>
      <vt:lpstr>Игровая деятельность</vt:lpstr>
      <vt:lpstr>Слайд 51</vt:lpstr>
      <vt:lpstr>САМООЦЕНКА</vt:lpstr>
      <vt:lpstr> «Портрет выпускника начальной школы» </vt:lpstr>
      <vt:lpstr>НАУЧИТЬ ДРУГОГО ЧЕЛОВЕКА ЧЕМУ – ЛИБО ПРАКТИЧЕСКИ НЕВОЗМОЖНО, ЕСЛИ ОН НЕ ХОЧЕТ УЧИТЬСЯ. </vt:lpstr>
      <vt:lpstr>Слайд 55</vt:lpstr>
    </vt:vector>
  </TitlesOfParts>
  <Company>First Moscow Gymnasia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«Мозг, хорошо устроенный, стоит больше, чем мозг, хорошо наполненный»                                                      М.Монтень</dc:title>
  <dc:creator>bracuk </dc:creator>
  <cp:lastModifiedBy>Лариса</cp:lastModifiedBy>
  <cp:revision>18</cp:revision>
  <dcterms:created xsi:type="dcterms:W3CDTF">2011-03-09T05:57:45Z</dcterms:created>
  <dcterms:modified xsi:type="dcterms:W3CDTF">2013-03-24T10:59:09Z</dcterms:modified>
</cp:coreProperties>
</file>