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220670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Религиозные ритуалы. Обычаи и обряды.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Уроки 20-21 курса ОРКСЭ 4 класс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Модуль «Основы мировых религиозных культур»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выполнила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начальных классов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МБУ СОШ №48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г.Нижнеудинска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Иркутской области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Шавель Анна Артуровна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0600" cy="792088"/>
          </a:xfrm>
        </p:spPr>
        <p:txBody>
          <a:bodyPr>
            <a:noAutofit/>
          </a:bodyPr>
          <a:lstStyle/>
          <a:p>
            <a:pPr algn="just"/>
            <a:r>
              <a:rPr lang="ru-RU" sz="2800" cap="none" dirty="0" smtClean="0">
                <a:solidFill>
                  <a:srgbClr val="220670"/>
                </a:solidFill>
              </a:rPr>
              <a:t>Главные события в жизни верующего человека также освящаются Христианской церковью.</a:t>
            </a:r>
            <a:endParaRPr lang="ru-RU" sz="2800" cap="none" dirty="0">
              <a:solidFill>
                <a:srgbClr val="22067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1484784"/>
            <a:ext cx="4290556" cy="1008112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solidFill>
                  <a:srgbClr val="333300"/>
                </a:solidFill>
              </a:rPr>
              <a:t>Крещение – это таинство вхождения в христианскую общину.</a:t>
            </a:r>
            <a:endParaRPr lang="ru-RU" sz="2000" cap="none" dirty="0">
              <a:solidFill>
                <a:srgbClr val="3333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916832"/>
            <a:ext cx="4292241" cy="792088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solidFill>
                  <a:srgbClr val="333300"/>
                </a:solidFill>
              </a:rPr>
              <a:t>Брак – это таинство благословения супружеской жизни.</a:t>
            </a:r>
            <a:endParaRPr lang="ru-RU" sz="2000" cap="none" dirty="0">
              <a:solidFill>
                <a:srgbClr val="333300"/>
              </a:solidFill>
            </a:endParaRPr>
          </a:p>
        </p:txBody>
      </p:sp>
      <p:pic>
        <p:nvPicPr>
          <p:cNvPr id="9" name="Содержимое 8" descr="venhanie01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2996952"/>
            <a:ext cx="4291012" cy="2858887"/>
          </a:xfrm>
        </p:spPr>
      </p:pic>
      <p:pic>
        <p:nvPicPr>
          <p:cNvPr id="10" name="Содержимое 9" descr="obryad-hreschennya-dytyny-scho-potribno-znaty-mami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251520" y="2780928"/>
            <a:ext cx="4289425" cy="3226234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                            Ислам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2"/>
          </p:nvPr>
        </p:nvSpPr>
        <p:spPr>
          <a:xfrm>
            <a:off x="179512" y="332656"/>
            <a:ext cx="3286001" cy="38884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мусульман ежедневная молитва (намаз) считается делом особенно благочестивым. Мусульмане должны читать молитву в любом подходящим для этого месте, где их застанет время молитвы, но молитва, совершённая в мечети, предпочтительна.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Содержимое 17" descr="DSC0873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63888" y="1556792"/>
            <a:ext cx="5340350" cy="4005263"/>
          </a:xfrm>
        </p:spPr>
      </p:pic>
      <p:pic>
        <p:nvPicPr>
          <p:cNvPr id="2050" name="Picture 2" descr="C:\Users\User\Desktop\намаззз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933056"/>
            <a:ext cx="323783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28800"/>
          </a:xfrm>
        </p:spPr>
        <p:txBody>
          <a:bodyPr>
            <a:normAutofit/>
          </a:bodyPr>
          <a:lstStyle/>
          <a:p>
            <a:pPr algn="just"/>
            <a:r>
              <a:rPr lang="ru-RU" sz="2400" cap="none" dirty="0" smtClean="0">
                <a:solidFill>
                  <a:srgbClr val="002060"/>
                </a:solidFill>
              </a:rPr>
              <a:t>Каждую неделю по пятницам ровно в полдень каждый мусульманин, который может дойти до соборной мечети, должен участвовать в совместной пятничной молитве. Поэтому обычно пятницу называют «соборным днём».</a:t>
            </a:r>
            <a:endParaRPr lang="ru-RU" sz="2400" cap="none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16_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916832"/>
            <a:ext cx="681556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75656"/>
          </a:xfrm>
        </p:spPr>
        <p:txBody>
          <a:bodyPr>
            <a:noAutofit/>
          </a:bodyPr>
          <a:lstStyle/>
          <a:p>
            <a:pPr algn="just"/>
            <a:r>
              <a:rPr lang="ru-RU" sz="22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Для принятия мусульманства необходимо совершить омовение и произнести ШАХАДУ (арабское слово, обозначающее «свидетельство») - исламский Символ веры, свидетельствующий веру в единого Бога (Аллаха), и пророческую миссию Мухаммеда. Текст </a:t>
            </a:r>
            <a:r>
              <a:rPr lang="ru-RU" sz="22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шахады</a:t>
            </a:r>
            <a:r>
              <a:rPr lang="ru-RU" sz="22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 «Нет Бога, кроме Бога, и Мухаммед посланник Бога».</a:t>
            </a:r>
            <a:endParaRPr lang="ru-RU" sz="22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User\Desktop\2933100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620962"/>
            <a:ext cx="4191000" cy="3143250"/>
          </a:xfrm>
          <a:prstGeom prst="rect">
            <a:avLst/>
          </a:prstGeom>
          <a:noFill/>
        </p:spPr>
      </p:pic>
      <p:pic>
        <p:nvPicPr>
          <p:cNvPr id="1027" name="Picture 3" descr="C:\Users\User\Desktop\0_10d973_e90d4f22_XL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563812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Каждый год в определенный срок Мечеть </a:t>
            </a:r>
            <a:r>
              <a:rPr lang="ru-RU" sz="24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аль-Харам</a:t>
            </a:r>
            <a:r>
              <a:rPr lang="ru-RU" sz="2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в Мекке (в Саудовской Аравии) собирает вокруг себя миллионы верующих мусульман, одетых в белые одеяния и совершающих молитвы вокруг этой большой мечети. Это паломничество в Мекку к</a:t>
            </a:r>
            <a:br>
              <a:rPr lang="ru-RU" sz="2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Мечети аль - </a:t>
            </a:r>
            <a:r>
              <a:rPr lang="ru-RU" sz="24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Харам</a:t>
            </a:r>
            <a:r>
              <a:rPr lang="ru-RU" sz="2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называется хадж.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9007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996952"/>
            <a:ext cx="4191000" cy="3023791"/>
          </a:xfrm>
          <a:prstGeom prst="rect">
            <a:avLst/>
          </a:prstGeom>
          <a:noFill/>
        </p:spPr>
      </p:pic>
      <p:pic>
        <p:nvPicPr>
          <p:cNvPr id="2051" name="Picture 3" descr="C:\Users\User\Desktop\Hajj_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8162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2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Брак у мусульман считается предписанным Богом и обязательным для каждого, кто достиг совершеннолетия. Именно поэтому среди мусульман очень трудно найти одиноких людей.</a:t>
            </a:r>
            <a:endParaRPr lang="ru-RU" sz="22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4" name="Picture 2" descr="C:\Users\User\Desktop\08061920465524e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8571" y="1600200"/>
            <a:ext cx="3283458" cy="4724400"/>
          </a:xfrm>
          <a:prstGeom prst="rect">
            <a:avLst/>
          </a:prstGeom>
          <a:noFill/>
        </p:spPr>
      </p:pic>
      <p:pic>
        <p:nvPicPr>
          <p:cNvPr id="3075" name="Picture 3" descr="C:\Users\User\Desktop\0_6ac9d_8dcd401a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9460" y="1600200"/>
            <a:ext cx="3060879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                                 Иудаизм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3995936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синагоге каждый день проходят три богослужения: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шахарит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утренняя молитва, 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минха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дневная молитва,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иарвит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вечерняя молитва.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Все эти три молитвы были установлены, основоположниками иудаизма. Авраам начинал читать молитвы с утра, Ицхак произносил молитвы днем, прекращая все работы и отдавая все свое время Богу. Иаков служил Богу на исходе дня, в благодарность Богу за поддержку в течения дня.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suk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185800"/>
            <a:ext cx="3760242" cy="5339544"/>
          </a:xfrm>
          <a:prstGeom prst="rect">
            <a:avLst/>
          </a:prstGeom>
          <a:noFill/>
        </p:spPr>
      </p:pic>
      <p:pic>
        <p:nvPicPr>
          <p:cNvPr id="4099" name="Picture 3" descr="C:\Users\User\Desktop\imgprevi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60648"/>
            <a:ext cx="2592288" cy="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440160"/>
          </a:xfrm>
        </p:spPr>
        <p:txBody>
          <a:bodyPr>
            <a:normAutofit/>
          </a:bodyPr>
          <a:lstStyle/>
          <a:p>
            <a:pPr algn="just"/>
            <a:r>
              <a:rPr lang="ru-RU" sz="22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Главной еженедельной традицией для иудеев является соблюдение субботы – </a:t>
            </a:r>
            <a:r>
              <a:rPr lang="ru-RU" sz="2200" b="1" i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шаббат</a:t>
            </a:r>
            <a:r>
              <a:rPr lang="ru-RU" sz="22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 </a:t>
            </a:r>
            <a:r>
              <a:rPr lang="ru-RU" sz="22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Заповедь соблюдать покой в субботний день содержится в Пятикнижии. Этот день нужно посвящать Богу, проводя его в молитве, изучении Писания.</a:t>
            </a:r>
            <a:endParaRPr lang="ru-RU" sz="22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122" name="Picture 2" descr="C:\Users\User\Desktop\Lupinovi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916832"/>
            <a:ext cx="3466572" cy="4613103"/>
          </a:xfrm>
          <a:prstGeom prst="rect">
            <a:avLst/>
          </a:prstGeom>
          <a:noFill/>
        </p:spPr>
      </p:pic>
      <p:pic>
        <p:nvPicPr>
          <p:cNvPr id="5123" name="Picture 3" descr="C:\Users\User\Desktop\99916411_4638534_image_38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321" y="1844675"/>
            <a:ext cx="3899958" cy="4679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08720"/>
            <a:ext cx="8686800" cy="11521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Праздники Торы (запрещена вся работа, кроме приготовления пищи) -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Рош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а-Шана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Песах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Шавуот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Суккот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Шмини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Ацерет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и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Симхат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Тора. Во времена храма, по крайней мере в один из трех праздников года (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Песах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Шавуот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и </a:t>
            </a:r>
            <a:r>
              <a:rPr lang="ru-RU" sz="27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Суккот</a:t>
            </a:r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), еврей совершал паломничество в Иерусалим. </a:t>
            </a:r>
            <a:b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343400" cy="4119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Суккот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User\Desktop\oshanot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20888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cap="none" dirty="0" err="1" smtClean="0">
                <a:solidFill>
                  <a:srgbClr val="002060"/>
                </a:solidFill>
              </a:rPr>
              <a:t>Шавуот</a:t>
            </a:r>
            <a:r>
              <a:rPr lang="ru-RU" sz="4000" cap="none" dirty="0" smtClean="0">
                <a:solidFill>
                  <a:srgbClr val="002060"/>
                </a:solidFill>
              </a:rPr>
              <a:t> самаритян на горе </a:t>
            </a:r>
            <a:r>
              <a:rPr lang="ru-RU" sz="4000" cap="none" dirty="0" err="1">
                <a:solidFill>
                  <a:srgbClr val="002060"/>
                </a:solidFill>
              </a:rPr>
              <a:t>Г</a:t>
            </a:r>
            <a:r>
              <a:rPr lang="ru-RU" sz="4000" cap="none" dirty="0" err="1" smtClean="0">
                <a:solidFill>
                  <a:srgbClr val="002060"/>
                </a:solidFill>
              </a:rPr>
              <a:t>ризим</a:t>
            </a:r>
            <a:r>
              <a:rPr lang="ru-RU" sz="4000" cap="none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User\Desktop\180613_114756_64056_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30329"/>
            <a:ext cx="8352928" cy="5571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1008112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rgbClr val="22067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Ритуалы</a:t>
            </a:r>
            <a:r>
              <a:rPr lang="ru-RU" sz="2800" cap="none" dirty="0" smtClean="0">
                <a:solidFill>
                  <a:srgbClr val="22067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это поведение человека, различные действия, которые связывают его с потусторонним миром.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endParaRPr lang="ru-RU" sz="2800" cap="none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180528" y="1600200"/>
            <a:ext cx="396044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ru-RU" dirty="0" smtClean="0">
                <a:solidFill>
                  <a:srgbClr val="33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Охота для древних людей была одним из главных занятий, но охота не всегда бывала удачной. Люди верили, что поражая копьём изображения животных копьями или стрелами, они приманят к себе удачу. </a:t>
            </a:r>
          </a:p>
          <a:p>
            <a:endParaRPr lang="ru-RU" dirty="0">
              <a:solidFill>
                <a:srgbClr val="336600"/>
              </a:solidFill>
            </a:endParaRPr>
          </a:p>
        </p:txBody>
      </p:sp>
      <p:pic>
        <p:nvPicPr>
          <p:cNvPr id="7" name="Содержимое 6" descr="0007-015-KHorosho-razvityj-mozg-obschestvennyj-kharakter-truda-priveli-k-rezkomu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635897" y="1196753"/>
            <a:ext cx="4619625" cy="4695825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Обряды жизненного цикла в иудаизме:</a:t>
            </a:r>
            <a:endParaRPr lang="ru-RU" sz="28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 вступления подростка в иудейскую общину.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бракосочетания – одна из красивейших в иудаизме.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36912"/>
            <a:ext cx="4195353" cy="2796902"/>
          </a:xfrm>
          <a:prstGeom prst="rect">
            <a:avLst/>
          </a:prstGeom>
          <a:noFill/>
        </p:spPr>
      </p:pic>
      <p:pic>
        <p:nvPicPr>
          <p:cNvPr id="1029" name="Picture 5" descr="C:\Users\User\Desktop\106004795_4638534_chup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564904"/>
            <a:ext cx="3782193" cy="3056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Буддизм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80528" y="1124744"/>
            <a:ext cx="917212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буддизме верующие произносят ежедневно молитвы (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мантры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Чтение молитв в буддизме можно заменить поворотом специальных цилиндров, в которые заложены молитвенные тексты.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g--i-81122-w-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76281"/>
            <a:ext cx="2736304" cy="3646980"/>
          </a:xfrm>
          <a:prstGeom prst="rect">
            <a:avLst/>
          </a:prstGeom>
          <a:noFill/>
        </p:spPr>
      </p:pic>
      <p:pic>
        <p:nvPicPr>
          <p:cNvPr id="2051" name="Picture 3" descr="C:\Users\User\Desktop\i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492896"/>
            <a:ext cx="2646054" cy="3744416"/>
          </a:xfrm>
          <a:prstGeom prst="rect">
            <a:avLst/>
          </a:prstGeom>
          <a:noFill/>
        </p:spPr>
      </p:pic>
      <p:pic>
        <p:nvPicPr>
          <p:cNvPr id="2052" name="Picture 4" descr="C:\Users\User\Desktop\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2420888"/>
            <a:ext cx="2018928" cy="1982876"/>
          </a:xfrm>
          <a:prstGeom prst="rect">
            <a:avLst/>
          </a:prstGeom>
          <a:noFill/>
        </p:spPr>
      </p:pic>
      <p:pic>
        <p:nvPicPr>
          <p:cNvPr id="2053" name="Picture 5" descr="C:\Users\User\Desktop\imgprevie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4581128"/>
            <a:ext cx="1733550" cy="2095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Буддийские праздники – это события, полные доброты и радости. Ежегодно буддисты всего мира отмечают множество праздников и устраивают фестивали, большинство из которых связано с важными событиями из жизни Будды.</a:t>
            </a:r>
            <a:endParaRPr lang="ru-RU" sz="24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8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Буддийский Новый год  (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Сагаалган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3197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36912"/>
            <a:ext cx="3739877" cy="2643447"/>
          </a:xfrm>
          <a:prstGeom prst="rect">
            <a:avLst/>
          </a:prstGeom>
          <a:noFill/>
        </p:spPr>
      </p:pic>
      <p:pic>
        <p:nvPicPr>
          <p:cNvPr id="3076" name="Picture 4" descr="C:\Users\User\Desktop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492896"/>
            <a:ext cx="3694490" cy="2664296"/>
          </a:xfrm>
          <a:prstGeom prst="rect">
            <a:avLst/>
          </a:prstGeom>
          <a:noFill/>
        </p:spPr>
      </p:pic>
      <p:pic>
        <p:nvPicPr>
          <p:cNvPr id="3077" name="Picture 5" descr="C:\Users\User\Desktop\i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4221088"/>
            <a:ext cx="3129136" cy="23468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188640"/>
            <a:ext cx="4290556" cy="64807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Весак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(День Будды)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292241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Праздник 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(день всех святых)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i (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3622848" cy="2676981"/>
          </a:xfrm>
          <a:prstGeom prst="rect">
            <a:avLst/>
          </a:prstGeom>
          <a:noFill/>
        </p:spPr>
      </p:pic>
      <p:pic>
        <p:nvPicPr>
          <p:cNvPr id="4099" name="Picture 3" descr="C:\Users\User\Desktop\i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789040"/>
            <a:ext cx="3672408" cy="2448272"/>
          </a:xfrm>
          <a:prstGeom prst="rect">
            <a:avLst/>
          </a:prstGeom>
          <a:noFill/>
        </p:spPr>
      </p:pic>
      <p:pic>
        <p:nvPicPr>
          <p:cNvPr id="4100" name="Picture 4" descr="C:\Users\User\Desktop\i (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908720"/>
            <a:ext cx="3871317" cy="2580878"/>
          </a:xfrm>
          <a:prstGeom prst="rect">
            <a:avLst/>
          </a:prstGeom>
          <a:noFill/>
        </p:spPr>
      </p:pic>
      <p:pic>
        <p:nvPicPr>
          <p:cNvPr id="4101" name="Picture 5" descr="C:\Users\User\Desktop\i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78666" y="3717032"/>
            <a:ext cx="387115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404664"/>
            <a:ext cx="4290556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Буддистская свадьба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0"/>
            <a:ext cx="4292241" cy="11178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 погребения усопших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4121.1181x787.13708575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4074897" cy="2715448"/>
          </a:xfrm>
          <a:prstGeom prst="rect">
            <a:avLst/>
          </a:prstGeom>
          <a:noFill/>
        </p:spPr>
      </p:pic>
      <p:pic>
        <p:nvPicPr>
          <p:cNvPr id="5123" name="Picture 3" descr="C:\Users\User\Desktop\4124.1500x1004.13708576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933056"/>
            <a:ext cx="3960440" cy="2650854"/>
          </a:xfrm>
          <a:prstGeom prst="rect">
            <a:avLst/>
          </a:prstGeom>
          <a:noFill/>
        </p:spPr>
      </p:pic>
      <p:pic>
        <p:nvPicPr>
          <p:cNvPr id="5124" name="Picture 4" descr="C:\Users\User\Desktop\i (7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980728"/>
            <a:ext cx="3744416" cy="2808312"/>
          </a:xfrm>
          <a:prstGeom prst="rect">
            <a:avLst/>
          </a:prstGeom>
          <a:noFill/>
        </p:spPr>
      </p:pic>
      <p:pic>
        <p:nvPicPr>
          <p:cNvPr id="5125" name="Picture 5" descr="C:\Users\User\Desktop\i (8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400506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Домашнее задание.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группам приготовить сообщения о ежегодных праздниках четырёх основных религий.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Требования к выполнению задания: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 устный рассказ;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 иллюстрирование сообщения (рисунок, фото, презентация );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 регламент 2-3 минуты.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Захоронения древних людей тоже обычно делались по определённым правилам. Они клали в могилу предметы, которыми пользовались в жизни, оружие, иногда цветы.</a:t>
            </a:r>
            <a:endParaRPr lang="ru-RU" sz="24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Picture 2" descr="C:\Users\User\Desktop\0006-006-Drevnie-ljudi-verili-v-zhizn-posle-smer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1788318"/>
            <a:ext cx="8496944" cy="4521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8152"/>
          </a:xfrm>
        </p:spPr>
        <p:txBody>
          <a:bodyPr>
            <a:noAutofit/>
          </a:bodyPr>
          <a:lstStyle/>
          <a:p>
            <a:pPr algn="just"/>
            <a:r>
              <a:rPr lang="ru-RU" sz="24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древнем мире обряды становились всё более и более сложными. Люди стремились умилостивить своих богов или попросить их об удачи, о богатстве. Для этого они приносили богам подношения, подарки, </a:t>
            </a:r>
            <a:r>
              <a:rPr lang="ru-RU" sz="24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молились</a:t>
            </a:r>
            <a:r>
              <a:rPr lang="ru-RU" sz="24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им.</a:t>
            </a:r>
            <a:endParaRPr lang="ru-RU" sz="24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Содержимое 5" descr="7f56eafe00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772816"/>
            <a:ext cx="8033392" cy="4536504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rgbClr val="002060"/>
                </a:solidFill>
              </a:rPr>
              <a:t>В каждой существующей сегодня религии есть свои обряды.</a:t>
            </a:r>
            <a:endParaRPr lang="ru-RU" sz="2800" cap="none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333300"/>
                </a:solidFill>
              </a:rPr>
              <a:t>Обряды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36600"/>
                </a:solidFill>
              </a:rPr>
              <a:t>    </a:t>
            </a:r>
            <a:r>
              <a:rPr lang="ru-RU" sz="2800" b="1" dirty="0" smtClean="0">
                <a:solidFill>
                  <a:srgbClr val="333300"/>
                </a:solidFill>
              </a:rPr>
              <a:t>коллективные                                     индивидуальные</a:t>
            </a:r>
            <a:endParaRPr lang="ru-RU" sz="2800" b="1" dirty="0">
              <a:solidFill>
                <a:srgbClr val="3333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674247">
            <a:off x="3250748" y="1966421"/>
            <a:ext cx="336763" cy="476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127668">
            <a:off x="5624784" y="1965950"/>
            <a:ext cx="328754" cy="477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4" y="3212977"/>
          <a:ext cx="8352928" cy="2736306"/>
        </p:xfrm>
        <a:graphic>
          <a:graphicData uri="http://schemas.openxmlformats.org/drawingml/2006/table">
            <a:tbl>
              <a:tblPr/>
              <a:tblGrid>
                <a:gridCol w="1670411"/>
                <a:gridCol w="1670411"/>
                <a:gridCol w="1670411"/>
                <a:gridCol w="1670411"/>
                <a:gridCol w="1671284"/>
              </a:tblGrid>
              <a:tr h="91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    Обряды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Религии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Ежедневные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Еженедельные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Праздничные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Единожды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совершаемые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Христианство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Ислам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Иудаизм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Буддизм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11560" y="3284984"/>
            <a:ext cx="151216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008112"/>
          </a:xfrm>
        </p:spPr>
        <p:txBody>
          <a:bodyPr>
            <a:noAutofit/>
          </a:bodyPr>
          <a:lstStyle/>
          <a:p>
            <a:pPr algn="just"/>
            <a:r>
              <a:rPr lang="ru-RU" sz="2400" cap="none" dirty="0" smtClean="0">
                <a:solidFill>
                  <a:srgbClr val="333300"/>
                </a:solidFill>
              </a:rPr>
              <a:t>Главным ежедневным обрядом во всех религиях является молитва. Молиться верующий может как у себя дома, так и в храме (мечете, синагоге).</a:t>
            </a:r>
            <a:endParaRPr lang="ru-RU" sz="2400" cap="none" dirty="0">
              <a:solidFill>
                <a:srgbClr val="333300"/>
              </a:solidFill>
            </a:endParaRPr>
          </a:p>
        </p:txBody>
      </p:sp>
      <p:pic>
        <p:nvPicPr>
          <p:cNvPr id="17410" name="Picture 2" descr="C:\Users\User\Desktop\dm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3888432" cy="2592288"/>
          </a:xfrm>
          <a:prstGeom prst="rect">
            <a:avLst/>
          </a:prstGeom>
          <a:noFill/>
        </p:spPr>
      </p:pic>
      <p:pic>
        <p:nvPicPr>
          <p:cNvPr id="17411" name="Picture 3" descr="C:\Users\User\Desktop\doc6bar1wsng6ujqt8l304_800_4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77072"/>
            <a:ext cx="3888432" cy="2595894"/>
          </a:xfrm>
          <a:prstGeom prst="rect">
            <a:avLst/>
          </a:prstGeom>
          <a:noFill/>
        </p:spPr>
      </p:pic>
      <p:pic>
        <p:nvPicPr>
          <p:cNvPr id="17412" name="Picture 4" descr="C:\Users\User\Desktop\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268759"/>
            <a:ext cx="4001636" cy="2667757"/>
          </a:xfrm>
          <a:prstGeom prst="rect">
            <a:avLst/>
          </a:prstGeom>
          <a:noFill/>
        </p:spPr>
      </p:pic>
      <p:pic>
        <p:nvPicPr>
          <p:cNvPr id="17414" name="Picture 6" descr="C:\Users\User\Desktop\9jU9wED55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077072"/>
            <a:ext cx="3960440" cy="26478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864095"/>
          </a:xfrm>
        </p:spPr>
        <p:txBody>
          <a:bodyPr>
            <a:noAutofit/>
          </a:bodyPr>
          <a:lstStyle/>
          <a:p>
            <a:pPr algn="just"/>
            <a:r>
              <a:rPr lang="ru-RU" sz="2400" cap="none" dirty="0" smtClean="0">
                <a:solidFill>
                  <a:srgbClr val="220670"/>
                </a:solidFill>
              </a:rPr>
              <a:t>Главное богослужение Христианской церкви, которое может совершаться каждый день, - это таинство Евхаристии.</a:t>
            </a:r>
            <a:endParaRPr lang="ru-RU" sz="2400" cap="none" dirty="0">
              <a:solidFill>
                <a:srgbClr val="22067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5760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ХРИСТИАНСТВО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User\Desktop\Bishop_Sebouh_Chouldjian_giving_communion_to_a_chil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607159"/>
            <a:ext cx="3672408" cy="4895779"/>
          </a:xfrm>
          <a:prstGeom prst="rect">
            <a:avLst/>
          </a:prstGeom>
          <a:noFill/>
        </p:spPr>
      </p:pic>
      <p:pic>
        <p:nvPicPr>
          <p:cNvPr id="18435" name="Picture 3" descr="C:\Users\User\Desktop\871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6495" y="1556792"/>
            <a:ext cx="4221931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838200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solidFill>
                  <a:srgbClr val="220670"/>
                </a:solidFill>
              </a:rPr>
              <a:t>Еженедельным  праздником в христианстве является праздничное богослужение , которое совершается в воскресенье.</a:t>
            </a:r>
            <a:endParaRPr lang="ru-RU" sz="2400" cap="none" dirty="0">
              <a:solidFill>
                <a:srgbClr val="220670"/>
              </a:solidFill>
            </a:endParaRPr>
          </a:p>
        </p:txBody>
      </p:sp>
      <p:pic>
        <p:nvPicPr>
          <p:cNvPr id="19458" name="Picture 2" descr="C:\Users\User\Desktop\Image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4925003" cy="3515221"/>
          </a:xfrm>
          <a:prstGeom prst="rect">
            <a:avLst/>
          </a:prstGeom>
          <a:noFill/>
        </p:spPr>
      </p:pic>
      <p:pic>
        <p:nvPicPr>
          <p:cNvPr id="19459" name="Picture 3" descr="C:\Users\User\Desktop\sl_24.06.12_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3212976"/>
            <a:ext cx="5184651" cy="34564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cap="none" dirty="0" smtClean="0">
                <a:solidFill>
                  <a:srgbClr val="220670"/>
                </a:solidFill>
              </a:rPr>
              <a:t>Праздничные богослужения проходят в дни великих Христианских праздников (Рождества Христова, Крещения Господня, Пасхи и т.д. )</a:t>
            </a:r>
            <a:endParaRPr lang="ru-RU" sz="2400" cap="none" dirty="0">
              <a:solidFill>
                <a:srgbClr val="220670"/>
              </a:solidFill>
            </a:endParaRPr>
          </a:p>
        </p:txBody>
      </p:sp>
      <p:pic>
        <p:nvPicPr>
          <p:cNvPr id="20482" name="Picture 2" descr="C:\Users\User\Desktop\6253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3688892" cy="2459261"/>
          </a:xfrm>
          <a:prstGeom prst="rect">
            <a:avLst/>
          </a:prstGeom>
          <a:noFill/>
        </p:spPr>
      </p:pic>
      <p:pic>
        <p:nvPicPr>
          <p:cNvPr id="20483" name="Picture 3" descr="C:\Users\User\Desktop\IMG_0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77072"/>
            <a:ext cx="3502346" cy="2543314"/>
          </a:xfrm>
          <a:prstGeom prst="rect">
            <a:avLst/>
          </a:prstGeom>
          <a:noFill/>
        </p:spPr>
      </p:pic>
      <p:pic>
        <p:nvPicPr>
          <p:cNvPr id="20484" name="Picture 4" descr="C:\Users\User\Desktop\15b7d7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628800"/>
            <a:ext cx="3168351" cy="2376264"/>
          </a:xfrm>
          <a:prstGeom prst="rect">
            <a:avLst/>
          </a:prstGeom>
          <a:noFill/>
        </p:spPr>
      </p:pic>
      <p:pic>
        <p:nvPicPr>
          <p:cNvPr id="20486" name="Picture 6" descr="C:\Users\User\Desktop\42228.p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3577112"/>
            <a:ext cx="2664296" cy="30266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295</TotalTime>
  <Words>670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  Религиозные ритуалы. Обычаи и обряды.</vt:lpstr>
      <vt:lpstr>Ритуалы – это поведение человека, различные действия, которые связывают его с потусторонним миром. </vt:lpstr>
      <vt:lpstr>Захоронения древних людей тоже обычно делались по определённым правилам. Они клали в могилу предметы, которыми пользовались в жизни, оружие, иногда цветы.</vt:lpstr>
      <vt:lpstr>В древнем мире обряды становились всё более и более сложными. Люди стремились умилостивить своих богов или попросить их об удачи, о богатстве. Для этого они приносили богам подношения, подарки, молились им.</vt:lpstr>
      <vt:lpstr>В каждой существующей сегодня религии есть свои обряды.</vt:lpstr>
      <vt:lpstr>Главным ежедневным обрядом во всех религиях является молитва. Молиться верующий может как у себя дома, так и в храме (мечете, синагоге).</vt:lpstr>
      <vt:lpstr>Главное богослужение Христианской церкви, которое может совершаться каждый день, - это таинство Евхаристии.</vt:lpstr>
      <vt:lpstr>Еженедельным  праздником в христианстве является праздничное богослужение , которое совершается в воскресенье.</vt:lpstr>
      <vt:lpstr>Праздничные богослужения проходят в дни великих Христианских праздников (Рождества Христова, Крещения Господня, Пасхи и т.д. )</vt:lpstr>
      <vt:lpstr>Главные события в жизни верующего человека также освящаются Христианской церковью.</vt:lpstr>
      <vt:lpstr>                             Ислам</vt:lpstr>
      <vt:lpstr>Каждую неделю по пятницам ровно в полдень каждый мусульманин, который может дойти до соборной мечети, должен участвовать в совместной пятничной молитве. Поэтому обычно пятницу называют «соборным днём».</vt:lpstr>
      <vt:lpstr>Для принятия мусульманства необходимо совершить омовение и произнести ШАХАДУ (арабское слово, обозначающее «свидетельство») - исламский Символ веры, свидетельствующий веру в единого Бога (Аллаха), и пророческую миссию Мухаммеда. Текст шахады: «Нет Бога, кроме Бога, и Мухаммед посланник Бога».</vt:lpstr>
      <vt:lpstr>Каждый год в определенный срок Мечеть аль-Харам в Мекке (в Саудовской Аравии) собирает вокруг себя миллионы верующих мусульман, одетых в белые одеяния и совершающих молитвы вокруг этой большой мечети. Это паломничество в Мекку к  Мечети аль - Харам называется хадж.  </vt:lpstr>
      <vt:lpstr>Брак у мусульман считается предписанным Богом и обязательным для каждого, кто достиг совершеннолетия. Именно поэтому среди мусульман очень трудно найти одиноких людей.</vt:lpstr>
      <vt:lpstr>                                    Иудаизм</vt:lpstr>
      <vt:lpstr>Главной еженедельной традицией для иудеев является соблюдение субботы – шаббат. Заповедь соблюдать покой в субботний день содержится в Пятикнижии. Этот день нужно посвящать Богу, проводя его в молитве, изучении Писания.</vt:lpstr>
      <vt:lpstr>Праздники Торы (запрещена вся работа, кроме приготовления пищи) - Рош а-Шана, Песах, Шавуот, Суккот, Шмини Ацерет и Симхат Тора. Во времена храма, по крайней мере в один из трех праздников года (Песах, Шавуот и Суккот), еврей совершал паломничество в Иерусалим.   </vt:lpstr>
      <vt:lpstr> Шавуот самаритян на горе Гризим </vt:lpstr>
      <vt:lpstr>Обряды жизненного цикла в иудаизме:</vt:lpstr>
      <vt:lpstr>Буддизм</vt:lpstr>
      <vt:lpstr>Буддийские праздники – это события, полные доброты и радости. Ежегодно буддисты всего мира отмечают множество праздников и устраивают фестивали, большинство из которых связано с важными событиями из жизни Будды.</vt:lpstr>
      <vt:lpstr>Слайд 23</vt:lpstr>
      <vt:lpstr>Слайд 24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User</cp:lastModifiedBy>
  <cp:revision>39</cp:revision>
  <dcterms:created xsi:type="dcterms:W3CDTF">2014-01-30T13:28:21Z</dcterms:created>
  <dcterms:modified xsi:type="dcterms:W3CDTF">2014-02-05T14:00:38Z</dcterms:modified>
</cp:coreProperties>
</file>