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6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133EB-C66D-47DB-B338-A2823BC1E49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5E96E-5E91-4CD5-9850-EDB7D3552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5827-68AF-4EE4-8E35-AC7230D7B93A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C895-679F-450F-BD07-40FE5797C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357849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/>
              <a:t> </a:t>
            </a:r>
            <a:r>
              <a:rPr lang="ru-RU" sz="7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«Вместе не трудно, вместе не тесно, вместе легко и всегда интересно!» </a:t>
            </a:r>
            <a:endParaRPr lang="ru-RU" sz="73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Вставьте подходящие по смыслу слова: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Скворцов, скворцов.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Арбузов, арбузов.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Рыбаков, рыбаков.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 работу: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+, 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Лева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Скворцов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делал домик для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скворцов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Олег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Рыбаков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был у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рыбаков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6131" cy="39512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Толя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Арбузов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привез много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арбузов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Андрюша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Рыбаков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любил слушать рассказы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рыбаков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 по группам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Задания группам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Прочитать текст -1 мин.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Найти и подчеркнуть имена собственные-  до 1 мин.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Обсудить и сделать вывод: что называют эти имена собственные?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Защитить свое решение.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Оценить работу в группе: +, -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Group 1"/>
          <p:cNvGraphicFramePr>
            <a:graphicFrameLocks noGrp="1"/>
          </p:cNvGraphicFramePr>
          <p:nvPr/>
        </p:nvGraphicFramePr>
        <p:xfrm>
          <a:off x="1000125" y="2143125"/>
          <a:ext cx="2916237" cy="3929090"/>
        </p:xfrm>
        <a:graphic>
          <a:graphicData uri="http://schemas.openxmlformats.org/drawingml/2006/table">
            <a:tbl>
              <a:tblPr/>
              <a:tblGrid>
                <a:gridCol w="577850"/>
                <a:gridCol w="1565290"/>
                <a:gridCol w="773097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ирина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котёнок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«белочка»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англия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волжский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улица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пастухов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иванович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229" name="Group 77"/>
          <p:cNvGraphicFramePr>
            <a:graphicFrameLocks noGrp="1"/>
          </p:cNvGraphicFramePr>
          <p:nvPr/>
        </p:nvGraphicFramePr>
        <p:xfrm>
          <a:off x="5000625" y="2214563"/>
          <a:ext cx="2979738" cy="3857652"/>
        </p:xfrm>
        <a:graphic>
          <a:graphicData uri="http://schemas.openxmlformats.org/drawingml/2006/table">
            <a:tbl>
              <a:tblPr/>
              <a:tblGrid>
                <a:gridCol w="482600"/>
                <a:gridCol w="1874854"/>
                <a:gridCol w="622284"/>
              </a:tblGrid>
              <a:tr h="301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нина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«шайба»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жучка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франция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петрович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площадь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меркурий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3" name="Rectangle 115"/>
          <p:cNvSpPr>
            <a:spLocks noChangeArrowheads="1"/>
          </p:cNvSpPr>
          <p:nvPr/>
        </p:nvSpPr>
        <p:spPr bwMode="auto">
          <a:xfrm>
            <a:off x="1643063" y="1571625"/>
            <a:ext cx="1672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04" name="Rectangle 115"/>
          <p:cNvSpPr>
            <a:spLocks noChangeArrowheads="1"/>
          </p:cNvSpPr>
          <p:nvPr/>
        </p:nvSpPr>
        <p:spPr bwMode="auto">
          <a:xfrm>
            <a:off x="5572125" y="1571625"/>
            <a:ext cx="17924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Обобщение по теме.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Group 1"/>
          <p:cNvGraphicFramePr>
            <a:graphicFrameLocks noGrp="1"/>
          </p:cNvGraphicFramePr>
          <p:nvPr/>
        </p:nvGraphicFramePr>
        <p:xfrm>
          <a:off x="1000125" y="2143125"/>
          <a:ext cx="2916237" cy="3929090"/>
        </p:xfrm>
        <a:graphic>
          <a:graphicData uri="http://schemas.openxmlformats.org/drawingml/2006/table">
            <a:tbl>
              <a:tblPr/>
              <a:tblGrid>
                <a:gridCol w="577850"/>
                <a:gridCol w="1565290"/>
                <a:gridCol w="773097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ирина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котёнок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«белочка»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англия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волжский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улица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пастухов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иванович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229" name="Group 77"/>
          <p:cNvGraphicFramePr>
            <a:graphicFrameLocks noGrp="1"/>
          </p:cNvGraphicFramePr>
          <p:nvPr/>
        </p:nvGraphicFramePr>
        <p:xfrm>
          <a:off x="5000625" y="2214563"/>
          <a:ext cx="2979738" cy="3857652"/>
        </p:xfrm>
        <a:graphic>
          <a:graphicData uri="http://schemas.openxmlformats.org/drawingml/2006/table">
            <a:tbl>
              <a:tblPr/>
              <a:tblGrid>
                <a:gridCol w="482600"/>
                <a:gridCol w="1874854"/>
                <a:gridCol w="622284"/>
              </a:tblGrid>
              <a:tr h="301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нина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«шайба»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жучка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франция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петрович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площадь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меркурий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3" name="Rectangle 115"/>
          <p:cNvSpPr>
            <a:spLocks noChangeArrowheads="1"/>
          </p:cNvSpPr>
          <p:nvPr/>
        </p:nvSpPr>
        <p:spPr bwMode="auto">
          <a:xfrm>
            <a:off x="1643063" y="1571625"/>
            <a:ext cx="1672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04" name="Rectangle 115"/>
          <p:cNvSpPr>
            <a:spLocks noChangeArrowheads="1"/>
          </p:cNvSpPr>
          <p:nvPr/>
        </p:nvSpPr>
        <p:spPr bwMode="auto">
          <a:xfrm>
            <a:off x="5572125" y="1571625"/>
            <a:ext cx="17924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 работу: +, -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Какую цель ставили  перед собой ?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Достигли поставленной цели?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121679" cy="1500198"/>
          </a:xfrm>
        </p:spPr>
      </p:pic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71" name="Group 23"/>
          <p:cNvGraphicFramePr>
            <a:graphicFrameLocks noGrp="1"/>
          </p:cNvGraphicFramePr>
          <p:nvPr/>
        </p:nvGraphicFramePr>
        <p:xfrm>
          <a:off x="428625" y="1989138"/>
          <a:ext cx="8318500" cy="3598863"/>
        </p:xfrm>
        <a:graphic>
          <a:graphicData uri="http://schemas.openxmlformats.org/drawingml/2006/table">
            <a:tbl>
              <a:tblPr/>
              <a:tblGrid>
                <a:gridCol w="1982788"/>
                <a:gridCol w="1143000"/>
                <a:gridCol w="5192712"/>
              </a:tblGrid>
              <a:tr h="990600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Сегодня на уроке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узнал, открыл для себя…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научился, смог…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могу похвалить себя и своих одноклассников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за …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0" name="Line 60"/>
          <p:cNvSpPr>
            <a:spLocks noChangeShapeType="1"/>
          </p:cNvSpPr>
          <p:nvPr/>
        </p:nvSpPr>
        <p:spPr bwMode="auto">
          <a:xfrm flipV="1">
            <a:off x="2771775" y="2636838"/>
            <a:ext cx="720725" cy="9366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Line 61"/>
          <p:cNvSpPr>
            <a:spLocks noChangeShapeType="1"/>
          </p:cNvSpPr>
          <p:nvPr/>
        </p:nvSpPr>
        <p:spPr bwMode="auto">
          <a:xfrm flipV="1">
            <a:off x="2843213" y="3716338"/>
            <a:ext cx="7207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2" name="Line 62"/>
          <p:cNvSpPr>
            <a:spLocks noChangeShapeType="1"/>
          </p:cNvSpPr>
          <p:nvPr/>
        </p:nvSpPr>
        <p:spPr bwMode="auto">
          <a:xfrm>
            <a:off x="2843213" y="4005263"/>
            <a:ext cx="720725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8693" name="Picture 63" descr="D:\раб стол\Байлукова Н.А\Картинки\карт\Рисунок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70438"/>
            <a:ext cx="194151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на дом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Выполнить одно из заданий: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1.Сочинение «Что я узнал об именах собственных?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2.Задание с использованием Интернета : найти пословицы с именами собственными, записать не менее 3 пословиц.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105834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гор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вар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бота, 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ия, г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рой, </a:t>
            </a:r>
            <a:r>
              <a:rPr lang="ru-RU" sz="4800" b="1" u="sng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сква.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Оцени работу:    +, -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«Правописание имен собственных»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знаний учащихся о написании заглавной буквы в именах собственных.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val 10"/>
          <p:cNvGrpSpPr>
            <a:grpSpLocks/>
          </p:cNvGrpSpPr>
          <p:nvPr/>
        </p:nvGrpSpPr>
        <p:grpSpPr bwMode="auto">
          <a:xfrm>
            <a:off x="6797675" y="2243138"/>
            <a:ext cx="2133600" cy="835025"/>
            <a:chOff x="4282" y="1413"/>
            <a:chExt cx="1344" cy="526"/>
          </a:xfrm>
        </p:grpSpPr>
        <p:pic>
          <p:nvPicPr>
            <p:cNvPr id="17424" name="Oval 1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2" y="1413"/>
              <a:ext cx="1344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5" name="Text Box 3"/>
            <p:cNvSpPr txBox="1">
              <a:spLocks noChangeArrowheads="1"/>
            </p:cNvSpPr>
            <p:nvPr/>
          </p:nvSpPr>
          <p:spPr bwMode="auto">
            <a:xfrm>
              <a:off x="4506" y="1506"/>
              <a:ext cx="898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dirty="0">
                  <a:solidFill>
                    <a:srgbClr val="FFFFFF"/>
                  </a:solidFill>
                  <a:latin typeface="Calibri" pitchFamily="34" charset="0"/>
                </a:rPr>
                <a:t>Роза</a:t>
              </a:r>
            </a:p>
          </p:txBody>
        </p:sp>
      </p:grpSp>
      <p:grpSp>
        <p:nvGrpSpPr>
          <p:cNvPr id="3" name="Oval 11"/>
          <p:cNvGrpSpPr>
            <a:grpSpLocks/>
          </p:cNvGrpSpPr>
          <p:nvPr/>
        </p:nvGrpSpPr>
        <p:grpSpPr bwMode="auto">
          <a:xfrm>
            <a:off x="6870700" y="4602163"/>
            <a:ext cx="2127250" cy="835025"/>
            <a:chOff x="4328" y="2899"/>
            <a:chExt cx="1340" cy="526"/>
          </a:xfrm>
        </p:grpSpPr>
        <p:pic>
          <p:nvPicPr>
            <p:cNvPr id="17422" name="Oval 1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8" y="2899"/>
              <a:ext cx="134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3" name="Text Box 6"/>
            <p:cNvSpPr txBox="1">
              <a:spLocks noChangeArrowheads="1"/>
            </p:cNvSpPr>
            <p:nvPr/>
          </p:nvSpPr>
          <p:spPr bwMode="auto">
            <a:xfrm>
              <a:off x="4551" y="2991"/>
              <a:ext cx="898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>
                  <a:solidFill>
                    <a:srgbClr val="FFFFFF"/>
                  </a:solidFill>
                  <a:latin typeface="Calibri" pitchFamily="34" charset="0"/>
                </a:rPr>
                <a:t>роза</a:t>
              </a:r>
            </a:p>
          </p:txBody>
        </p:sp>
      </p:grpSp>
      <p:grpSp>
        <p:nvGrpSpPr>
          <p:cNvPr id="4" name="Oval 12"/>
          <p:cNvGrpSpPr>
            <a:grpSpLocks/>
          </p:cNvGrpSpPr>
          <p:nvPr/>
        </p:nvGrpSpPr>
        <p:grpSpPr bwMode="auto">
          <a:xfrm>
            <a:off x="2584450" y="2316163"/>
            <a:ext cx="2127250" cy="835025"/>
            <a:chOff x="1628" y="1459"/>
            <a:chExt cx="1340" cy="526"/>
          </a:xfrm>
        </p:grpSpPr>
        <p:pic>
          <p:nvPicPr>
            <p:cNvPr id="17420" name="Oval 1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8" y="1459"/>
              <a:ext cx="134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1" name="Text Box 9"/>
            <p:cNvSpPr txBox="1">
              <a:spLocks noChangeArrowheads="1"/>
            </p:cNvSpPr>
            <p:nvPr/>
          </p:nvSpPr>
          <p:spPr bwMode="auto">
            <a:xfrm>
              <a:off x="1851" y="1551"/>
              <a:ext cx="898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 dirty="0">
                  <a:solidFill>
                    <a:srgbClr val="FFFFFF"/>
                  </a:solidFill>
                  <a:latin typeface="Calibri" pitchFamily="34" charset="0"/>
                </a:rPr>
                <a:t>Лев</a:t>
              </a:r>
            </a:p>
          </p:txBody>
        </p:sp>
      </p:grpSp>
      <p:grpSp>
        <p:nvGrpSpPr>
          <p:cNvPr id="5" name="Oval 13"/>
          <p:cNvGrpSpPr>
            <a:grpSpLocks/>
          </p:cNvGrpSpPr>
          <p:nvPr/>
        </p:nvGrpSpPr>
        <p:grpSpPr bwMode="auto">
          <a:xfrm>
            <a:off x="2651125" y="4529138"/>
            <a:ext cx="2133600" cy="835025"/>
            <a:chOff x="1670" y="2853"/>
            <a:chExt cx="1344" cy="526"/>
          </a:xfrm>
        </p:grpSpPr>
        <p:pic>
          <p:nvPicPr>
            <p:cNvPr id="17418" name="Oval 1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70" y="2853"/>
              <a:ext cx="1344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9" name="Text Box 12"/>
            <p:cNvSpPr txBox="1">
              <a:spLocks noChangeArrowheads="1"/>
            </p:cNvSpPr>
            <p:nvPr/>
          </p:nvSpPr>
          <p:spPr bwMode="auto">
            <a:xfrm>
              <a:off x="1896" y="2946"/>
              <a:ext cx="898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>
                  <a:solidFill>
                    <a:srgbClr val="FFFFFF"/>
                  </a:solidFill>
                  <a:latin typeface="Calibri" pitchFamily="34" charset="0"/>
                </a:rPr>
                <a:t>лев</a:t>
              </a:r>
            </a:p>
          </p:txBody>
        </p:sp>
      </p:grpSp>
      <p:pic>
        <p:nvPicPr>
          <p:cNvPr id="17414" name="Picture 11" descr="http://levleschenkoclub.narod.ru/f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9275" y="1779588"/>
            <a:ext cx="1620838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3" descr="http://img.sunhome.ru/UsersGallery/Cards/83/1623270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250" y="4279900"/>
            <a:ext cx="1706563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http://dic.academic.ru/pictures/bse/jpg/029965228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3638" y="4425950"/>
            <a:ext cx="19272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5" descr="http://fantasyflash.ru/grafic/dolls/image/dolls62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3" y="1214438"/>
            <a:ext cx="164306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2214546" y="357166"/>
            <a:ext cx="45005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Объясните!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План действий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называет слово:</a:t>
            </a:r>
          </a:p>
          <a:p>
            <a:pPr marL="514350" indent="-514350">
              <a:buNone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предмет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«особое» имя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Если называет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то пишем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строчную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букву.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3.Если называет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«особое» имя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предмета, то пишем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заглавную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букву.</a:t>
            </a:r>
          </a:p>
          <a:p>
            <a:pPr marL="514350" indent="-51435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143932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Проверь себя!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Оцените работу: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28802"/>
            <a:ext cx="4040188" cy="92869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имена собственные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3286124"/>
            <a:ext cx="3757610" cy="321471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девочки -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оза,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руша,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илия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мальчик-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арп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57364"/>
            <a:ext cx="4041775" cy="1071569"/>
          </a:xfrm>
        </p:spPr>
        <p:txBody>
          <a:bodyPr>
            <a:no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имена нарицательные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3357562"/>
            <a:ext cx="4429156" cy="314327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цветы – роза, лилия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плод – груша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рыба – карп</a:t>
            </a:r>
          </a:p>
          <a:p>
            <a:pPr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 только имена собственные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(В, в)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етерок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еструшка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7" descr="D:\раб стол\Байлукова Н.А\Картинки\карт\лошадь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496"/>
            <a:ext cx="3154369" cy="247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830850"/>
            <a:ext cx="3286148" cy="238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для глаз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419</Words>
  <Application>Microsoft Office PowerPoint</Application>
  <PresentationFormat>Экран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«Вместе не трудно, вместе не тесно, вместе легко и всегда интересно!» </vt:lpstr>
      <vt:lpstr>Словарная работа</vt:lpstr>
      <vt:lpstr>Тема урока: «Правописание имен собственных»</vt:lpstr>
      <vt:lpstr>Слайд 4</vt:lpstr>
      <vt:lpstr>План действий</vt:lpstr>
      <vt:lpstr>Слайд 6</vt:lpstr>
      <vt:lpstr>Проверь себя! Оцените работу: +, - </vt:lpstr>
      <vt:lpstr>Напиши только имена собственные </vt:lpstr>
      <vt:lpstr>Физминутка для глаз</vt:lpstr>
      <vt:lpstr>Самостоятельная работа</vt:lpstr>
      <vt:lpstr>Проверь себя! Оцени работу: +, -</vt:lpstr>
      <vt:lpstr>Работа по группам</vt:lpstr>
      <vt:lpstr>Обобщение по теме. Тест.</vt:lpstr>
      <vt:lpstr>Проверь себя! Оцени работу: +, -</vt:lpstr>
      <vt:lpstr>Итог урока</vt:lpstr>
      <vt:lpstr>Слайд 16</vt:lpstr>
      <vt:lpstr>Задание на дом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31</cp:revision>
  <dcterms:created xsi:type="dcterms:W3CDTF">2014-01-19T07:09:46Z</dcterms:created>
  <dcterms:modified xsi:type="dcterms:W3CDTF">2014-05-18T10:27:13Z</dcterms:modified>
</cp:coreProperties>
</file>