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7" r:id="rId2"/>
    <p:sldId id="312" r:id="rId3"/>
    <p:sldId id="304" r:id="rId4"/>
    <p:sldId id="299" r:id="rId5"/>
    <p:sldId id="277" r:id="rId6"/>
    <p:sldId id="259" r:id="rId7"/>
    <p:sldId id="306" r:id="rId8"/>
    <p:sldId id="308" r:id="rId9"/>
    <p:sldId id="279" r:id="rId10"/>
    <p:sldId id="288" r:id="rId11"/>
    <p:sldId id="290" r:id="rId12"/>
    <p:sldId id="287" r:id="rId13"/>
    <p:sldId id="271" r:id="rId14"/>
    <p:sldId id="269" r:id="rId15"/>
    <p:sldId id="302" r:id="rId16"/>
    <p:sldId id="286" r:id="rId17"/>
    <p:sldId id="309" r:id="rId18"/>
    <p:sldId id="281" r:id="rId19"/>
    <p:sldId id="310" r:id="rId20"/>
    <p:sldId id="294" r:id="rId21"/>
    <p:sldId id="311" r:id="rId22"/>
    <p:sldId id="296" r:id="rId23"/>
    <p:sldId id="298" r:id="rId24"/>
    <p:sldId id="273" r:id="rId25"/>
    <p:sldId id="301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2002-D1CA-4876-A60F-2668C6510A96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F363-C510-493B-A533-3F3671A2E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3633A-F8D3-4A9C-BE38-ED62010895A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2A6B9-72F8-4453-A582-8A253F345EA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Все слова русского языка делятся на несколько больших групп, которые называются частями речи. Всего в русском языке 10 частей речи. К каждой части речи относятся слова, которые похожи друг на друга по нескольким признакам:</a:t>
            </a:r>
          </a:p>
          <a:p>
            <a:pPr eaLnBrk="1" hangingPunct="1"/>
            <a:r>
              <a:rPr lang="ru-RU" smtClean="0"/>
              <a:t> - Имеют общее значение;</a:t>
            </a:r>
          </a:p>
          <a:p>
            <a:pPr eaLnBrk="1" hangingPunct="1"/>
            <a:r>
              <a:rPr lang="ru-RU" smtClean="0"/>
              <a:t> - Отвечают на одинаковые вопросы;</a:t>
            </a:r>
          </a:p>
          <a:p>
            <a:pPr eaLnBrk="1" hangingPunct="1"/>
            <a:r>
              <a:rPr lang="ru-RU" smtClean="0"/>
              <a:t> - Одинаково изменяются;</a:t>
            </a:r>
          </a:p>
          <a:p>
            <a:pPr eaLnBrk="1" hangingPunct="1"/>
            <a:r>
              <a:rPr lang="ru-RU" smtClean="0"/>
              <a:t> - одинаково ведут себя в предложении.</a:t>
            </a:r>
          </a:p>
          <a:p>
            <a:pPr eaLnBrk="1" hangingPunct="1"/>
            <a:r>
              <a:rPr lang="ru-RU" smtClean="0"/>
              <a:t>Сегодня  мы начнём знакомство с частью речи, которая называется - имя существительное.</a:t>
            </a:r>
          </a:p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2BACE-0D57-43BF-86AD-5CD9D4A8970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 Прочитайте текст и выберите имена существительные.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6C1C-E67A-404B-A4E9-29C17999696E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 Найдите одушевлённые и неодушевлённые имена существительные. Поставьте к ним вопрос.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1AA88-D1E9-4531-80AE-EF1A043C71AD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 какой частью речи мы познакомились?  Что же такое имя существительное?</a:t>
            </a:r>
          </a:p>
          <a:p>
            <a:pPr eaLnBrk="1" hangingPunct="1"/>
            <a:r>
              <a:rPr lang="ru-RU" smtClean="0"/>
              <a:t> имя существительное – это самостоятельная часть речи, которая обозначает предмет и отвечает на вопросы: кто? Или что?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C64A7E-BB77-49C9-A351-A4E15D997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642938"/>
            <a:ext cx="7772400" cy="987425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14554"/>
            <a:ext cx="807249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Урок русского языка</a:t>
            </a:r>
          </a:p>
          <a:p>
            <a:pPr algn="ctr">
              <a:defRPr/>
            </a:pPr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3 «Б» классе</a:t>
            </a:r>
            <a:endParaRPr lang="ru-RU" sz="5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865813"/>
          </a:xfrm>
        </p:spPr>
        <p:txBody>
          <a:bodyPr/>
          <a:lstStyle/>
          <a:p>
            <a:pPr algn="r">
              <a:buFontTx/>
              <a:buNone/>
            </a:pPr>
            <a:endParaRPr lang="ru-RU" dirty="0"/>
          </a:p>
          <a:p>
            <a:pPr algn="r">
              <a:buFontTx/>
              <a:buNone/>
            </a:pPr>
            <a:endParaRPr lang="ru-RU" dirty="0"/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3171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itchFamily="34" charset="0"/>
              </a:rPr>
              <a:t>Одушевлённые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5076825" y="620713"/>
            <a:ext cx="3657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Неодушевлённые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555875" y="1196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659563" y="1196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47813" y="1916113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Кто?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435600" y="1844675"/>
            <a:ext cx="208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Что?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76600" y="4498975"/>
            <a:ext cx="3024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Допишите: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331913" y="4868863"/>
            <a:ext cx="23050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девочка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лиса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?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00788" y="4868863"/>
            <a:ext cx="172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Дождик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Столы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?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?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708275"/>
            <a:ext cx="187166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708275"/>
            <a:ext cx="1582737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8" name="AutoShape 1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431800" cy="3587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9" name="Picture 17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2636838"/>
            <a:ext cx="1547813" cy="1644650"/>
          </a:xfrm>
          <a:prstGeom prst="rect">
            <a:avLst/>
          </a:prstGeom>
          <a:noFill/>
        </p:spPr>
      </p:pic>
      <p:pic>
        <p:nvPicPr>
          <p:cNvPr id="8215" name="Picture 23" descr="j029976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3068638"/>
            <a:ext cx="1366837" cy="11255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/>
      <p:bldP spid="8200" grpId="0"/>
      <p:bldP spid="8203" grpId="0"/>
      <p:bldP spid="8204" grpId="0"/>
      <p:bldP spid="82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rgbClr val="FF0000"/>
                </a:solidFill>
              </a:rPr>
              <a:t>мена существительные бывают собственные и нарицательные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9388" y="4797425"/>
            <a:ext cx="835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Все остальные существительные – </a:t>
            </a:r>
            <a:r>
              <a:rPr lang="ru-RU" sz="2400" b="1" dirty="0">
                <a:solidFill>
                  <a:srgbClr val="FF0000"/>
                </a:solidFill>
              </a:rPr>
              <a:t>нарицательные.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42988" y="981075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Собственное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rgbClr val="0000FF"/>
                </a:solidFill>
              </a:rPr>
              <a:t>– </a:t>
            </a:r>
            <a:r>
              <a:rPr lang="ru-RU" sz="2400" b="1" dirty="0">
                <a:solidFill>
                  <a:srgbClr val="0000CC"/>
                </a:solidFill>
              </a:rPr>
              <a:t>это моё. У каждого человека есть </a:t>
            </a:r>
            <a:r>
              <a:rPr lang="ru-RU" sz="2400" b="1" dirty="0" smtClean="0">
                <a:solidFill>
                  <a:srgbClr val="0000CC"/>
                </a:solidFill>
              </a:rPr>
              <a:t>собственное имя, принадлежащее только ему.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87450" y="1700213"/>
            <a:ext cx="612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</a:rPr>
              <a:t>У человека – имя, у собаки и кошки – кличка, у города и реки – название.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Маша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4075" y="4437063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Шарик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79838" y="4437063"/>
            <a:ext cx="252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CC0066"/>
                </a:solidFill>
              </a:rPr>
              <a:t>         </a:t>
            </a:r>
            <a:r>
              <a:rPr lang="ru-RU" sz="2400" b="1" dirty="0">
                <a:solidFill>
                  <a:srgbClr val="FF0000"/>
                </a:solidFill>
              </a:rPr>
              <a:t>г. Москва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77050" y="4437063"/>
            <a:ext cx="1620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р. </a:t>
            </a:r>
            <a:r>
              <a:rPr lang="ru-RU" sz="2400" b="1" dirty="0" smtClean="0">
                <a:solidFill>
                  <a:srgbClr val="FF0000"/>
                </a:solidFill>
              </a:rPr>
              <a:t>Волга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231" name="AutoShape 1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8350" y="6499225"/>
            <a:ext cx="431800" cy="3587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33" name="Picture 17" descr="K_6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636838"/>
            <a:ext cx="2449513" cy="1641475"/>
          </a:xfrm>
          <a:prstGeom prst="rect">
            <a:avLst/>
          </a:prstGeom>
          <a:noFill/>
        </p:spPr>
      </p:pic>
      <p:pic>
        <p:nvPicPr>
          <p:cNvPr id="9234" name="Picture 18" descr="VOLOGD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636838"/>
            <a:ext cx="2376487" cy="1616075"/>
          </a:xfrm>
          <a:prstGeom prst="rect">
            <a:avLst/>
          </a:prstGeom>
          <a:noFill/>
        </p:spPr>
      </p:pic>
      <p:pic>
        <p:nvPicPr>
          <p:cNvPr id="9235" name="Picture 19" descr="1сентябр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150" y="2636838"/>
            <a:ext cx="1347788" cy="1655762"/>
          </a:xfrm>
          <a:prstGeom prst="rect">
            <a:avLst/>
          </a:prstGeom>
          <a:noFill/>
        </p:spPr>
      </p:pic>
      <p:pic>
        <p:nvPicPr>
          <p:cNvPr id="9236" name="Picture 20" descr="animals_1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2636838"/>
            <a:ext cx="20161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  <p:bldP spid="9224" grpId="0"/>
      <p:bldP spid="9225" grpId="0"/>
      <p:bldP spid="9226" grpId="0"/>
      <p:bldP spid="92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25781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/>
              </a:rPr>
              <a:t>Имена существительные</a:t>
            </a:r>
            <a:r>
              <a:rPr lang="ru-RU" sz="3600" b="1" dirty="0">
                <a:solidFill>
                  <a:srgbClr val="FF0066"/>
                </a:solidFill>
              </a:rPr>
              <a:t/>
            </a:r>
            <a:br>
              <a:rPr lang="ru-RU" sz="3600" b="1" dirty="0">
                <a:solidFill>
                  <a:srgbClr val="FF0066"/>
                </a:solidFill>
              </a:rPr>
            </a:br>
            <a:r>
              <a:rPr lang="ru-RU" sz="3200" dirty="0">
                <a:solidFill>
                  <a:srgbClr val="FF0066"/>
                </a:solidFill>
              </a:rPr>
              <a:t/>
            </a:r>
            <a:br>
              <a:rPr lang="ru-RU" sz="3200" dirty="0">
                <a:solidFill>
                  <a:srgbClr val="FF0066"/>
                </a:solidFill>
              </a:rPr>
            </a:br>
            <a:r>
              <a:rPr lang="ru-RU" sz="3200" dirty="0">
                <a:solidFill>
                  <a:srgbClr val="FF0066"/>
                </a:solidFill>
              </a:rPr>
              <a:t/>
            </a:r>
            <a:br>
              <a:rPr lang="ru-RU" sz="3200" dirty="0">
                <a:solidFill>
                  <a:srgbClr val="FF0066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3"/>
          </p:nvPr>
        </p:nvSpPr>
        <p:spPr>
          <a:xfrm flipV="1">
            <a:off x="468313" y="6858000"/>
            <a:ext cx="8229600" cy="10001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131840" y="1124744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795963" y="1125538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31913" y="198913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374491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</a:rPr>
              <a:t>Единственное число</a:t>
            </a:r>
          </a:p>
          <a:p>
            <a:pPr algn="ctr"/>
            <a:r>
              <a:rPr lang="ru-RU" sz="2800" b="1" i="0" dirty="0">
                <a:solidFill>
                  <a:srgbClr val="0070C0"/>
                </a:solidFill>
              </a:rPr>
              <a:t>( один предмет)</a:t>
            </a:r>
          </a:p>
          <a:p>
            <a:pPr algn="ctr"/>
            <a:endParaRPr lang="ru-RU" sz="2400" i="0" dirty="0">
              <a:solidFill>
                <a:srgbClr val="0066FF"/>
              </a:solidFill>
            </a:endParaRPr>
          </a:p>
          <a:p>
            <a:pPr algn="ctr"/>
            <a:endParaRPr lang="ru-RU" sz="1800" b="0" i="0" dirty="0">
              <a:solidFill>
                <a:schemeClr val="tx1"/>
              </a:solidFill>
            </a:endParaRPr>
          </a:p>
        </p:txBody>
      </p:sp>
      <p:pic>
        <p:nvPicPr>
          <p:cNvPr id="7176" name="Picture 8" descr="j034314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997200"/>
            <a:ext cx="1295400" cy="1074738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859338" y="1844675"/>
            <a:ext cx="3529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</a:rPr>
              <a:t>Множественное число                            ( много предметов)</a:t>
            </a:r>
          </a:p>
        </p:txBody>
      </p:sp>
      <p:pic>
        <p:nvPicPr>
          <p:cNvPr id="7178" name="Picture 10" descr="j0239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997200"/>
            <a:ext cx="1779588" cy="1452563"/>
          </a:xfrm>
          <a:prstGeom prst="rect">
            <a:avLst/>
          </a:prstGeom>
          <a:noFill/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00113" y="4437063"/>
            <a:ext cx="34559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i="0" dirty="0">
                <a:solidFill>
                  <a:srgbClr val="0070C0"/>
                </a:solidFill>
              </a:rPr>
              <a:t>подарок</a:t>
            </a:r>
          </a:p>
          <a:p>
            <a:pPr algn="ctr"/>
            <a:r>
              <a:rPr lang="ru-RU" sz="3200" b="1" i="0" dirty="0">
                <a:solidFill>
                  <a:srgbClr val="0070C0"/>
                </a:solidFill>
              </a:rPr>
              <a:t>школа</a:t>
            </a:r>
          </a:p>
          <a:p>
            <a:pPr algn="ctr"/>
            <a:r>
              <a:rPr lang="ru-RU" sz="3200" b="1" i="0" dirty="0">
                <a:solidFill>
                  <a:srgbClr val="0070C0"/>
                </a:solidFill>
              </a:rPr>
              <a:t>?</a:t>
            </a:r>
          </a:p>
          <a:p>
            <a:pPr algn="ctr"/>
            <a:r>
              <a:rPr lang="ru-RU" sz="3200" b="1" i="0" dirty="0">
                <a:solidFill>
                  <a:srgbClr val="0070C0"/>
                </a:solidFill>
              </a:rPr>
              <a:t>заяц</a:t>
            </a:r>
          </a:p>
          <a:p>
            <a:pPr algn="ctr"/>
            <a:r>
              <a:rPr lang="ru-RU" sz="3200" b="1" i="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651500" y="450850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0" dirty="0">
                <a:solidFill>
                  <a:srgbClr val="3366FF"/>
                </a:solidFill>
              </a:rPr>
              <a:t>подарки</a:t>
            </a:r>
          </a:p>
          <a:p>
            <a:pPr algn="ctr"/>
            <a:r>
              <a:rPr lang="ru-RU" sz="2800" b="1" i="0" dirty="0">
                <a:solidFill>
                  <a:srgbClr val="3366FF"/>
                </a:solidFill>
              </a:rPr>
              <a:t>?</a:t>
            </a:r>
          </a:p>
          <a:p>
            <a:pPr algn="ctr"/>
            <a:r>
              <a:rPr lang="ru-RU" sz="2800" b="1" i="0" dirty="0">
                <a:solidFill>
                  <a:srgbClr val="3366FF"/>
                </a:solidFill>
              </a:rPr>
              <a:t>гости</a:t>
            </a:r>
          </a:p>
          <a:p>
            <a:pPr algn="ctr"/>
            <a:r>
              <a:rPr lang="ru-RU" sz="2800" b="1" i="0" dirty="0">
                <a:solidFill>
                  <a:srgbClr val="3366FF"/>
                </a:solidFill>
              </a:rPr>
              <a:t>?</a:t>
            </a:r>
          </a:p>
          <a:p>
            <a:pPr algn="ctr"/>
            <a:r>
              <a:rPr lang="ru-RU" sz="2800" b="1" i="0" dirty="0">
                <a:solidFill>
                  <a:srgbClr val="3366FF"/>
                </a:solidFill>
              </a:rPr>
              <a:t>осины</a:t>
            </a:r>
          </a:p>
        </p:txBody>
      </p:sp>
      <p:sp>
        <p:nvSpPr>
          <p:cNvPr id="7181" name="AutoShape 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431800" cy="3587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7175" grpId="0"/>
      <p:bldP spid="7177" grpId="0"/>
      <p:bldP spid="7179" grpId="0"/>
      <p:bldP spid="7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9646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Спиши текст, подчеркни </a:t>
            </a:r>
            <a:r>
              <a:rPr lang="ru-RU" sz="4000" b="1" dirty="0">
                <a:solidFill>
                  <a:srgbClr val="FF0000"/>
                </a:solidFill>
              </a:rPr>
              <a:t>имена </a:t>
            </a:r>
            <a:r>
              <a:rPr lang="ru-RU" sz="4000" b="1" dirty="0" smtClean="0">
                <a:solidFill>
                  <a:srgbClr val="FF0000"/>
                </a:solidFill>
              </a:rPr>
              <a:t>существительные.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56792"/>
            <a:ext cx="8568952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Март. Днём сильно греет солнце. Звенит капель. Громко чирикают воробьи. А ночью ударит мороз. Вдруг закрутит вьюга. Повалит хлопьями снег.</a:t>
            </a:r>
          </a:p>
        </p:txBody>
      </p:sp>
      <p:sp>
        <p:nvSpPr>
          <p:cNvPr id="215048" name="Line 8"/>
          <p:cNvSpPr>
            <a:spLocks noChangeShapeType="1"/>
          </p:cNvSpPr>
          <p:nvPr/>
        </p:nvSpPr>
        <p:spPr bwMode="auto">
          <a:xfrm>
            <a:off x="684213" y="2276474"/>
            <a:ext cx="1511523" cy="39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>
            <a:off x="6732240" y="2204864"/>
            <a:ext cx="1655192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>
            <a:off x="2483768" y="2852936"/>
            <a:ext cx="1727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>
            <a:off x="971600" y="3429000"/>
            <a:ext cx="1727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>
            <a:off x="6444208" y="3501008"/>
            <a:ext cx="1727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3131841" y="4581128"/>
            <a:ext cx="1224136" cy="7200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4572000" y="4005064"/>
            <a:ext cx="1440160" cy="2597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6" grpId="0" build="p"/>
      <p:bldP spid="215048" grpId="0" animBg="1"/>
      <p:bldP spid="215049" grpId="0" animBg="1"/>
      <p:bldP spid="215050" grpId="0" animBg="1"/>
      <p:bldP spid="215051" grpId="0" animBg="1"/>
      <p:bldP spid="215052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FF0000"/>
                </a:solidFill>
              </a:rPr>
              <a:t>Выпиши в два столбика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7030A0"/>
                </a:solidFill>
              </a:rPr>
              <a:t>Кто</a:t>
            </a:r>
            <a:r>
              <a:rPr lang="ru-RU" sz="32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6227763" y="1125538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7030A0"/>
                </a:solidFill>
              </a:rPr>
              <a:t>Что</a:t>
            </a:r>
            <a:r>
              <a:rPr lang="ru-RU" sz="32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3313113" y="1557338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</a:rPr>
              <a:t>метель</a:t>
            </a: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3600450" y="1989138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герой</a:t>
            </a: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3852863" y="24209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ветер</a:t>
            </a:r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3384550" y="5661025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учитель</a:t>
            </a:r>
          </a:p>
        </p:txBody>
      </p:sp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3455988" y="32845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волк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563938" y="371633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холод</a:t>
            </a:r>
          </a:p>
        </p:txBody>
      </p:sp>
      <p:sp>
        <p:nvSpPr>
          <p:cNvPr id="219149" name="Text Box 13"/>
          <p:cNvSpPr txBox="1">
            <a:spLocks noChangeArrowheads="1"/>
          </p:cNvSpPr>
          <p:nvPr/>
        </p:nvSpPr>
        <p:spPr bwMode="auto">
          <a:xfrm>
            <a:off x="3276600" y="414972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страус</a:t>
            </a:r>
          </a:p>
        </p:txBody>
      </p:sp>
      <p:sp>
        <p:nvSpPr>
          <p:cNvPr id="219150" name="Text Box 14"/>
          <p:cNvSpPr txBox="1">
            <a:spLocks noChangeArrowheads="1"/>
          </p:cNvSpPr>
          <p:nvPr/>
        </p:nvSpPr>
        <p:spPr bwMode="auto">
          <a:xfrm>
            <a:off x="3421063" y="465296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туча</a:t>
            </a:r>
          </a:p>
        </p:txBody>
      </p:sp>
      <p:sp>
        <p:nvSpPr>
          <p:cNvPr id="219151" name="Text Box 15"/>
          <p:cNvSpPr txBox="1">
            <a:spLocks noChangeArrowheads="1"/>
          </p:cNvSpPr>
          <p:nvPr/>
        </p:nvSpPr>
        <p:spPr bwMode="auto">
          <a:xfrm>
            <a:off x="3708400" y="51577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морж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3529013" y="2924175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351 -0.00185 L -0.28351 -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368 -0.00162 L -0.28368 -0.001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4931 0.00879 L -0.28351 0.0087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351 -0.00185 L -0.28351 -0.0018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351 -0.00185 L -0.28351 -0.0018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4132 0.00879 L -0.29132 0.0087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066 0.00416 L 0.32066 0.0041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083 -0.00185 L 0.32083 -0.0018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882 0.00879 L 0.32882 0.0087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882 -0.00185 L 0.32882 -0.0018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1" grpId="0"/>
      <p:bldP spid="219142" grpId="0"/>
      <p:bldP spid="219143" grpId="0"/>
      <p:bldP spid="219143" grpId="1"/>
      <p:bldP spid="219144" grpId="0"/>
      <p:bldP spid="219144" grpId="1"/>
      <p:bldP spid="219145" grpId="0"/>
      <p:bldP spid="219145" grpId="1"/>
      <p:bldP spid="219146" grpId="0"/>
      <p:bldP spid="219146" grpId="1"/>
      <p:bldP spid="219147" grpId="0"/>
      <p:bldP spid="219147" grpId="1"/>
      <p:bldP spid="219148" grpId="0"/>
      <p:bldP spid="219148" grpId="1"/>
      <p:bldP spid="219149" grpId="0"/>
      <p:bldP spid="219149" grpId="1"/>
      <p:bldP spid="219150" grpId="0"/>
      <p:bldP spid="219150" grpId="1"/>
      <p:bldP spid="219151" grpId="0"/>
      <p:bldP spid="219151" grpId="1"/>
      <p:bldP spid="219152" grpId="0"/>
      <p:bldP spid="21915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Работа с учебником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Открываем учебник на с.13    упр.390.</a:t>
            </a: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www.bookin.org.ru/book/2341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12420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/>
                <a:cs typeface="Aharoni" pitchFamily="2" charset="-79"/>
              </a:rPr>
              <a:t>Выпиши только имена существительные</a:t>
            </a:r>
            <a:endParaRPr lang="ru-RU" sz="3600" dirty="0">
              <a:solidFill>
                <a:srgbClr val="FF0000"/>
              </a:solidFill>
              <a:effectLst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Дождливый, долго, осень, хмурый, стоять.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Первый, неожиданно, выпасть, снег.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Ночь, снег, покрыть, ковёр, земля.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Высыпать, двор, ребятишки.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F2194-C7FA-4B2F-99E6-CD8FA42B7E23}" type="datetime1">
              <a:rPr lang="ru-RU" smtClean="0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9312E-7822-4552-A688-ECE059EFA58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Проверь себя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Осень, снег, ночь, ковёр, земля, двор, ребятишки.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</a:rPr>
              <a:t>Распредели имена существительные на две группы.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65400"/>
            <a:ext cx="7543800" cy="353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СВЕЧА</a:t>
            </a:r>
            <a:r>
              <a:rPr lang="ru-RU" sz="3600" b="1" dirty="0">
                <a:solidFill>
                  <a:srgbClr val="0070C0"/>
                </a:solidFill>
              </a:rPr>
              <a:t>, КОСМОС, ЛИСИЦА, РЕКА, СИНИЦА, РЕБЕНОК, ОШИБКА, ПРОДАВЕЦ, СЕСТРА, СВЕТИЛЬНИК.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Проверь себя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кто?                                            что?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лисица                             свеча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синица                           космос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ребёнок                           река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продавец                         ошибка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сестра                              светильник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002060"/>
                </a:solidFill>
                <a:effectLst/>
                <a:latin typeface="Propisi" pitchFamily="2" charset="0"/>
              </a:rPr>
              <a:t>Тринадцатое февраля.</a:t>
            </a:r>
            <a:br>
              <a:rPr lang="ru-RU" sz="5400" i="1" dirty="0" smtClean="0">
                <a:solidFill>
                  <a:srgbClr val="002060"/>
                </a:solidFill>
                <a:effectLst/>
                <a:latin typeface="Propisi" pitchFamily="2" charset="0"/>
              </a:rPr>
            </a:br>
            <a:r>
              <a:rPr lang="ru-RU" sz="5400" i="1" dirty="0" smtClean="0">
                <a:solidFill>
                  <a:srgbClr val="002060"/>
                </a:solidFill>
                <a:effectLst/>
                <a:latin typeface="Propisi" pitchFamily="2" charset="0"/>
              </a:rPr>
              <a:t>Классная работа.</a:t>
            </a:r>
            <a:endParaRPr lang="ru-RU" sz="5400" i="1" dirty="0">
              <a:solidFill>
                <a:srgbClr val="002060"/>
              </a:solidFill>
              <a:effectLst/>
              <a:latin typeface="Propisi" pitchFamily="2" charset="0"/>
            </a:endParaRPr>
          </a:p>
        </p:txBody>
      </p:sp>
      <p:pic>
        <p:nvPicPr>
          <p:cNvPr id="2050" name="Picture 2" descr="C:\Users\Сова\Pictures\8Pez63hhNTZ6z6gomJcP7GO9TxUdI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08884"/>
            <a:ext cx="4320480" cy="4679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Заголовок 6"/>
          <p:cNvSpPr>
            <a:spLocks noGrp="1"/>
          </p:cNvSpPr>
          <p:nvPr>
            <p:ph type="title"/>
          </p:nvPr>
        </p:nvSpPr>
        <p:spPr>
          <a:xfrm>
            <a:off x="914400" y="500063"/>
            <a:ext cx="8229600" cy="2968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68052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кафе    анна          собака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иван</a:t>
            </a:r>
            <a:r>
              <a:rPr 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альбом      </a:t>
            </a:r>
            <a:r>
              <a:rPr lang="ru-RU" sz="4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москва</a:t>
            </a:r>
            <a:endParaRPr lang="ru-RU" sz="44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волга   мурка         </a:t>
            </a:r>
            <a:r>
              <a:rPr lang="ru-RU" sz="4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денис</a:t>
            </a:r>
            <a:endParaRPr lang="ru-RU" sz="44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7415" name="Прямоугольник 8"/>
          <p:cNvSpPr>
            <a:spLocks noChangeArrowheads="1"/>
          </p:cNvSpPr>
          <p:nvPr/>
        </p:nvSpPr>
        <p:spPr bwMode="auto">
          <a:xfrm>
            <a:off x="1000125" y="285750"/>
            <a:ext cx="78581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cs typeface="Times New Roman" pitchFamily="18" charset="0"/>
              </a:rPr>
              <a:t>Выбери  имена  существительные,</a:t>
            </a:r>
          </a:p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cs typeface="Times New Roman" pitchFamily="18" charset="0"/>
              </a:rPr>
              <a:t>которые   пишутся с большой буквы</a:t>
            </a: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?</a:t>
            </a:r>
            <a:endParaRPr lang="ru-RU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Проверь себя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</a:rPr>
              <a:t>Анна, Иван, Москва, Волга, Мурка, Денис.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Действие предмета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Признак предмета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Предмет</a:t>
            </a:r>
          </a:p>
        </p:txBody>
      </p:sp>
      <p:sp>
        <p:nvSpPr>
          <p:cNvPr id="14343" name="Прямоугольник 8"/>
          <p:cNvSpPr>
            <a:spLocks noChangeArrowheads="1"/>
          </p:cNvSpPr>
          <p:nvPr/>
        </p:nvSpPr>
        <p:spPr bwMode="auto">
          <a:xfrm>
            <a:off x="714375" y="285750"/>
            <a:ext cx="821531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cs typeface="Times New Roman" pitchFamily="18" charset="0"/>
              </a:rPr>
              <a:t>Что обозначают имена существительные?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68052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Кто? Какой?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Кто? Что?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Что делать? Что?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214438" y="357188"/>
            <a:ext cx="76438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На какие вопросы отвечают имена существительные?</a:t>
            </a:r>
            <a:endParaRPr lang="ru-RU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4211638" y="0"/>
            <a:ext cx="3860800" cy="1844675"/>
          </a:xfrm>
          <a:prstGeom prst="wave">
            <a:avLst>
              <a:gd name="adj1" fmla="val 13005"/>
              <a:gd name="adj2" fmla="val -523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211638" y="188913"/>
            <a:ext cx="0" cy="1728787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9" name="Rectangle 9" descr="Горизонтальный кирпич"/>
          <p:cNvSpPr>
            <a:spLocks noChangeArrowheads="1"/>
          </p:cNvSpPr>
          <p:nvPr/>
        </p:nvSpPr>
        <p:spPr bwMode="auto">
          <a:xfrm>
            <a:off x="2339975" y="3500438"/>
            <a:ext cx="3455988" cy="3095625"/>
          </a:xfrm>
          <a:prstGeom prst="rect">
            <a:avLst/>
          </a:prstGeom>
          <a:pattFill prst="horzBrick">
            <a:fgClr>
              <a:schemeClr val="tx2"/>
            </a:fgClr>
            <a:bgClr>
              <a:schemeClr val="accent1"/>
            </a:bgClr>
          </a:patt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2627313" y="3933825"/>
            <a:ext cx="914400" cy="914400"/>
          </a:xfrm>
          <a:prstGeom prst="rect">
            <a:avLst/>
          </a:prstGeom>
          <a:gradFill rotWithShape="1">
            <a:gsLst>
              <a:gs pos="0">
                <a:srgbClr val="99E9F9">
                  <a:gamma/>
                  <a:shade val="46275"/>
                  <a:invGamma/>
                </a:srgbClr>
              </a:gs>
              <a:gs pos="100000">
                <a:srgbClr val="99E9F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99E9F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Кто?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500563" y="4005263"/>
            <a:ext cx="914400" cy="914400"/>
          </a:xfrm>
          <a:prstGeom prst="rect">
            <a:avLst/>
          </a:prstGeom>
          <a:gradFill rotWithShape="1">
            <a:gsLst>
              <a:gs pos="0">
                <a:srgbClr val="99E9F9">
                  <a:gamma/>
                  <a:shade val="46275"/>
                  <a:invGamma/>
                </a:srgbClr>
              </a:gs>
              <a:gs pos="100000">
                <a:srgbClr val="99E9F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99E9F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Что?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857625" y="5357813"/>
            <a:ext cx="936625" cy="12017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D8B40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D8B402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84213" y="549275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solidFill>
                  <a:srgbClr val="FF0000"/>
                </a:solidFill>
              </a:rPr>
              <a:t>Итак: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4214813" y="142875"/>
            <a:ext cx="3573462" cy="16557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644"/>
                <a:gd name="adj2" fmla="val -204"/>
              </a:avLst>
            </a:prstTxWarp>
          </a:bodyPr>
          <a:lstStyle/>
          <a:p>
            <a:pPr algn="ctr"/>
            <a:r>
              <a:rPr lang="ru-RU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3300">
                        <a:alpha val="76999"/>
                      </a:srgbClr>
                    </a:gs>
                    <a:gs pos="100000">
                      <a:srgbClr val="E8C202"/>
                    </a:gs>
                  </a:gsLst>
                  <a:path path="rect">
                    <a:fillToRect t="100000" r="100000"/>
                  </a:path>
                </a:gradFill>
                <a:effectLst>
                  <a:prstShdw prst="shdw17" dist="17961" dir="13500000">
                    <a:srgbClr val="7A1F00"/>
                  </a:prstShdw>
                </a:effectLst>
                <a:latin typeface="Times New Roman"/>
                <a:cs typeface="Times New Roman"/>
              </a:rPr>
              <a:t>ИМЯ</a:t>
            </a:r>
          </a:p>
          <a:p>
            <a:pPr algn="ctr"/>
            <a:r>
              <a:rPr lang="ru-RU" sz="24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3300">
                        <a:alpha val="76999"/>
                      </a:srgbClr>
                    </a:gs>
                    <a:gs pos="100000">
                      <a:srgbClr val="E8C202"/>
                    </a:gs>
                  </a:gsLst>
                  <a:path path="rect">
                    <a:fillToRect t="100000" r="100000"/>
                  </a:path>
                </a:gradFill>
                <a:effectLst>
                  <a:prstShdw prst="shdw17" dist="17961" dir="13500000">
                    <a:srgbClr val="7A1F00"/>
                  </a:prstShdw>
                </a:effectLst>
                <a:latin typeface="Times New Roman"/>
                <a:cs typeface="Times New Roman"/>
              </a:rPr>
              <a:t> СУЩЕСТВИТЕЛЬНОЕ</a:t>
            </a:r>
          </a:p>
        </p:txBody>
      </p:sp>
      <p:sp>
        <p:nvSpPr>
          <p:cNvPr id="51207" name="AutoShape 7" descr="Дранка"/>
          <p:cNvSpPr>
            <a:spLocks noChangeArrowheads="1"/>
          </p:cNvSpPr>
          <p:nvPr/>
        </p:nvSpPr>
        <p:spPr bwMode="auto">
          <a:xfrm rot="8053465">
            <a:off x="2635250" y="2052638"/>
            <a:ext cx="2947988" cy="2963862"/>
          </a:xfrm>
          <a:prstGeom prst="rtTriangle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16" name="WordArt 16"/>
          <p:cNvSpPr>
            <a:spLocks noChangeArrowheads="1" noChangeShapeType="1" noTextEdit="1"/>
          </p:cNvSpPr>
          <p:nvPr/>
        </p:nvSpPr>
        <p:spPr bwMode="auto">
          <a:xfrm rot="-1863257">
            <a:off x="3779838" y="5700713"/>
            <a:ext cx="1057275" cy="6556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dist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000000"/>
                  </a:prstShdw>
                </a:effectLst>
                <a:latin typeface="Arial"/>
                <a:cs typeface="Arial"/>
              </a:rPr>
              <a:t>ПРЕДМЕТ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  <p:bldP spid="51206" grpId="0" animBg="1"/>
      <p:bldP spid="51209" grpId="0" animBg="1"/>
      <p:bldP spid="51210" grpId="0" animBg="1"/>
      <p:bldP spid="51211" grpId="0" animBg="1"/>
      <p:bldP spid="51212" grpId="0" animBg="1"/>
      <p:bldP spid="51213" grpId="0"/>
      <p:bldP spid="51215" grpId="0" animBg="1"/>
      <p:bldP spid="51207" grpId="0" animBg="1"/>
      <p:bldP spid="512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Запишите 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с.14 упр.392 +слова для разбора  </a:t>
            </a:r>
            <a:r>
              <a:rPr lang="ru-RU" b="1" err="1" smtClean="0">
                <a:solidFill>
                  <a:srgbClr val="0070C0"/>
                </a:solidFill>
              </a:rPr>
              <a:t>заварка</a:t>
            </a:r>
            <a:r>
              <a:rPr lang="ru-RU" b="1" smtClean="0">
                <a:solidFill>
                  <a:srgbClr val="0070C0"/>
                </a:solidFill>
              </a:rPr>
              <a:t>, чайный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9" name="WordArt 13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833437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Благодарю за внимание!</a:t>
            </a:r>
          </a:p>
        </p:txBody>
      </p:sp>
      <p:pic>
        <p:nvPicPr>
          <p:cNvPr id="55310" name="Picture 14" descr="J02874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492375"/>
            <a:ext cx="25193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5857916" cy="1071547"/>
          </a:xfrm>
        </p:spPr>
        <p:txBody>
          <a:bodyPr lIns="0" tIns="0" rIns="0" bIns="0"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</a:rPr>
              <a:t>Выполнить задание и </a:t>
            </a:r>
            <a:br>
              <a:rPr lang="ru-RU" sz="2800" dirty="0" smtClean="0">
                <a:solidFill>
                  <a:srgbClr val="FF0000"/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найти буквы для чистописания</a:t>
            </a:r>
            <a:endParaRPr lang="ru-RU" sz="2800" spc="-4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500174"/>
            <a:ext cx="3571900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err="1" smtClean="0">
                <a:solidFill>
                  <a:schemeClr val="accent3">
                    <a:lumMod val="25000"/>
                  </a:schemeClr>
                </a:solidFill>
              </a:rPr>
              <a:t>ш</a:t>
            </a:r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   </a:t>
            </a:r>
            <a:r>
              <a:rPr lang="ru-RU" sz="5400" b="1" dirty="0" err="1" smtClean="0">
                <a:solidFill>
                  <a:schemeClr val="accent3">
                    <a:lumMod val="25000"/>
                  </a:schemeClr>
                </a:solidFill>
              </a:rPr>
              <a:t>фер</a:t>
            </a:r>
            <a:endParaRPr lang="ru-RU" sz="5400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в   гон</a:t>
            </a:r>
          </a:p>
          <a:p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м   роз</a:t>
            </a:r>
          </a:p>
          <a:p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т   пор</a:t>
            </a:r>
          </a:p>
          <a:p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в   </a:t>
            </a:r>
            <a:r>
              <a:rPr lang="ru-RU" sz="5400" b="1" dirty="0" err="1" smtClean="0">
                <a:solidFill>
                  <a:schemeClr val="accent3">
                    <a:lumMod val="25000"/>
                  </a:schemeClr>
                </a:solidFill>
              </a:rPr>
              <a:t>кзал</a:t>
            </a:r>
            <a:endParaRPr lang="ru-RU" sz="54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428868"/>
            <a:ext cx="7143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25000"/>
                  </a:schemeClr>
                </a:solidFill>
              </a:rPr>
              <a:t>…</a:t>
            </a:r>
            <a:endParaRPr lang="ru-RU" sz="48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3214686"/>
            <a:ext cx="7143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25000"/>
                  </a:schemeClr>
                </a:solidFill>
              </a:rPr>
              <a:t>…</a:t>
            </a:r>
            <a:endParaRPr lang="ru-RU" sz="48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1571612"/>
            <a:ext cx="7143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25000"/>
                  </a:schemeClr>
                </a:solidFill>
              </a:rPr>
              <a:t>…</a:t>
            </a:r>
            <a:endParaRPr lang="ru-RU" sz="48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4071942"/>
            <a:ext cx="7143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25000"/>
                  </a:schemeClr>
                </a:solidFill>
              </a:rPr>
              <a:t>…</a:t>
            </a:r>
            <a:endParaRPr lang="ru-RU" sz="48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4857760"/>
            <a:ext cx="7143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25000"/>
                  </a:schemeClr>
                </a:solidFill>
              </a:rPr>
              <a:t>…</a:t>
            </a:r>
            <a:endParaRPr lang="ru-RU" sz="48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1500174"/>
            <a:ext cx="50006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3143248"/>
            <a:ext cx="50006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4000504"/>
            <a:ext cx="50006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4786322"/>
            <a:ext cx="50006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2312251"/>
            <a:ext cx="50006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2428868"/>
            <a:ext cx="5786478" cy="2154436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имена существительные;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</a:rPr>
              <a:t> в каждом слове непроверяемая 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безударная гласная;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</a:rPr>
              <a:t> двусложные слова;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</a:rPr>
              <a:t> ударение на второй слог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71406" y="2887579"/>
            <a:ext cx="2622884" cy="411079"/>
          </a:xfrm>
          <a:custGeom>
            <a:avLst/>
            <a:gdLst>
              <a:gd name="connsiteX0" fmla="*/ 0 w 2622884"/>
              <a:gd name="connsiteY0" fmla="*/ 36095 h 411079"/>
              <a:gd name="connsiteX1" fmla="*/ 180473 w 2622884"/>
              <a:gd name="connsiteY1" fmla="*/ 324853 h 411079"/>
              <a:gd name="connsiteX2" fmla="*/ 842210 w 2622884"/>
              <a:gd name="connsiteY2" fmla="*/ 409074 h 411079"/>
              <a:gd name="connsiteX3" fmla="*/ 1768642 w 2622884"/>
              <a:gd name="connsiteY3" fmla="*/ 372979 h 411079"/>
              <a:gd name="connsiteX4" fmla="*/ 2394284 w 2622884"/>
              <a:gd name="connsiteY4" fmla="*/ 348916 h 411079"/>
              <a:gd name="connsiteX5" fmla="*/ 2622884 w 2622884"/>
              <a:gd name="connsiteY5" fmla="*/ 0 h 41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2884" h="411079">
                <a:moveTo>
                  <a:pt x="0" y="36095"/>
                </a:moveTo>
                <a:cubicBezTo>
                  <a:pt x="20052" y="149392"/>
                  <a:pt x="40105" y="262690"/>
                  <a:pt x="180473" y="324853"/>
                </a:cubicBezTo>
                <a:cubicBezTo>
                  <a:pt x="320841" y="387016"/>
                  <a:pt x="577515" y="401053"/>
                  <a:pt x="842210" y="409074"/>
                </a:cubicBezTo>
                <a:lnTo>
                  <a:pt x="1768642" y="372979"/>
                </a:lnTo>
                <a:cubicBezTo>
                  <a:pt x="2027321" y="362953"/>
                  <a:pt x="2251910" y="411079"/>
                  <a:pt x="2394284" y="348916"/>
                </a:cubicBezTo>
                <a:cubicBezTo>
                  <a:pt x="2536658" y="286753"/>
                  <a:pt x="2579771" y="143376"/>
                  <a:pt x="2622884" y="0"/>
                </a:cubicBezTo>
              </a:path>
            </a:pathLst>
          </a:cu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290" y="2424043"/>
            <a:ext cx="2636322" cy="607915"/>
          </a:xfrm>
          <a:custGeom>
            <a:avLst/>
            <a:gdLst>
              <a:gd name="connsiteX0" fmla="*/ 2683042 w 2683042"/>
              <a:gd name="connsiteY0" fmla="*/ 477253 h 609600"/>
              <a:gd name="connsiteX1" fmla="*/ 2502568 w 2683042"/>
              <a:gd name="connsiteY1" fmla="*/ 68179 h 609600"/>
              <a:gd name="connsiteX2" fmla="*/ 1888958 w 2683042"/>
              <a:gd name="connsiteY2" fmla="*/ 68179 h 609600"/>
              <a:gd name="connsiteX3" fmla="*/ 1275347 w 2683042"/>
              <a:gd name="connsiteY3" fmla="*/ 68179 h 609600"/>
              <a:gd name="connsiteX4" fmla="*/ 397042 w 2683042"/>
              <a:gd name="connsiteY4" fmla="*/ 68179 h 609600"/>
              <a:gd name="connsiteX5" fmla="*/ 84221 w 2683042"/>
              <a:gd name="connsiteY5" fmla="*/ 200526 h 609600"/>
              <a:gd name="connsiteX6" fmla="*/ 0 w 2683042"/>
              <a:gd name="connsiteY6" fmla="*/ 609600 h 609600"/>
              <a:gd name="connsiteX0" fmla="*/ 2683042 w 2708436"/>
              <a:gd name="connsiteY0" fmla="*/ 475568 h 607915"/>
              <a:gd name="connsiteX1" fmla="*/ 2678357 w 2708436"/>
              <a:gd name="connsiteY1" fmla="*/ 465461 h 607915"/>
              <a:gd name="connsiteX2" fmla="*/ 2502568 w 2708436"/>
              <a:gd name="connsiteY2" fmla="*/ 66494 h 607915"/>
              <a:gd name="connsiteX3" fmla="*/ 1888958 w 2708436"/>
              <a:gd name="connsiteY3" fmla="*/ 66494 h 607915"/>
              <a:gd name="connsiteX4" fmla="*/ 1275347 w 2708436"/>
              <a:gd name="connsiteY4" fmla="*/ 66494 h 607915"/>
              <a:gd name="connsiteX5" fmla="*/ 397042 w 2708436"/>
              <a:gd name="connsiteY5" fmla="*/ 66494 h 607915"/>
              <a:gd name="connsiteX6" fmla="*/ 84221 w 2708436"/>
              <a:gd name="connsiteY6" fmla="*/ 198841 h 607915"/>
              <a:gd name="connsiteX7" fmla="*/ 0 w 2708436"/>
              <a:gd name="connsiteY7" fmla="*/ 607915 h 607915"/>
              <a:gd name="connsiteX0" fmla="*/ 2683042 w 2708436"/>
              <a:gd name="connsiteY0" fmla="*/ 475569 h 607916"/>
              <a:gd name="connsiteX1" fmla="*/ 2678357 w 2708436"/>
              <a:gd name="connsiteY1" fmla="*/ 465462 h 607916"/>
              <a:gd name="connsiteX2" fmla="*/ 2502568 w 2708436"/>
              <a:gd name="connsiteY2" fmla="*/ 66495 h 607916"/>
              <a:gd name="connsiteX3" fmla="*/ 1888958 w 2708436"/>
              <a:gd name="connsiteY3" fmla="*/ 66495 h 607916"/>
              <a:gd name="connsiteX4" fmla="*/ 1275347 w 2708436"/>
              <a:gd name="connsiteY4" fmla="*/ 66495 h 607916"/>
              <a:gd name="connsiteX5" fmla="*/ 397042 w 2708436"/>
              <a:gd name="connsiteY5" fmla="*/ 66495 h 607916"/>
              <a:gd name="connsiteX6" fmla="*/ 84221 w 2708436"/>
              <a:gd name="connsiteY6" fmla="*/ 198842 h 607916"/>
              <a:gd name="connsiteX7" fmla="*/ 0 w 2708436"/>
              <a:gd name="connsiteY7" fmla="*/ 607916 h 607916"/>
              <a:gd name="connsiteX0" fmla="*/ 2683042 w 2708436"/>
              <a:gd name="connsiteY0" fmla="*/ 475568 h 607915"/>
              <a:gd name="connsiteX1" fmla="*/ 2678357 w 2708436"/>
              <a:gd name="connsiteY1" fmla="*/ 465461 h 607915"/>
              <a:gd name="connsiteX2" fmla="*/ 2502568 w 2708436"/>
              <a:gd name="connsiteY2" fmla="*/ 66494 h 607915"/>
              <a:gd name="connsiteX3" fmla="*/ 1888958 w 2708436"/>
              <a:gd name="connsiteY3" fmla="*/ 66494 h 607915"/>
              <a:gd name="connsiteX4" fmla="*/ 1275347 w 2708436"/>
              <a:gd name="connsiteY4" fmla="*/ 66494 h 607915"/>
              <a:gd name="connsiteX5" fmla="*/ 397042 w 2708436"/>
              <a:gd name="connsiteY5" fmla="*/ 66494 h 607915"/>
              <a:gd name="connsiteX6" fmla="*/ 84221 w 2708436"/>
              <a:gd name="connsiteY6" fmla="*/ 198841 h 607915"/>
              <a:gd name="connsiteX7" fmla="*/ 0 w 2708436"/>
              <a:gd name="connsiteY7" fmla="*/ 607915 h 607915"/>
              <a:gd name="connsiteX0" fmla="*/ 2683042 w 2708436"/>
              <a:gd name="connsiteY0" fmla="*/ 475568 h 607915"/>
              <a:gd name="connsiteX1" fmla="*/ 2678357 w 2708436"/>
              <a:gd name="connsiteY1" fmla="*/ 465461 h 607915"/>
              <a:gd name="connsiteX2" fmla="*/ 2502568 w 2708436"/>
              <a:gd name="connsiteY2" fmla="*/ 66494 h 607915"/>
              <a:gd name="connsiteX3" fmla="*/ 1888958 w 2708436"/>
              <a:gd name="connsiteY3" fmla="*/ 66494 h 607915"/>
              <a:gd name="connsiteX4" fmla="*/ 1275347 w 2708436"/>
              <a:gd name="connsiteY4" fmla="*/ 66494 h 607915"/>
              <a:gd name="connsiteX5" fmla="*/ 397042 w 2708436"/>
              <a:gd name="connsiteY5" fmla="*/ 66494 h 607915"/>
              <a:gd name="connsiteX6" fmla="*/ 84221 w 2708436"/>
              <a:gd name="connsiteY6" fmla="*/ 198841 h 607915"/>
              <a:gd name="connsiteX7" fmla="*/ 0 w 2708436"/>
              <a:gd name="connsiteY7" fmla="*/ 607915 h 60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8436" h="607915">
                <a:moveTo>
                  <a:pt x="2683042" y="475568"/>
                </a:moveTo>
                <a:cubicBezTo>
                  <a:pt x="2682261" y="473884"/>
                  <a:pt x="2708436" y="533640"/>
                  <a:pt x="2678357" y="465461"/>
                </a:cubicBezTo>
                <a:cubicBezTo>
                  <a:pt x="2648278" y="397282"/>
                  <a:pt x="2634135" y="132989"/>
                  <a:pt x="2502568" y="66494"/>
                </a:cubicBezTo>
                <a:cubicBezTo>
                  <a:pt x="2371002" y="0"/>
                  <a:pt x="1888958" y="66494"/>
                  <a:pt x="1888958" y="66494"/>
                </a:cubicBezTo>
                <a:lnTo>
                  <a:pt x="1275347" y="66494"/>
                </a:lnTo>
                <a:cubicBezTo>
                  <a:pt x="1026694" y="66494"/>
                  <a:pt x="595563" y="44436"/>
                  <a:pt x="397042" y="66494"/>
                </a:cubicBezTo>
                <a:cubicBezTo>
                  <a:pt x="198521" y="88552"/>
                  <a:pt x="150395" y="108604"/>
                  <a:pt x="84221" y="198841"/>
                </a:cubicBezTo>
                <a:cubicBezTo>
                  <a:pt x="18047" y="289078"/>
                  <a:pt x="9023" y="448496"/>
                  <a:pt x="0" y="607915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357554" y="5136734"/>
            <a:ext cx="5786446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ru-RU" sz="2800" dirty="0" smtClean="0">
                <a:solidFill>
                  <a:srgbClr val="000099"/>
                </a:solidFill>
              </a:rPr>
              <a:t>у всех слов непроверяемая безударная гласная – </a:t>
            </a:r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>
                <a:solidFill>
                  <a:srgbClr val="000099"/>
                </a:solidFill>
              </a:rPr>
              <a:t>, кроме слова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вагон</a:t>
            </a:r>
            <a:r>
              <a:rPr lang="ru-RU" sz="2800" b="1" dirty="0" smtClean="0">
                <a:solidFill>
                  <a:srgbClr val="000099"/>
                </a:solidFill>
              </a:rPr>
              <a:t>.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spc="-20" dirty="0" smtClean="0">
                <a:solidFill>
                  <a:srgbClr val="000099"/>
                </a:solidFill>
              </a:rPr>
              <a:t>Это слово «лишнее»</a:t>
            </a:r>
            <a:endParaRPr lang="ru-RU" sz="2400" b="1" spc="-20" dirty="0">
              <a:solidFill>
                <a:srgbClr val="0000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28894" y="1785926"/>
            <a:ext cx="6215106" cy="4124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dirty="0" smtClean="0">
                <a:solidFill>
                  <a:srgbClr val="000099"/>
                </a:solidFill>
              </a:rPr>
              <a:t>Записать гласную букву </a:t>
            </a:r>
            <a:r>
              <a:rPr lang="ru-RU" sz="3000" b="1" dirty="0" smtClean="0">
                <a:solidFill>
                  <a:srgbClr val="FF0000"/>
                </a:solidFill>
              </a:rPr>
              <a:t>- а</a:t>
            </a:r>
            <a:r>
              <a:rPr lang="ru-RU" sz="3000" b="1" dirty="0" smtClean="0">
                <a:solidFill>
                  <a:srgbClr val="000099"/>
                </a:solidFill>
              </a:rPr>
              <a:t> с первой буквой второго и пятого слова. Она обозначает парный звонкий согласный звук.</a:t>
            </a:r>
          </a:p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Аа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Ааа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Аааа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Ааааа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Ва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Ваа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Вааа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Ваааа</a:t>
            </a:r>
            <a:endParaRPr lang="ru-RU" sz="4400" b="1" dirty="0" smtClean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2643182"/>
            <a:ext cx="8644030" cy="2031325"/>
          </a:xfrm>
          <a:prstGeom prst="rect">
            <a:avLst/>
          </a:prstGeom>
          <a:noFill/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Ааа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Аааа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Ааааа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…</a:t>
            </a:r>
          </a:p>
          <a:p>
            <a:pPr algn="ctr"/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Ва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Ваа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Вааа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  </a:t>
            </a:r>
            <a:r>
              <a:rPr lang="ru-RU" sz="6600" dirty="0" err="1" smtClean="0">
                <a:solidFill>
                  <a:srgbClr val="002060"/>
                </a:solidFill>
                <a:latin typeface="Propisi" pitchFamily="2" charset="0"/>
              </a:rPr>
              <a:t>Ваааа</a:t>
            </a:r>
            <a:r>
              <a:rPr lang="ru-RU" sz="6600" dirty="0" smtClean="0">
                <a:solidFill>
                  <a:srgbClr val="002060"/>
                </a:solidFill>
                <a:latin typeface="Propisi" pitchFamily="2" charset="0"/>
              </a:rPr>
              <a:t> </a:t>
            </a:r>
            <a:r>
              <a:rPr lang="ru-RU" sz="6600" dirty="0" smtClean="0">
                <a:solidFill>
                  <a:schemeClr val="tx2"/>
                </a:solidFill>
                <a:latin typeface="Calligraph" pitchFamily="2" charset="0"/>
              </a:rPr>
              <a:t>…</a:t>
            </a:r>
            <a:endParaRPr lang="ru-RU" sz="6600" dirty="0">
              <a:solidFill>
                <a:schemeClr val="tx2"/>
              </a:solidFill>
              <a:latin typeface="Calligraph" pitchFamily="2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2844" y="3071810"/>
            <a:ext cx="35719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4282" y="5572140"/>
            <a:ext cx="35719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14810" y="3571876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</a:rPr>
              <a:t>Буквы </a:t>
            </a:r>
            <a:r>
              <a:rPr lang="ru-RU" sz="4800" b="1" dirty="0" smtClean="0">
                <a:solidFill>
                  <a:srgbClr val="C00000"/>
                </a:solidFill>
              </a:rPr>
              <a:t>А</a:t>
            </a:r>
            <a:r>
              <a:rPr lang="ru-RU" sz="4800" b="1" dirty="0" smtClean="0">
                <a:solidFill>
                  <a:srgbClr val="000099"/>
                </a:solidFill>
              </a:rPr>
              <a:t>, </a:t>
            </a:r>
            <a:r>
              <a:rPr lang="ru-RU" sz="4800" b="1" dirty="0" smtClean="0">
                <a:solidFill>
                  <a:srgbClr val="C00000"/>
                </a:solidFill>
              </a:rPr>
              <a:t>В</a:t>
            </a:r>
            <a:r>
              <a:rPr lang="ru-RU" sz="4800" b="1" dirty="0" smtClean="0">
                <a:solidFill>
                  <a:srgbClr val="000099"/>
                </a:solidFill>
              </a:rPr>
              <a:t>.</a:t>
            </a:r>
            <a:endParaRPr lang="ru-RU" sz="4800" b="1" dirty="0">
              <a:solidFill>
                <a:srgbClr val="000099"/>
              </a:solidFill>
            </a:endParaRPr>
          </a:p>
        </p:txBody>
      </p:sp>
      <p:pic>
        <p:nvPicPr>
          <p:cNvPr id="26" name="Picture 2" descr="C:\Documents and Settings\Игорь\Мои документы\Картинки\Прозрачные\Прозрачный фон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3286116" y="1428736"/>
            <a:ext cx="585791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spc="-40" dirty="0" smtClean="0">
                <a:solidFill>
                  <a:srgbClr val="000099"/>
                </a:solidFill>
              </a:rPr>
              <a:t>Вставить пропущенные буквы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86116" y="1895765"/>
            <a:ext cx="435771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dirty="0" smtClean="0">
                <a:solidFill>
                  <a:srgbClr val="000099"/>
                </a:solidFill>
              </a:rPr>
              <a:t>Найти в словах общее</a:t>
            </a:r>
            <a:endParaRPr lang="ru-RU" sz="3000" dirty="0"/>
          </a:p>
        </p:txBody>
      </p:sp>
      <p:sp>
        <p:nvSpPr>
          <p:cNvPr id="35" name="TextBox 34"/>
          <p:cNvSpPr txBox="1"/>
          <p:nvPr/>
        </p:nvSpPr>
        <p:spPr>
          <a:xfrm>
            <a:off x="3214678" y="4660952"/>
            <a:ext cx="4714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0099"/>
                </a:solidFill>
              </a:rPr>
              <a:t>Найти «лишнее» слово</a:t>
            </a:r>
            <a:endParaRPr lang="ru-RU" sz="3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10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9" grpId="0" build="allAtOnce"/>
      <p:bldP spid="19" grpId="1" build="allAtOnce"/>
      <p:bldP spid="20" grpId="0" build="allAtOnce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43" grpId="0" build="allAtOnce"/>
      <p:bldP spid="44" grpId="0"/>
      <p:bldP spid="25" grpId="0"/>
      <p:bldP spid="25" grpId="1"/>
      <p:bldP spid="31" grpId="0" build="allAtOnce"/>
      <p:bldP spid="32" grpId="0" build="allAtOnce"/>
      <p:bldP spid="3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Подумай,что</a:t>
            </a:r>
            <a:r>
              <a:rPr lang="ru-RU" sz="3200" b="1" dirty="0" smtClean="0">
                <a:solidFill>
                  <a:schemeClr val="bg1"/>
                </a:solidFill>
              </a:rPr>
              <a:t> объединяет все эти слова?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Д…</a:t>
            </a:r>
            <a:r>
              <a:rPr lang="ru-RU" sz="4000" b="1" dirty="0" err="1" smtClean="0">
                <a:solidFill>
                  <a:srgbClr val="0070C0"/>
                </a:solidFill>
              </a:rPr>
              <a:t>вочка</a:t>
            </a:r>
            <a:r>
              <a:rPr lang="ru-RU" sz="4000" b="1" dirty="0" smtClean="0">
                <a:solidFill>
                  <a:srgbClr val="0070C0"/>
                </a:solidFill>
              </a:rPr>
              <a:t>, </a:t>
            </a:r>
            <a:r>
              <a:rPr lang="ru-RU" sz="4000" b="1" dirty="0" err="1" smtClean="0">
                <a:solidFill>
                  <a:srgbClr val="0070C0"/>
                </a:solidFill>
              </a:rPr>
              <a:t>вет</a:t>
            </a:r>
            <a:r>
              <a:rPr lang="ru-RU" sz="4000" b="1" dirty="0" smtClean="0">
                <a:solidFill>
                  <a:srgbClr val="0070C0"/>
                </a:solidFill>
              </a:rPr>
              <a:t>…</a:t>
            </a:r>
            <a:r>
              <a:rPr lang="ru-RU" sz="4000" b="1" dirty="0" err="1" smtClean="0">
                <a:solidFill>
                  <a:srgbClr val="0070C0"/>
                </a:solidFill>
              </a:rPr>
              <a:t>р</a:t>
            </a:r>
            <a:r>
              <a:rPr lang="ru-RU" sz="4000" b="1" dirty="0" smtClean="0">
                <a:solidFill>
                  <a:srgbClr val="0070C0"/>
                </a:solidFill>
              </a:rPr>
              <a:t>, за…</a:t>
            </a:r>
            <a:r>
              <a:rPr lang="ru-RU" sz="4000" b="1" dirty="0" err="1" smtClean="0">
                <a:solidFill>
                  <a:srgbClr val="0070C0"/>
                </a:solidFill>
              </a:rPr>
              <a:t>яц</a:t>
            </a:r>
            <a:r>
              <a:rPr lang="ru-RU" sz="4000" b="1" dirty="0" smtClean="0">
                <a:solidFill>
                  <a:srgbClr val="0070C0"/>
                </a:solidFill>
              </a:rPr>
              <a:t>, к…</a:t>
            </a:r>
            <a:r>
              <a:rPr lang="ru-RU" sz="4000" b="1" dirty="0" err="1" smtClean="0">
                <a:solidFill>
                  <a:srgbClr val="0070C0"/>
                </a:solidFill>
              </a:rPr>
              <a:t>рабль</a:t>
            </a:r>
            <a:r>
              <a:rPr lang="ru-RU" sz="4000" b="1" dirty="0" smtClean="0">
                <a:solidFill>
                  <a:srgbClr val="0070C0"/>
                </a:solidFill>
              </a:rPr>
              <a:t>, р…</a:t>
            </a:r>
            <a:r>
              <a:rPr lang="ru-RU" sz="4000" b="1" dirty="0" err="1" smtClean="0">
                <a:solidFill>
                  <a:srgbClr val="0070C0"/>
                </a:solidFill>
              </a:rPr>
              <a:t>бята</a:t>
            </a:r>
            <a:r>
              <a:rPr lang="ru-RU" sz="4000" b="1" dirty="0" smtClean="0">
                <a:solidFill>
                  <a:srgbClr val="0070C0"/>
                </a:solidFill>
              </a:rPr>
              <a:t>, </a:t>
            </a:r>
            <a:r>
              <a:rPr lang="ru-RU" sz="4000" b="1" dirty="0" err="1" smtClean="0">
                <a:solidFill>
                  <a:srgbClr val="0070C0"/>
                </a:solidFill>
              </a:rPr>
              <a:t>з</a:t>
            </a:r>
            <a:r>
              <a:rPr lang="ru-RU" sz="4000" b="1" dirty="0" smtClean="0">
                <a:solidFill>
                  <a:srgbClr val="0070C0"/>
                </a:solidFill>
              </a:rPr>
              <a:t>…вод, </a:t>
            </a:r>
            <a:r>
              <a:rPr lang="ru-RU" sz="4000" b="1" dirty="0" err="1" smtClean="0">
                <a:solidFill>
                  <a:srgbClr val="0070C0"/>
                </a:solidFill>
              </a:rPr>
              <a:t>кр</a:t>
            </a:r>
            <a:r>
              <a:rPr lang="ru-RU" sz="4000" b="1" dirty="0" smtClean="0">
                <a:solidFill>
                  <a:srgbClr val="0070C0"/>
                </a:solidFill>
              </a:rPr>
              <a:t>…</a:t>
            </a:r>
            <a:r>
              <a:rPr lang="ru-RU" sz="4000" b="1" dirty="0" err="1" smtClean="0">
                <a:solidFill>
                  <a:srgbClr val="0070C0"/>
                </a:solidFill>
              </a:rPr>
              <a:t>стьяне</a:t>
            </a:r>
            <a:r>
              <a:rPr lang="ru-RU" sz="4000" b="1" dirty="0" smtClean="0">
                <a:solidFill>
                  <a:srgbClr val="0070C0"/>
                </a:solidFill>
              </a:rPr>
              <a:t>, …</a:t>
            </a:r>
            <a:r>
              <a:rPr lang="ru-RU" sz="4000" b="1" dirty="0" err="1" smtClean="0">
                <a:solidFill>
                  <a:srgbClr val="0070C0"/>
                </a:solidFill>
              </a:rPr>
              <a:t>рех</a:t>
            </a:r>
            <a:r>
              <a:rPr lang="ru-RU" sz="40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Верно, все эти слова- имена существительные. Запиши их в два столбика, вставляя пропущенные буквы.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КТО?                                         ЧТО?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Словарная работа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дев</a:t>
            </a:r>
            <a:r>
              <a:rPr lang="ru-RU" sz="5400" dirty="0" smtClean="0">
                <a:solidFill>
                  <a:srgbClr val="C00000"/>
                </a:solidFill>
              </a:rPr>
              <a:t>о</a:t>
            </a:r>
            <a:r>
              <a:rPr lang="ru-RU" sz="5400" dirty="0" smtClean="0">
                <a:solidFill>
                  <a:srgbClr val="0070C0"/>
                </a:solidFill>
              </a:rPr>
              <a:t>чка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за</a:t>
            </a:r>
            <a:r>
              <a:rPr lang="ru-RU" sz="5400" dirty="0" smtClean="0">
                <a:solidFill>
                  <a:srgbClr val="C00000"/>
                </a:solidFill>
              </a:rPr>
              <a:t>я</a:t>
            </a:r>
            <a:r>
              <a:rPr lang="ru-RU" sz="5400" dirty="0" smtClean="0">
                <a:solidFill>
                  <a:srgbClr val="0070C0"/>
                </a:solidFill>
              </a:rPr>
              <a:t>ц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р</a:t>
            </a:r>
            <a:r>
              <a:rPr lang="ru-RU" sz="5400" dirty="0" smtClean="0">
                <a:solidFill>
                  <a:srgbClr val="C00000"/>
                </a:solidFill>
              </a:rPr>
              <a:t>е</a:t>
            </a:r>
            <a:r>
              <a:rPr lang="ru-RU" sz="5400" dirty="0" smtClean="0">
                <a:solidFill>
                  <a:srgbClr val="0070C0"/>
                </a:solidFill>
              </a:rPr>
              <a:t>бята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кр</a:t>
            </a:r>
            <a:r>
              <a:rPr lang="ru-RU" sz="5400" dirty="0" smtClean="0">
                <a:solidFill>
                  <a:srgbClr val="C00000"/>
                </a:solidFill>
              </a:rPr>
              <a:t>е</a:t>
            </a:r>
            <a:r>
              <a:rPr lang="ru-RU" sz="5400" dirty="0" smtClean="0">
                <a:solidFill>
                  <a:srgbClr val="0070C0"/>
                </a:solidFill>
              </a:rPr>
              <a:t>стьяне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вет</a:t>
            </a:r>
            <a:r>
              <a:rPr lang="ru-RU" sz="5400" dirty="0" smtClean="0">
                <a:solidFill>
                  <a:srgbClr val="C00000"/>
                </a:solidFill>
              </a:rPr>
              <a:t>е</a:t>
            </a:r>
            <a:r>
              <a:rPr lang="ru-RU" sz="5400" dirty="0" smtClean="0">
                <a:solidFill>
                  <a:srgbClr val="0070C0"/>
                </a:solidFill>
              </a:rPr>
              <a:t>р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к</a:t>
            </a:r>
            <a:r>
              <a:rPr lang="ru-RU" sz="5400" dirty="0" smtClean="0">
                <a:solidFill>
                  <a:srgbClr val="C00000"/>
                </a:solidFill>
              </a:rPr>
              <a:t>о</a:t>
            </a:r>
            <a:r>
              <a:rPr lang="ru-RU" sz="5400" dirty="0" smtClean="0">
                <a:solidFill>
                  <a:srgbClr val="0070C0"/>
                </a:solidFill>
              </a:rPr>
              <a:t>рабль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з</a:t>
            </a:r>
            <a:r>
              <a:rPr lang="ru-RU" sz="5400" dirty="0" smtClean="0">
                <a:solidFill>
                  <a:srgbClr val="C00000"/>
                </a:solidFill>
              </a:rPr>
              <a:t>а</a:t>
            </a:r>
            <a:r>
              <a:rPr lang="ru-RU" sz="5400" dirty="0" smtClean="0">
                <a:solidFill>
                  <a:srgbClr val="0070C0"/>
                </a:solidFill>
              </a:rPr>
              <a:t>вод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о</a:t>
            </a:r>
            <a:r>
              <a:rPr lang="ru-RU" sz="5400" dirty="0" smtClean="0">
                <a:solidFill>
                  <a:srgbClr val="0070C0"/>
                </a:solidFill>
              </a:rPr>
              <a:t>рех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C40C94"/>
                </a:solidFill>
              </a:rPr>
              <a:t>КТО</a:t>
            </a:r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C40C94"/>
                </a:solidFill>
              </a:rPr>
              <a:t>?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C40C9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41277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C40C94"/>
                </a:solidFill>
              </a:rPr>
              <a:t>ЧТО</a:t>
            </a:r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C40C94"/>
                </a:solidFill>
              </a:rPr>
              <a:t>?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C40C9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477963" y="549275"/>
            <a:ext cx="6286500" cy="627063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>Части речи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011863" y="1557338"/>
            <a:ext cx="1439862" cy="180022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3059113" y="1628775"/>
            <a:ext cx="720725" cy="208756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500563" y="1700213"/>
            <a:ext cx="0" cy="31686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364163" y="1628775"/>
            <a:ext cx="935037" cy="309562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-109538" y="2422525"/>
            <a:ext cx="3457576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 dirty="0">
                <a:solidFill>
                  <a:srgbClr val="0070C0"/>
                </a:solidFill>
              </a:rPr>
              <a:t>Имя существительное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908175" y="3789363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</a:rPr>
              <a:t>глагол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987675" y="4868863"/>
            <a:ext cx="316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Имя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прилагательное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724525" y="4581525"/>
            <a:ext cx="2808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</a:rPr>
              <a:t>предлог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2124075" y="1557338"/>
            <a:ext cx="1079500" cy="1439862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300788" y="3429000"/>
            <a:ext cx="2592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70C0"/>
                </a:solidFill>
              </a:rPr>
              <a:t>местоимение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0" grpId="0" animBg="1"/>
      <p:bldP spid="6151" grpId="0" animBg="1"/>
      <p:bldP spid="6153" grpId="0" animBg="1"/>
      <p:bldP spid="6154" grpId="0"/>
      <p:bldP spid="6155" grpId="0"/>
      <p:bldP spid="6156" grpId="0"/>
      <p:bldP spid="6157" grpId="0"/>
      <p:bldP spid="6161" grpId="0" animBg="1"/>
      <p:bldP spid="61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Работа с деформированным текстом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8353176" cy="525648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1800" dirty="0"/>
              <a:t> </a:t>
            </a:r>
          </a:p>
          <a:p>
            <a:pPr>
              <a:buFontTx/>
              <a:buNone/>
            </a:pPr>
            <a:endParaRPr lang="ru-RU" sz="1800" dirty="0"/>
          </a:p>
          <a:p>
            <a:pPr>
              <a:buFontTx/>
              <a:buNone/>
            </a:pPr>
            <a:endParaRPr lang="ru-RU" sz="1800" dirty="0"/>
          </a:p>
          <a:p>
            <a:pPr>
              <a:buFontTx/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Наступила  …………….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…………    светит ярче.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Постепенно тает…….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По 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……..  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бегут   ……. 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</a:rPr>
              <a:t> Скоро прилетят перелётные …….</a:t>
            </a:r>
          </a:p>
          <a:p>
            <a:endParaRPr lang="ru-RU" sz="2000" b="1" dirty="0">
              <a:solidFill>
                <a:schemeClr val="folHlink"/>
              </a:solidFill>
            </a:endParaRPr>
          </a:p>
          <a:p>
            <a:endParaRPr lang="ru-RU" sz="2000" dirty="0">
              <a:solidFill>
                <a:schemeClr val="folHlink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244408" y="5904230"/>
            <a:ext cx="137592" cy="45719"/>
          </a:xfrm>
        </p:spPr>
        <p:txBody>
          <a:bodyPr>
            <a:normAutofit fontScale="25000" lnSpcReduction="20000"/>
          </a:bodyPr>
          <a:lstStyle/>
          <a:p>
            <a:endParaRPr lang="ru-RU" sz="2400" dirty="0">
              <a:latin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Прочитать текст.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О чём идёт речь?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Что мешает понять текст?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Как отличить имя существительное от других частей речи?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Что обозначает имя существительное?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Какие имена существительные нужно подставить в текст?</a:t>
            </a:r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Проверь себя!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i="1" dirty="0">
                <a:latin typeface="Times New Roman" pitchFamily="18" charset="0"/>
              </a:rPr>
              <a:t>  </a:t>
            </a:r>
          </a:p>
          <a:p>
            <a:pPr>
              <a:buFontTx/>
              <a:buNone/>
            </a:pPr>
            <a:endParaRPr lang="ru-RU" sz="2000" i="1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3200" i="1" dirty="0">
                <a:latin typeface="Times New Roman" pitchFamily="18" charset="0"/>
              </a:rPr>
              <a:t>    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Наступила</a:t>
            </a: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весна.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                         </a:t>
            </a:r>
          </a:p>
          <a:p>
            <a:pPr>
              <a:buFontTx/>
              <a:buNone/>
            </a:pP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   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Солнце</a:t>
            </a: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светит ярче.</a:t>
            </a:r>
          </a:p>
          <a:p>
            <a:pPr>
              <a:buFontTx/>
              <a:buNone/>
            </a:pP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   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Постепенно тает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снег.</a:t>
            </a:r>
          </a:p>
          <a:p>
            <a:pPr>
              <a:buFontTx/>
              <a:buNone/>
            </a:pP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   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По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тропинке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 бегут</a:t>
            </a: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ручьи.</a:t>
            </a:r>
          </a:p>
          <a:p>
            <a:pPr>
              <a:buFontTx/>
              <a:buNone/>
            </a:pPr>
            <a:r>
              <a:rPr lang="ru-RU" sz="3200" b="1" i="1" dirty="0">
                <a:solidFill>
                  <a:schemeClr val="folHlink"/>
                </a:solidFill>
                <a:latin typeface="Times New Roman" pitchFamily="18" charset="0"/>
              </a:rPr>
              <a:t>    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</a:rPr>
              <a:t>Скоро прилетят перелётные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</a:rPr>
              <a:t>птицы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641080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49275"/>
            <a:ext cx="7543800" cy="554672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ИМЯ СУЩЕСТВИТЕЛЬНОЕ</a:t>
            </a:r>
          </a:p>
          <a:p>
            <a:pPr algn="ctr">
              <a:buFont typeface="Wingdings" pitchFamily="2" charset="2"/>
              <a:buNone/>
            </a:pPr>
            <a:endParaRPr lang="ru-RU" b="1" dirty="0"/>
          </a:p>
          <a:p>
            <a:pPr>
              <a:buFont typeface="Wingdings" pitchFamily="2" charset="2"/>
              <a:buNone/>
            </a:pPr>
            <a:r>
              <a:rPr lang="ru-RU" b="1" dirty="0"/>
              <a:t>  </a:t>
            </a:r>
            <a:r>
              <a:rPr lang="ru-RU" b="1" dirty="0" smtClean="0"/>
              <a:t>   </a:t>
            </a:r>
            <a:r>
              <a:rPr lang="ru-RU" sz="4400" b="1" dirty="0" smtClean="0">
                <a:solidFill>
                  <a:srgbClr val="0070C0"/>
                </a:solidFill>
              </a:rPr>
              <a:t>Часть </a:t>
            </a:r>
            <a:r>
              <a:rPr lang="ru-RU" sz="4400" b="1" dirty="0">
                <a:solidFill>
                  <a:srgbClr val="0070C0"/>
                </a:solidFill>
              </a:rPr>
              <a:t>речи, которая </a:t>
            </a:r>
            <a:r>
              <a:rPr lang="ru-RU" sz="4400" b="1" dirty="0" smtClean="0">
                <a:solidFill>
                  <a:srgbClr val="0070C0"/>
                </a:solidFill>
              </a:rPr>
              <a:t> обозначает предмет или явление  и отвечает </a:t>
            </a:r>
            <a:r>
              <a:rPr lang="ru-RU" sz="4400" b="1" dirty="0">
                <a:solidFill>
                  <a:srgbClr val="0070C0"/>
                </a:solidFill>
              </a:rPr>
              <a:t>на вопросы: КТО? или ЧТО?</a:t>
            </a:r>
          </a:p>
          <a:p>
            <a:pPr algn="ctr">
              <a:buFont typeface="Wingdings" pitchFamily="2" charset="2"/>
              <a:buNone/>
            </a:pPr>
            <a:endParaRPr lang="ru-RU" b="1" dirty="0"/>
          </a:p>
          <a:p>
            <a:pPr algn="ctr">
              <a:buFont typeface="Wingdings" pitchFamily="2" charset="2"/>
              <a:buNone/>
            </a:pP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390</TotalTime>
  <Words>806</Words>
  <Application>Microsoft Office PowerPoint</Application>
  <PresentationFormat>Экран (4:3)</PresentationFormat>
  <Paragraphs>201</Paragraphs>
  <Slides>26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Слайд 1</vt:lpstr>
      <vt:lpstr>Тринадцатое февраля. Классная работа.</vt:lpstr>
      <vt:lpstr>Выполнить задание и  найти буквы для чистописания</vt:lpstr>
      <vt:lpstr>Словарная работа</vt:lpstr>
      <vt:lpstr>Словарная работа</vt:lpstr>
      <vt:lpstr>Части речи</vt:lpstr>
      <vt:lpstr>Работа с деформированным текстом</vt:lpstr>
      <vt:lpstr>Проверь себя!</vt:lpstr>
      <vt:lpstr>Слайд 9</vt:lpstr>
      <vt:lpstr>Слайд 10</vt:lpstr>
      <vt:lpstr>Имена существительные бывают собственные и нарицательные.</vt:lpstr>
      <vt:lpstr>Имена существительные    </vt:lpstr>
      <vt:lpstr>Слайд 13</vt:lpstr>
      <vt:lpstr>Слайд 14</vt:lpstr>
      <vt:lpstr>Работа с учебником</vt:lpstr>
      <vt:lpstr>Выпиши только имена существительные</vt:lpstr>
      <vt:lpstr>Проверь себя</vt:lpstr>
      <vt:lpstr>Распредели имена существительные на две группы.</vt:lpstr>
      <vt:lpstr>Проверь себя</vt:lpstr>
      <vt:lpstr>Слайд 20</vt:lpstr>
      <vt:lpstr>Проверь себя</vt:lpstr>
      <vt:lpstr>Слайд 22</vt:lpstr>
      <vt:lpstr>Слайд 23</vt:lpstr>
      <vt:lpstr>Слайд 24</vt:lpstr>
      <vt:lpstr>Запишите домашнее задание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 русского языка </dc:title>
  <dc:creator>Инна</dc:creator>
  <cp:lastModifiedBy>Инна</cp:lastModifiedBy>
  <cp:revision>63</cp:revision>
  <dcterms:created xsi:type="dcterms:W3CDTF">2013-02-01T10:30:05Z</dcterms:created>
  <dcterms:modified xsi:type="dcterms:W3CDTF">2013-02-13T05:22:15Z</dcterms:modified>
</cp:coreProperties>
</file>