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5" r:id="rId2"/>
    <p:sldId id="256" r:id="rId3"/>
    <p:sldId id="259" r:id="rId4"/>
    <p:sldId id="257" r:id="rId5"/>
    <p:sldId id="258" r:id="rId6"/>
    <p:sldId id="260" r:id="rId7"/>
    <p:sldId id="261" r:id="rId8"/>
    <p:sldId id="267" r:id="rId9"/>
    <p:sldId id="268" r:id="rId10"/>
    <p:sldId id="262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>
        <p:scale>
          <a:sx n="100" d="100"/>
          <a:sy n="100" d="100"/>
        </p:scale>
        <p:origin x="-294" y="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99575-446C-42F6-BF01-DBE8D3ABC009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A5EE1-1CA1-4CBB-A0F3-3483F5E97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A5EE1-1CA1-4CBB-A0F3-3483F5E9720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usic\&#1073;&#1077;&#1081;&#1077;&#1091;%20&#1082;&#1086;&#1081;&#1083;&#1072;&#1088;&#1077;\03%20&#1044;&#1086;&#1088;&#1086;&#1078;&#1082;&#1072;%203.wma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chemeClr val="accent6"/>
                </a:solidFill>
              </a:rPr>
              <a:t>«Из опыта работы учителя </a:t>
            </a:r>
          </a:p>
          <a:p>
            <a:pPr algn="ctr">
              <a:buNone/>
            </a:pPr>
            <a:r>
              <a:rPr lang="ru-RU" sz="6600" dirty="0" smtClean="0">
                <a:solidFill>
                  <a:schemeClr val="accent6"/>
                </a:solidFill>
              </a:rPr>
              <a:t>начальных классов </a:t>
            </a:r>
          </a:p>
          <a:p>
            <a:pPr algn="ctr">
              <a:buNone/>
            </a:pPr>
            <a:r>
              <a:rPr lang="ru-RU" sz="6600" dirty="0" err="1" smtClean="0">
                <a:solidFill>
                  <a:schemeClr val="accent6"/>
                </a:solidFill>
              </a:rPr>
              <a:t>Латыповой</a:t>
            </a:r>
            <a:r>
              <a:rPr lang="ru-RU" sz="6600" dirty="0" smtClean="0">
                <a:solidFill>
                  <a:schemeClr val="accent6"/>
                </a:solidFill>
              </a:rPr>
              <a:t>  </a:t>
            </a:r>
            <a:r>
              <a:rPr lang="ru-RU" sz="6600" dirty="0" err="1" smtClean="0">
                <a:solidFill>
                  <a:schemeClr val="accent6"/>
                </a:solidFill>
              </a:rPr>
              <a:t>Муниры</a:t>
            </a:r>
            <a:r>
              <a:rPr lang="ru-RU" sz="6600" dirty="0" smtClean="0">
                <a:solidFill>
                  <a:schemeClr val="accent6"/>
                </a:solidFill>
              </a:rPr>
              <a:t> </a:t>
            </a:r>
            <a:r>
              <a:rPr lang="ru-RU" sz="6600" dirty="0" err="1" smtClean="0">
                <a:solidFill>
                  <a:schemeClr val="accent6"/>
                </a:solidFill>
              </a:rPr>
              <a:t>Фаритовны</a:t>
            </a:r>
            <a:r>
              <a:rPr lang="ru-RU" sz="6600" dirty="0" smtClean="0">
                <a:solidFill>
                  <a:schemeClr val="accent6"/>
                </a:solidFill>
              </a:rPr>
              <a:t>»</a:t>
            </a:r>
          </a:p>
        </p:txBody>
      </p:sp>
      <p:pic>
        <p:nvPicPr>
          <p:cNvPr id="4" name="03 Дорожка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04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27984" y="260648"/>
            <a:ext cx="4499992" cy="3374994"/>
          </a:xfrm>
          <a:prstGeom prst="rect">
            <a:avLst/>
          </a:prstGeom>
        </p:spPr>
      </p:pic>
      <p:pic>
        <p:nvPicPr>
          <p:cNvPr id="5" name="Рисунок 4" descr="SDC112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2564904"/>
            <a:ext cx="2931790" cy="3909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76672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Воспитанники </a:t>
            </a:r>
            <a:r>
              <a:rPr lang="ru-RU" dirty="0" err="1" smtClean="0"/>
              <a:t>Муниры</a:t>
            </a:r>
            <a:r>
              <a:rPr lang="ru-RU" dirty="0" smtClean="0"/>
              <a:t> </a:t>
            </a:r>
            <a:r>
              <a:rPr lang="ru-RU" dirty="0" err="1" smtClean="0"/>
              <a:t>Фаритовны</a:t>
            </a:r>
            <a:r>
              <a:rPr lang="ru-RU" dirty="0" smtClean="0"/>
              <a:t> принимают активное участие в жизни школы, являясь постоянными победителями в различных конкурсов, спортивных состязаний, концертов, смотров.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79913" y="4077072"/>
            <a:ext cx="51845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Школьный музей – это любимое место учеников </a:t>
            </a:r>
            <a:r>
              <a:rPr lang="ru-RU" dirty="0" err="1" smtClean="0"/>
              <a:t>Муниры</a:t>
            </a:r>
            <a:r>
              <a:rPr lang="ru-RU" dirty="0" smtClean="0"/>
              <a:t> </a:t>
            </a:r>
            <a:r>
              <a:rPr lang="ru-RU" dirty="0" err="1" smtClean="0"/>
              <a:t>Фаритовны</a:t>
            </a:r>
            <a:r>
              <a:rPr lang="ru-RU" dirty="0" smtClean="0"/>
              <a:t>, где они могут ознакомиться с богатейшими памятниками природы, историческим прошлым башкирского народа, так же  с удовольствием изучать свою родословную, найти ценные материалы для исследовательских работ.</a:t>
            </a:r>
            <a:endParaRPr lang="ru-RU" dirty="0"/>
          </a:p>
        </p:txBody>
      </p:sp>
    </p:spTree>
  </p:cSld>
  <p:clrMapOvr>
    <a:masterClrMapping/>
  </p:clrMapOvr>
  <p:transition spd="slow" advTm="6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88809444_allday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x_070c00be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5340085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427984" y="3140968"/>
            <a:ext cx="4716016" cy="36009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sz="19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Учитель! Даже через много лет </a:t>
            </a:r>
            <a:br>
              <a:rPr lang="ru-RU" sz="1900" b="1" dirty="0" smtClean="0">
                <a:ln/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Зажженный вами не погаснет свет! </a:t>
            </a:r>
            <a:br>
              <a:rPr lang="ru-RU" sz="1900" b="1" dirty="0" smtClean="0">
                <a:ln/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И сердце, знаю, будет молодым </a:t>
            </a:r>
            <a:br>
              <a:rPr lang="ru-RU" sz="1900" b="1" dirty="0" smtClean="0">
                <a:ln/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Пока огонь священный будет с ним. </a:t>
            </a:r>
            <a:br>
              <a:rPr lang="ru-RU" sz="1900" b="1" dirty="0" smtClean="0">
                <a:ln/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Твоя душа от всяческих невзгод </a:t>
            </a:r>
            <a:br>
              <a:rPr lang="ru-RU" sz="1900" b="1" dirty="0" smtClean="0">
                <a:ln/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Врачующее пламя сбережёт. </a:t>
            </a:r>
            <a:br>
              <a:rPr lang="ru-RU" sz="1900" b="1" dirty="0" smtClean="0">
                <a:ln/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Оно ещё поможет нам в пути </a:t>
            </a:r>
            <a:br>
              <a:rPr lang="ru-RU" sz="1900" b="1" dirty="0" smtClean="0">
                <a:ln/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Хитрейшие загадки превзойти. </a:t>
            </a:r>
            <a:br>
              <a:rPr lang="ru-RU" sz="1900" b="1" dirty="0" smtClean="0">
                <a:ln/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Оно ещё поможет, и не раз, </a:t>
            </a:r>
            <a:br>
              <a:rPr lang="ru-RU" sz="1900" b="1" dirty="0" smtClean="0">
                <a:ln/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Учитель мой, в делах продолжить вас! </a:t>
            </a:r>
            <a:br>
              <a:rPr lang="ru-RU" sz="1900" b="1" dirty="0" smtClean="0">
                <a:ln/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Учитель! Даже через много лет </a:t>
            </a:r>
            <a:br>
              <a:rPr lang="ru-RU" sz="1900" b="1" dirty="0" smtClean="0">
                <a:ln/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Зажженный вами не погаснет свет!</a:t>
            </a:r>
            <a:endParaRPr lang="ru-RU" sz="1900" b="1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7000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Отсканировано 21.02.2010 12-22_0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99992" y="692696"/>
            <a:ext cx="4410075" cy="5482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51520" y="548680"/>
            <a:ext cx="45720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Латыпова</a:t>
            </a: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Мунира</a:t>
            </a:r>
            <a:endParaRPr lang="en-US" sz="2400" b="1" i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Фаритовна</a:t>
            </a:r>
            <a:endParaRPr lang="en-US" sz="2400" b="1" i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Дата и место рождения: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26. 11. 1966;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д. 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Юлук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Гафурийский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р-н, РБ</a:t>
            </a: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Образование: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высшее</a:t>
            </a: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Должность: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учитель начальных классов</a:t>
            </a: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Квалификационная категория: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высшая</a:t>
            </a: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Педагогический стаж: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</a:t>
            </a: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лет</a:t>
            </a: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Достижения: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« Учитель года - 2005 »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5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Рисунок 1" descr="SAM_449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91472" y="0"/>
            <a:ext cx="4752528" cy="340479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1" name="Рисунок 26" descr="SAM_449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32656"/>
            <a:ext cx="1881187" cy="2970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9" name="Рисунок 11" descr="gramota 0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47664" y="1196752"/>
            <a:ext cx="1881187" cy="3006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Рисунок 13" descr="gramota 0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43808" y="2204864"/>
            <a:ext cx="2001838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8" name="Рисунок 9" descr="gramota 00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3968" y="3068960"/>
            <a:ext cx="1906141" cy="3006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7" name="Рисунок 0" descr="gramota 00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868144" y="3717032"/>
            <a:ext cx="2038350" cy="2943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67544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455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3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455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315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6000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SAM_19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504" y="116632"/>
            <a:ext cx="4583467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44008" y="188640"/>
            <a:ext cx="4320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25 лет </a:t>
            </a:r>
            <a:r>
              <a:rPr lang="ru-RU" sz="20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 любимой работе.</a:t>
            </a:r>
            <a:endParaRPr lang="ru-RU" sz="1050" b="1" i="1" dirty="0" smtClean="0">
              <a:latin typeface="Arial" pitchFamily="34" charset="0"/>
              <a:cs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Прошло 2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лет, как она вошла в кабинет начальных классов, взглянула в глаза маленьких ребятишек и поняла, что быть учителем начальных классов – ее призвание. С тех пор, влюбленный в свою профессию учитель тщательно готовится на каждый урок. Ее уроки отличаются организованной четкостью, рациональным использованием каждой минуты, правильной постановкой и решением образовательных, </a:t>
            </a:r>
            <a:endParaRPr lang="en-US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573016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воспитательных, развивающих задач. Методическое мастерство учителя заключается в успешной реализации на практике идей, гуманистического обучения, обучения без принуждения, основанное на вовлечении детей в творчество, в игру, обучения, направленного на совместный труд учителя и учащихся. Она к работе относится творчески, требовательна к учащимся, тактична и справедлива в отношении к ним. На каждом уроке учитель умело использует наглядность, дидактические материалы, готовит тесты, творческие задания. Не забывает и о поэтических минутках.  В своей педагогической деятельности она старается работать по требованию времени. А время требует вооружения учащихся не только знаниями, но и формирования у них желания самостоятельно получать знания.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600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447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88640"/>
            <a:ext cx="424847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448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7984" y="3356992"/>
            <a:ext cx="4505568" cy="3279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746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300192" y="908720"/>
            <a:ext cx="10794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188640"/>
            <a:ext cx="4104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Учителем оборудован кабинет начальных классов, в котором собраны различные 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учебно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–наглядные пособия, настенные таблицы, демонстрационные карточки, методическая и справочная литература, книги детских писателей, папки с методическими разработками,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717032"/>
            <a:ext cx="370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сценариями праздников, мероприятий. В кабинете имеются различные виды комнатных растений, за которыми с большим удовольствием ухаживают учащиеся.  Не раз кабинет занимал призовые места в конкурсе  </a:t>
            </a: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«Самый зеленый класс». </a:t>
            </a:r>
            <a:endParaRPr lang="ru-RU" dirty="0"/>
          </a:p>
        </p:txBody>
      </p:sp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DC1125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6248214" y="0"/>
            <a:ext cx="2895786" cy="3861049"/>
          </a:xfrm>
          <a:prstGeom prst="rect">
            <a:avLst/>
          </a:prstGeom>
        </p:spPr>
      </p:pic>
      <p:pic>
        <p:nvPicPr>
          <p:cNvPr id="13" name="Рисунок 12" descr="SAM_45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13256" y="2348880"/>
            <a:ext cx="183074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DC1125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2895786" cy="3861048"/>
          </a:xfrm>
          <a:prstGeom prst="rect">
            <a:avLst/>
          </a:prstGeom>
        </p:spPr>
      </p:pic>
      <p:pic>
        <p:nvPicPr>
          <p:cNvPr id="12" name="Рисунок 11" descr="gramota 00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492896"/>
            <a:ext cx="1799421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2" name="Рисунок 7" descr="gramota 00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75656" y="3212976"/>
            <a:ext cx="172819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1" name="Рисунок 8" descr="gramota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84168" y="3212976"/>
            <a:ext cx="172819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203848" y="0"/>
            <a:ext cx="2880320" cy="535531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Большое внимание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Мунира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Фаритовна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уделяет  работе с одаренными детьми. С малых лет воспитывает любовь к поэзии. Творческие работы ее учеников постоянно публикуются на страницах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рацонной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газеты «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Табын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», в журналах «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Акбузат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 и «Аманат». Ее гордостью стали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Баширова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Гульназ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Латыпова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Айзиля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Они ежегодно участвуют в конкурсе «</a:t>
            </a:r>
            <a:r>
              <a:rPr lang="be-BY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Өмөтлө ҡәләм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 на приз поэтессы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Гульнур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Якуповой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 становятся победителями в разных номинациях. </a:t>
            </a:r>
            <a:endParaRPr lang="ru-RU" sz="1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6000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ffd5477c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67943" y="0"/>
            <a:ext cx="5076057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4490.JPG"/>
          <p:cNvPicPr>
            <a:picLocks noChangeAspect="1"/>
          </p:cNvPicPr>
          <p:nvPr/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>
          <a:xfrm>
            <a:off x="0" y="4005064"/>
            <a:ext cx="4340977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-25315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315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31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6619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31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4032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Под руководством 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Муниры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Фаритовны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дети с удовольствием занимаются учебно-исследовательской деятельностью. Ее ученики занимают призовые места в школьном и районном масштабе. </a:t>
            </a:r>
            <a:r>
              <a:rPr lang="be-BY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Учитель помогает не только в выборе темы исследовательской работы, но и привлекает внимание родителей. Особенно понравившиеся темы работ: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be-BY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Умартысылыҡ-борондан ҡалған шөғөл”, “Салауат Юлаев – яратҡан командам”,  “Бишек йырҙары”.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3140968"/>
            <a:ext cx="4788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43150" algn="l"/>
              </a:tabLs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Нельзя не согласиться с тем, что многое зависит от стиля работы и личности учителя, от ее способности быть открытым для всего нового, современного; когда вокруг нее кипит инновационная творческая деятельность. Работая над программой «Одаренные дети», учитель большое внимание уделяет развитию творческих способностей у детей. Так, в 2010-2011 учебном году, ее ученики принимали активное участие в районном конкурсе «Одаренные дети» и занимали </a:t>
            </a: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43150" algn="l"/>
              </a:tabLs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призовые места.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34315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6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778_0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539552" y="0"/>
            <a:ext cx="7995775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x_ffd5477c.jpg"/>
          <p:cNvPicPr/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16016" y="260648"/>
            <a:ext cx="1964129" cy="2398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AM_4566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5004048" y="1196752"/>
            <a:ext cx="1307827" cy="1418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0" y="587727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 2009 – 2010 учебном году ученик 2-го класса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Исхаков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Ильдус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занял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 место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 районном конкурсе юных сказочников « Здравствуй, сказка!»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среди начальных классов</a:t>
            </a:r>
            <a:endParaRPr lang="ru-RU" sz="2000" dirty="0"/>
          </a:p>
        </p:txBody>
      </p:sp>
    </p:spTree>
  </p:cSld>
  <p:clrMapOvr>
    <a:masterClrMapping/>
  </p:clrMapOvr>
  <p:transition spd="slow" advTm="6000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199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-50205" y="490366"/>
            <a:ext cx="3096346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090664_001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00192" y="260648"/>
            <a:ext cx="2520280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260648"/>
            <a:ext cx="288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2010-2011 учебном году в районном конкурсе «Одаренные дети» ученик 3 класса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Аитов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Арслан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занял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место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 номинации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Бумагапластика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AM_197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5400000">
            <a:off x="-179141" y="3787655"/>
            <a:ext cx="338160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eramic-Christmas-Dinnerware-YEW05-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80112" y="3861048"/>
            <a:ext cx="3391925" cy="25439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99792" y="4077072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Абдуллин Данил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занял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 место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номинации «Керамика»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6000"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456</TotalTime>
  <Words>582</Words>
  <Application>Microsoft Office PowerPoint</Application>
  <PresentationFormat>Экран (4:3)</PresentationFormat>
  <Paragraphs>46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Латыповтар</dc:creator>
  <cp:lastModifiedBy>Латыповтар</cp:lastModifiedBy>
  <cp:revision>39</cp:revision>
  <dcterms:created xsi:type="dcterms:W3CDTF">2011-08-22T13:21:41Z</dcterms:created>
  <dcterms:modified xsi:type="dcterms:W3CDTF">2014-02-07T15:14:04Z</dcterms:modified>
</cp:coreProperties>
</file>