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6" r:id="rId16"/>
    <p:sldId id="267" r:id="rId17"/>
    <p:sldId id="270" r:id="rId18"/>
    <p:sldId id="271" r:id="rId19"/>
    <p:sldId id="277" r:id="rId20"/>
    <p:sldId id="278" r:id="rId21"/>
    <p:sldId id="279" r:id="rId22"/>
    <p:sldId id="272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100" d="100"/>
          <a:sy n="100" d="100"/>
        </p:scale>
        <p:origin x="-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8250A8-EC38-4760-94D0-21F17A68445F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E21C01-B822-445C-9AD7-89618B178E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459" y="791138"/>
            <a:ext cx="7772400" cy="27098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«Духовно-нравственное воспитание по средствам приобщения к сказке».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Выполнила: Дмитриева Светлана Ивановна,</a:t>
            </a:r>
          </a:p>
          <a:p>
            <a:pPr algn="r"/>
            <a:r>
              <a:rPr lang="ru-RU" sz="2000" dirty="0"/>
              <a:t>у</a:t>
            </a:r>
            <a:r>
              <a:rPr lang="ru-RU" sz="2000" dirty="0" smtClean="0"/>
              <a:t>читель начальных </a:t>
            </a:r>
            <a:r>
              <a:rPr lang="ru-RU" sz="2000" dirty="0" smtClean="0"/>
              <a:t>классов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3337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57548" y="434119"/>
            <a:ext cx="7233869" cy="9746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8133224" cy="5670158"/>
          </a:xfrm>
        </p:spPr>
        <p:txBody>
          <a:bodyPr/>
          <a:lstStyle/>
          <a:p>
            <a:r>
              <a:rPr lang="ru-RU" sz="2400" dirty="0">
                <a:latin typeface="Book Antiqua" pitchFamily="18" charset="0"/>
              </a:rPr>
              <a:t>1. Помогать усвоению детьми духовно-нравственных категорий: добро – зло, послушание – непослушание, согласие – вражда, трудолюбие – лень, бескорыстие – жадность, простота – хитрость; и правил доброй, совестливой жизни</a:t>
            </a:r>
            <a:r>
              <a:rPr lang="ru-RU" sz="2400" dirty="0" smtClean="0">
                <a:latin typeface="Book Antiqua" pitchFamily="18" charset="0"/>
              </a:rPr>
              <a:t>.</a:t>
            </a:r>
          </a:p>
          <a:p>
            <a:r>
              <a:rPr lang="ru-RU" sz="2400" dirty="0">
                <a:latin typeface="Book Antiqua" pitchFamily="18" charset="0"/>
              </a:rPr>
              <a:t>2. Содействовать развитию познавательной сферы детей, с</a:t>
            </a:r>
            <a:r>
              <a:rPr lang="ru-RU" sz="2400" dirty="0" smtClean="0">
                <a:latin typeface="Book Antiqua" pitchFamily="18" charset="0"/>
              </a:rPr>
              <a:t>одействовать </a:t>
            </a:r>
            <a:r>
              <a:rPr lang="ru-RU" sz="2400" dirty="0">
                <a:latin typeface="Book Antiqua" pitchFamily="18" charset="0"/>
              </a:rPr>
              <a:t>развитию речи детей, обогащению словаря, развитию образного строя и навыков связной речи.</a:t>
            </a:r>
          </a:p>
          <a:p>
            <a:r>
              <a:rPr lang="ru-RU" sz="2400" dirty="0">
                <a:latin typeface="Book Antiqua" pitchFamily="18" charset="0"/>
              </a:rPr>
              <a:t>3. Развивать способность детей отличать хорошее от плохого в сказке и в жизни, умение делать нравственный выбор.</a:t>
            </a:r>
          </a:p>
          <a:p>
            <a:endParaRPr lang="ru-RU" sz="2400" dirty="0">
              <a:latin typeface="Book Antiqu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3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1609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8" y="836712"/>
            <a:ext cx="7450987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4</a:t>
            </a:r>
            <a:r>
              <a:rPr lang="ru-RU" sz="2600" dirty="0">
                <a:latin typeface="Book Antiqua" pitchFamily="18" charset="0"/>
              </a:rPr>
              <a:t>. Воспитывать послушание на основе любви и уважения к родителям и близким людям, терпения, милосердия, умения уступать, помогать друг другу и с благодарностью принимать помощь.</a:t>
            </a:r>
          </a:p>
          <a:p>
            <a:pPr marL="0" indent="0">
              <a:buNone/>
            </a:pPr>
            <a:endParaRPr lang="ru-RU" sz="2600" dirty="0">
              <a:latin typeface="Book Antiqua" pitchFamily="18" charset="0"/>
            </a:endParaRPr>
          </a:p>
          <a:p>
            <a:r>
              <a:rPr lang="ru-RU" sz="2600" dirty="0">
                <a:latin typeface="Book Antiqua" pitchFamily="18" charset="0"/>
              </a:rPr>
              <a:t>5. Воспитывать трудолюбие, привычку заниматься делом, работать старательно и аккуратно, доводить начатое до конца, с уважением относиться к результатам чужого и своего труда.</a:t>
            </a:r>
          </a:p>
          <a:p>
            <a:endParaRPr lang="ru-RU" sz="2600" dirty="0">
              <a:latin typeface="Book Antiqua" pitchFamily="18" charset="0"/>
            </a:endParaRPr>
          </a:p>
          <a:p>
            <a:r>
              <a:rPr lang="ru-RU" sz="2600" dirty="0">
                <a:latin typeface="Book Antiqua" pitchFamily="18" charset="0"/>
              </a:rPr>
              <a:t>6. Развивать эстетический вкус, умение видеть, ценить и беречь красоту</a:t>
            </a:r>
            <a:r>
              <a:rPr lang="ru-RU" sz="26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2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Ожидаемый результат: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040559"/>
          </a:xfrm>
        </p:spPr>
        <p:txBody>
          <a:bodyPr>
            <a:normAutofit lnSpcReduction="10000"/>
          </a:bodyPr>
          <a:lstStyle/>
          <a:p>
            <a:pPr lvl="0" algn="just">
              <a:spcAft>
                <a:spcPts val="0"/>
              </a:spcAft>
              <a:buFont typeface="Wingdings"/>
              <a:buChar char=""/>
            </a:pPr>
            <a:r>
              <a:rPr lang="ru-RU" sz="2400" dirty="0" smtClean="0">
                <a:latin typeface="Georgia" pitchFamily="18" charset="0"/>
                <a:ea typeface="Times New Roman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Georgia" pitchFamily="18" charset="0"/>
                <a:ea typeface="Times New Roman"/>
                <a:cs typeface="Times New Roman" pitchFamily="18" charset="0"/>
              </a:rPr>
              <a:t>позитивного отношения ребенка к окружающему миру, другим людям и самому себе.</a:t>
            </a:r>
          </a:p>
          <a:p>
            <a:pPr lvl="0" algn="just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Georgia" pitchFamily="18" charset="0"/>
                <a:ea typeface="Times New Roman"/>
                <a:cs typeface="Times New Roman" pitchFamily="18" charset="0"/>
              </a:rPr>
              <a:t>Потребность и готовность проявлять совместное сострадание и радость.  </a:t>
            </a:r>
          </a:p>
          <a:p>
            <a:pPr lvl="0" algn="just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Georgia" pitchFamily="18" charset="0"/>
                <a:ea typeface="Times New Roman"/>
                <a:cs typeface="Times New Roman" pitchFamily="18" charset="0"/>
              </a:rPr>
              <a:t>Воспитание чувства патриотизма, потребности в самоотверженном служении на благо Отечества. </a:t>
            </a:r>
          </a:p>
          <a:p>
            <a:pPr lvl="0" algn="just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Georgia" pitchFamily="18" charset="0"/>
                <a:ea typeface="Times New Roman"/>
                <a:cs typeface="Times New Roman" pitchFamily="18" charset="0"/>
              </a:rPr>
              <a:t>Приобщение к опыту православной культуры, знакомство с формами традиционного семейного уклада, понимание своего места в семье и посильное участие в домашних делах. </a:t>
            </a:r>
          </a:p>
          <a:p>
            <a:pPr lvl="0" algn="just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Georgia" pitchFamily="18" charset="0"/>
                <a:ea typeface="Times New Roman"/>
                <a:cs typeface="Times New Roman" pitchFamily="18" charset="0"/>
              </a:rPr>
              <a:t>Деятельное отношение к труду. </a:t>
            </a:r>
          </a:p>
          <a:p>
            <a:pPr lvl="0" algn="just"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Georgia" pitchFamily="18" charset="0"/>
                <a:ea typeface="Times New Roman"/>
                <a:cs typeface="Times New Roman" pitchFamily="18" charset="0"/>
              </a:rPr>
              <a:t>Ответственность за свои дела и поступки.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latin typeface="Georgia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Сказка «Цветик 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семицветик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197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Тема: Рассеянность и ее следствия, своеволие и ответственность, самолюбие и способность проявить сострадание и жалость к другому  человеку.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3912096" cy="27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8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12775"/>
            <a:ext cx="7125112" cy="4446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«Для милого дружка и сережка из ушка»</a:t>
            </a:r>
          </a:p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«Доброе дело век не забудется», </a:t>
            </a:r>
            <a:endParaRPr lang="ru-RU" sz="2800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Book Antiqua" pitchFamily="18" charset="0"/>
              </a:rPr>
              <a:t>«</a:t>
            </a:r>
            <a:r>
              <a:rPr lang="ru-RU" sz="2800" dirty="0">
                <a:latin typeface="Book Antiqua" pitchFamily="18" charset="0"/>
              </a:rPr>
              <a:t>Без друга в жизни туго» </a:t>
            </a:r>
          </a:p>
          <a:p>
            <a:endParaRPr lang="ru-RU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7"/>
            <a:ext cx="7378979" cy="3672407"/>
          </a:xfrm>
        </p:spPr>
        <p:txBody>
          <a:bodyPr/>
          <a:lstStyle/>
          <a:p>
            <a:r>
              <a:rPr lang="ru-RU" sz="2400" dirty="0"/>
              <a:t>Развивать в детях стремление посильно помогать окружающим людям. На примере сказки показать пример верного выбора друга </a:t>
            </a:r>
            <a:r>
              <a:rPr lang="ru-RU" sz="2400" dirty="0" smtClean="0"/>
              <a:t>. </a:t>
            </a:r>
            <a:r>
              <a:rPr lang="ru-RU" sz="2400" dirty="0"/>
              <a:t>Помочь детям осознать, что любовь способна творить </a:t>
            </a:r>
            <a:r>
              <a:rPr lang="ru-RU" sz="2400" dirty="0" smtClean="0"/>
              <a:t>чудеса. </a:t>
            </a:r>
            <a:r>
              <a:rPr lang="ru-RU" sz="2400" dirty="0"/>
              <a:t>Дать детям понять, что физическая ущербность не говорит еще об ущербности души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40324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0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Сказка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Сестрица Аленушка и братец Иванушка»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04664"/>
            <a:ext cx="7125112" cy="5454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Тема: Послушание – непослушание, осмотрительность и осторожность,  взаимная любовь, заботливость, терпение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37680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Book Antiqua" pitchFamily="18" charset="0"/>
              </a:rPr>
              <a:t> </a:t>
            </a:r>
            <a:r>
              <a:rPr lang="ru-RU" sz="3200" dirty="0">
                <a:latin typeface="Book Antiqua" pitchFamily="18" charset="0"/>
              </a:rPr>
              <a:t>«Умей обождать</a:t>
            </a:r>
            <a:r>
              <a:rPr lang="ru-RU" sz="3200" dirty="0" smtClean="0">
                <a:latin typeface="Book Antiqua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3200" dirty="0" smtClean="0">
                <a:latin typeface="Book Antiqua" pitchFamily="18" charset="0"/>
              </a:rPr>
              <a:t>«</a:t>
            </a:r>
            <a:r>
              <a:rPr lang="ru-RU" sz="3200" dirty="0">
                <a:latin typeface="Book Antiqua" pitchFamily="18" charset="0"/>
              </a:rPr>
              <a:t>Мир не без добрых людей</a:t>
            </a:r>
            <a:r>
              <a:rPr lang="ru-RU" sz="3200" dirty="0" smtClean="0">
                <a:latin typeface="Book Antiqua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200" dirty="0" smtClean="0">
                <a:latin typeface="Book Antiqua" pitchFamily="18" charset="0"/>
              </a:rPr>
              <a:t>«</a:t>
            </a:r>
            <a:r>
              <a:rPr lang="ru-RU" sz="3200" dirty="0">
                <a:latin typeface="Book Antiqua" pitchFamily="18" charset="0"/>
              </a:rPr>
              <a:t>Любовь братская крепче каменных стен»</a:t>
            </a:r>
          </a:p>
        </p:txBody>
      </p:sp>
    </p:spTree>
    <p:extLst>
      <p:ext uri="{BB962C8B-B14F-4D97-AF65-F5344CB8AC3E}">
        <p14:creationId xmlns:p14="http://schemas.microsoft.com/office/powerpoint/2010/main" val="265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Book Antiqua" pitchFamily="18" charset="0"/>
              </a:rPr>
              <a:t>Воспитывать в детях послушание к старшим, терпение. Воспитывать заботливость, внимательность к близким людям. Учить детей быть осторожными, осмотрительными с незнакомыми людьми</a:t>
            </a:r>
          </a:p>
        </p:txBody>
      </p:sp>
    </p:spTree>
    <p:extLst>
      <p:ext uri="{BB962C8B-B14F-4D97-AF65-F5344CB8AC3E}">
        <p14:creationId xmlns:p14="http://schemas.microsoft.com/office/powerpoint/2010/main" val="14354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Сказка «Василиса Прекрасная»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Тема: О любви к </a:t>
            </a:r>
            <a:r>
              <a:rPr lang="ru-RU" sz="2800" dirty="0" smtClean="0"/>
              <a:t>родителям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50685"/>
            <a:ext cx="4176462" cy="341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Актуальность темы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Book Antiqua" pitchFamily="18" charset="0"/>
              </a:rPr>
              <a:t>Актуальность работы определяется тем, что во все века люди высоко ценили нравственную воспитанность. Глубокие социально- экономические преобразования, происходящие в современном обществе, заставляют нас размышлять о будущем России, о ее молодежи. В настоящее время смяты нравственные ориентиры, подрастающее поколение можно обвинять в </a:t>
            </a:r>
            <a:r>
              <a:rPr lang="ru-RU" sz="2000" dirty="0" err="1">
                <a:latin typeface="Book Antiqua" pitchFamily="18" charset="0"/>
              </a:rPr>
              <a:t>бездуховности</a:t>
            </a:r>
            <a:r>
              <a:rPr lang="ru-RU" sz="2000" dirty="0">
                <a:latin typeface="Book Antiqua" pitchFamily="18" charset="0"/>
              </a:rPr>
              <a:t>, безверии, агрессивности. Поэтому актуальность проблемы воспитания школьников связана, по крайней мере, с четырьмя положениями:</a:t>
            </a:r>
          </a:p>
        </p:txBody>
      </p:sp>
    </p:spTree>
    <p:extLst>
      <p:ext uri="{BB962C8B-B14F-4D97-AF65-F5344CB8AC3E}">
        <p14:creationId xmlns:p14="http://schemas.microsoft.com/office/powerpoint/2010/main" val="7163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60649"/>
            <a:ext cx="7125112" cy="432047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Book Antiqua" pitchFamily="18" charset="0"/>
              </a:rPr>
              <a:t>« Кто родителей почитает, тот век счастливым живет</a:t>
            </a:r>
            <a:r>
              <a:rPr lang="ru-RU" sz="2400" dirty="0" smtClean="0">
                <a:latin typeface="Book Antiqua" pitchFamily="18" charset="0"/>
              </a:rPr>
              <a:t>»</a:t>
            </a:r>
          </a:p>
          <a:p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«Без отца — бедность, без матери — сиротство</a:t>
            </a:r>
            <a:r>
              <a:rPr lang="ru-RU" sz="2400" dirty="0" smtClean="0">
                <a:latin typeface="Book Antiqua" pitchFamily="18" charset="0"/>
              </a:rPr>
              <a:t>»</a:t>
            </a:r>
          </a:p>
          <a:p>
            <a:r>
              <a:rPr lang="ru-RU" sz="2400" dirty="0" smtClean="0">
                <a:latin typeface="Book Antiqua" pitchFamily="18" charset="0"/>
              </a:rPr>
              <a:t>«</a:t>
            </a:r>
            <a:r>
              <a:rPr lang="ru-RU" sz="2400" dirty="0">
                <a:latin typeface="Book Antiqua" pitchFamily="18" charset="0"/>
              </a:rPr>
              <a:t>Все купишь, а отца и матери не купишь».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9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1682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/>
                <a:ea typeface="Times New Roman"/>
              </a:rPr>
              <a:t>Воспитывать почтительное отношение к родителям. Рассказать о том, почему необходимо быть послушными, выполнять наказы со смирением и любовью. Раскрыть значение родительского благословения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97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07361"/>
            <a:ext cx="7200800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Book Antiqua" pitchFamily="18" charset="0"/>
              </a:rPr>
              <a:t>Сказка – источник детского мышления, а мысль </a:t>
            </a:r>
            <a:r>
              <a:rPr lang="ru-RU" sz="2800" dirty="0" smtClean="0">
                <a:latin typeface="Book Antiqua" pitchFamily="18" charset="0"/>
              </a:rPr>
              <a:t>младшего школьника </a:t>
            </a:r>
            <a:r>
              <a:rPr lang="ru-RU" sz="2800" dirty="0">
                <a:latin typeface="Book Antiqua" pitchFamily="18" charset="0"/>
              </a:rPr>
              <a:t>неотделима от чувств и переживаний. Отсюда следует, что с помощью сказки можно воспитывать духовно-нравственные ценности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40828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7848872" cy="924475"/>
          </a:xfrm>
        </p:spPr>
        <p:txBody>
          <a:bodyPr/>
          <a:lstStyle/>
          <a:p>
            <a:pPr algn="ctr"/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А.С. Давыдов «Лучшая книга сказок» - М: 2003г.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«Большая книга пословиц и поговорок, </a:t>
            </a:r>
            <a:r>
              <a:rPr lang="ru-RU" dirty="0" err="1"/>
              <a:t>потешек</a:t>
            </a:r>
            <a:r>
              <a:rPr lang="ru-RU" dirty="0"/>
              <a:t> и загадок» - «Ленинградское издательство», 2003г.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.Л.Б</a:t>
            </a:r>
            <a:r>
              <a:rPr lang="ru-RU" dirty="0"/>
              <a:t>. </a:t>
            </a:r>
            <a:r>
              <a:rPr lang="ru-RU" dirty="0" err="1"/>
              <a:t>Фесюкова</a:t>
            </a:r>
            <a:r>
              <a:rPr lang="ru-RU" dirty="0"/>
              <a:t>  «Воспитание сказкой». – М.: </a:t>
            </a:r>
            <a:r>
              <a:rPr lang="ru-RU" dirty="0" smtClean="0"/>
              <a:t>2000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С.В. </a:t>
            </a:r>
            <a:r>
              <a:rPr lang="ru-RU" dirty="0" err="1"/>
              <a:t>Шамаева</a:t>
            </a:r>
            <a:r>
              <a:rPr lang="ru-RU" dirty="0"/>
              <a:t>  «Апология сказки».- М: 2000г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И.Г. Дмитриева, Е.А. </a:t>
            </a:r>
            <a:r>
              <a:rPr lang="ru-RU" dirty="0" err="1"/>
              <a:t>Требухина</a:t>
            </a:r>
            <a:r>
              <a:rPr lang="ru-RU" dirty="0"/>
              <a:t> «Целостный подход к духовно -нравственному воспитанию дошкольника». – М: 2005г.</a:t>
            </a:r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О.А. Садилова «Волшебные сказки. Духовно – нравственное воспитание детей и подростков» - М: 2005г.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7.Соколов </a:t>
            </a:r>
            <a:r>
              <a:rPr lang="ru-RU" dirty="0"/>
              <a:t>Д. Ю. Сказки и </a:t>
            </a:r>
            <a:r>
              <a:rPr lang="ru-RU" dirty="0" err="1"/>
              <a:t>сказкотерапия</a:t>
            </a:r>
            <a:r>
              <a:rPr lang="ru-RU" dirty="0"/>
              <a:t>.- М., 2000. </a:t>
            </a:r>
          </a:p>
          <a:p>
            <a:pPr marL="0" indent="0">
              <a:buNone/>
            </a:pPr>
            <a:r>
              <a:rPr lang="ru-RU" dirty="0" smtClean="0"/>
              <a:t>8.Толстой </a:t>
            </a:r>
            <a:r>
              <a:rPr lang="ru-RU" dirty="0"/>
              <a:t>Н. И. Язык и народная культура. Очерки по славянской мифологии и </a:t>
            </a:r>
            <a:r>
              <a:rPr lang="ru-RU" dirty="0" err="1"/>
              <a:t>этнолингвистике</a:t>
            </a:r>
            <a:r>
              <a:rPr lang="ru-RU" dirty="0"/>
              <a:t>. – М.: 1995.</a:t>
            </a:r>
          </a:p>
          <a:p>
            <a:pPr marL="0" indent="0">
              <a:buNone/>
            </a:pPr>
            <a:r>
              <a:rPr lang="ru-RU" dirty="0" smtClean="0"/>
              <a:t>9. </a:t>
            </a:r>
            <a:r>
              <a:rPr lang="ru-RU" dirty="0"/>
              <a:t>Усова А.П. Русское народное творчество в детском саду. – М.: Изд-во Министерства просвещения РСФСР, 1947. – 71 с.</a:t>
            </a:r>
          </a:p>
          <a:p>
            <a:pPr marL="0" indent="0">
              <a:buNone/>
            </a:pPr>
            <a:r>
              <a:rPr lang="ru-RU" dirty="0" smtClean="0"/>
              <a:t>10. </a:t>
            </a:r>
            <a:r>
              <a:rPr lang="ru-RU" dirty="0"/>
              <a:t>Ушакова О.С. Развитие речи школьника. – М.: Изд-во института психотерапии, 2001. – 237 с.</a:t>
            </a:r>
          </a:p>
          <a:p>
            <a:pPr marL="0" indent="0">
              <a:buNone/>
            </a:pPr>
            <a:r>
              <a:rPr lang="ru-RU" dirty="0" smtClean="0"/>
              <a:t>11. </a:t>
            </a:r>
            <a:r>
              <a:rPr lang="ru-RU" dirty="0" err="1"/>
              <a:t>Фесюкова</a:t>
            </a:r>
            <a:r>
              <a:rPr lang="ru-RU" dirty="0"/>
              <a:t> Л. Б. Воспитание сказкой. - Харьков, 1996. </a:t>
            </a:r>
          </a:p>
          <a:p>
            <a:pPr marL="0" indent="0">
              <a:buNone/>
            </a:pPr>
            <a:r>
              <a:rPr lang="ru-RU" dirty="0" smtClean="0"/>
              <a:t>12.Шамаева </a:t>
            </a:r>
            <a:r>
              <a:rPr lang="ru-RU" dirty="0"/>
              <a:t>С.Е. Апология сказки.- Воронеж, 1996.</a:t>
            </a:r>
          </a:p>
          <a:p>
            <a:pPr marL="0" indent="0">
              <a:buNone/>
            </a:pPr>
            <a:r>
              <a:rPr lang="ru-RU" dirty="0" smtClean="0"/>
              <a:t>13. </a:t>
            </a:r>
            <a:r>
              <a:rPr lang="ru-RU" dirty="0"/>
              <a:t>Шорохова О.А. Играем в сказку. </a:t>
            </a:r>
            <a:r>
              <a:rPr lang="ru-RU" dirty="0" err="1"/>
              <a:t>Сказкотерапия</a:t>
            </a:r>
            <a:r>
              <a:rPr lang="ru-RU" dirty="0"/>
              <a:t> и занятия по развитию связной речи школьников. – М.: ТЦ Сфера, 2008. -208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3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568952" cy="6192688"/>
          </a:xfrm>
        </p:spPr>
        <p:txBody>
          <a:bodyPr>
            <a:noAutofit/>
          </a:bodyPr>
          <a:lstStyle/>
          <a:p>
            <a:r>
              <a:rPr lang="ru-RU" dirty="0"/>
              <a:t>наше общество нуждается в подготовке широко образованных, высоко нравственных людей, обладающих не только знаниями, но и прекрасными чертами личности</a:t>
            </a:r>
            <a:r>
              <a:rPr lang="ru-RU" dirty="0" smtClean="0"/>
              <a:t>.</a:t>
            </a:r>
          </a:p>
          <a:p>
            <a:r>
              <a:rPr lang="ru-RU" dirty="0"/>
              <a:t>в современном мире маленький человек живет и развивается, окруженный множеством разнообразных источников сильного воздействия на него как позитивного, так и негативного характера, которые (источники) ежедневно обрушиваются на неокрепший интеллект и чувства ребенка, на еще только формирующуюся сферу нравственности</a:t>
            </a:r>
            <a:r>
              <a:rPr lang="ru-RU" dirty="0" smtClean="0"/>
              <a:t>.</a:t>
            </a:r>
          </a:p>
          <a:p>
            <a:r>
              <a:rPr lang="ru-RU" dirty="0"/>
              <a:t>само по себе образование не гарантирует высокого уровня нравственной воспитанности, ибо воспитанность - это качество личности, определяющее в повседневном поведении человека его отношение к другим людям на основе уважения и </a:t>
            </a:r>
            <a:r>
              <a:rPr lang="ru-RU" dirty="0" smtClean="0"/>
              <a:t>доброжелательности </a:t>
            </a:r>
            <a:r>
              <a:rPr lang="ru-RU" dirty="0"/>
              <a:t>к каждому человеку. К. Д. Ушинский писал: «Влияние нравственное составляет главную задачу воспитания». </a:t>
            </a:r>
            <a:endParaRPr lang="ru-RU" dirty="0" smtClean="0"/>
          </a:p>
          <a:p>
            <a:r>
              <a:rPr lang="ru-RU" dirty="0"/>
              <a:t>вооружение нравственными знаниями важно и потому, что они не только информируют школьника о нормах поведения, утверждаемых в современном обществе, но и дают представления о последствиях нарушения норм или последствиях данного поступка для окружающих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37419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305800" cy="1008112"/>
          </a:xfrm>
        </p:spPr>
        <p:txBody>
          <a:bodyPr/>
          <a:lstStyle/>
          <a:p>
            <a:pPr algn="ctr"/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09442" y="1268760"/>
            <a:ext cx="7117180" cy="4370040"/>
          </a:xfrm>
        </p:spPr>
        <p:txBody>
          <a:bodyPr>
            <a:normAutofit lnSpcReduction="10000"/>
          </a:bodyPr>
          <a:lstStyle/>
          <a:p>
            <a:pPr indent="449580" algn="just">
              <a:spcAft>
                <a:spcPts val="0"/>
              </a:spcAft>
            </a:pPr>
            <a:r>
              <a:rPr lang="ru-RU" sz="3200" dirty="0">
                <a:latin typeface="Book Antiqua" pitchFamily="18" charset="0"/>
                <a:ea typeface="Times New Roman"/>
              </a:rPr>
              <a:t>Сказка входит в жизнь ребенка с самого раннего возраста, сопровождает на протяжении всего </a:t>
            </a:r>
            <a:r>
              <a:rPr lang="ru-RU" sz="3200" dirty="0" smtClean="0">
                <a:latin typeface="Book Antiqua" pitchFamily="18" charset="0"/>
                <a:ea typeface="Times New Roman"/>
              </a:rPr>
              <a:t>школьного </a:t>
            </a:r>
            <a:r>
              <a:rPr lang="ru-RU" sz="3200" dirty="0">
                <a:latin typeface="Book Antiqua" pitchFamily="18" charset="0"/>
                <a:ea typeface="Times New Roman"/>
              </a:rPr>
              <a:t>детства и остается с ним на всю жизнь. Со сказки начинается его знакомство с миром литературы, с миром человеческих взаимоотношений и со всем окружающим миром в целом.</a:t>
            </a:r>
            <a:endParaRPr lang="ru-RU" sz="2800" dirty="0">
              <a:latin typeface="Book Antiqua" pitchFamily="18" charset="0"/>
              <a:ea typeface="Times New Roman"/>
            </a:endParaRPr>
          </a:p>
          <a:p>
            <a:endParaRPr lang="ru-RU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4176464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Сказки преподносят детям поэтический и многогранный образ своих героев, оставляя при этом простор воображению. Духовно - нравственные понятия, ярко представленные в образах героев, закрепляются в реальной жизни и взаимоотношениях с близкими людьми, превращаясь в нравственные эталоны, которыми регулируются желания и поступки ребенка.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528392" cy="244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Book Antiqua" pitchFamily="18" charset="0"/>
              </a:rPr>
              <a:t>Сказка является одним из самых доступных средств для духовно-нравственного развития ребенка, которое во все времена использовали и педагоги, и родители. Влияние сказок на духовно-нравственное развитие детей младшего школьного возраста заключается в том, что в процессе дифференцирования представлений о добре и зле происходит формирование гуманных чувств и социальных эмоций, и осуществляется последовательный переход от психофизиологического уровня их развития к социальному, что обеспечивает коррекцию отклонений в поведении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4001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Восприятие </a:t>
            </a:r>
            <a:r>
              <a:rPr lang="ru-RU" sz="2400" dirty="0">
                <a:latin typeface="Book Antiqua" pitchFamily="18" charset="0"/>
              </a:rPr>
              <a:t>сказок оказывает сильное воздействие на процесс формирования нравственных представлений, создает реальные психологические условия для формирования социальной адаптации ребенка. Во все времена сказка способствовала развитию позитивных межличностных отношений, социальных умений и навыков поведения, а также нравственных качеств личности ребенка, которые определяют внутренний мир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0149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Сказка в современном мире…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Book Antiqua" pitchFamily="18" charset="0"/>
                <a:cs typeface="Arial" pitchFamily="34" charset="0"/>
              </a:rPr>
              <a:t>В настоящее время сказка, как и другие ценности традиционной культуры, заметно утратила свое предназначение. Этому способствовали современные книги и мультфильмы с упрощенным диснеевским стилем пересказа известных сказок, часто искажающие первоначальный смысл сказки, превращающие сказочное действие из нравственно-поучительного в чисто развлекательное. Такая трактовка навязывает детям определенные образы, которые лишают их глубокого и творческого восприятия сказки</a:t>
            </a:r>
          </a:p>
        </p:txBody>
      </p:sp>
    </p:spTree>
    <p:extLst>
      <p:ext uri="{BB962C8B-B14F-4D97-AF65-F5344CB8AC3E}">
        <p14:creationId xmlns:p14="http://schemas.microsoft.com/office/powerpoint/2010/main" val="6173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Цели: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8148"/>
            <a:ext cx="806489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66380"/>
            <a:ext cx="4242048" cy="278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8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182</TotalTime>
  <Words>1271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Spring</vt:lpstr>
      <vt:lpstr>«Духовно-нравственное воспитание по средствам приобщения к сказке».</vt:lpstr>
      <vt:lpstr>Актуальность темы</vt:lpstr>
      <vt:lpstr>Презентация PowerPoint</vt:lpstr>
      <vt:lpstr>Презентация PowerPoint</vt:lpstr>
      <vt:lpstr>Сказки преподносят детям поэтический и многогранный образ своих героев, оставляя при этом простор воображению. Духовно - нравственные понятия, ярко представленные в образах героев, закрепляются в реальной жизни и взаимоотношениях с близкими людьми, превращаясь в нравственные эталоны, которыми регулируются желания и поступки ребенка.</vt:lpstr>
      <vt:lpstr>Презентация PowerPoint</vt:lpstr>
      <vt:lpstr>Презентация PowerPoint</vt:lpstr>
      <vt:lpstr>Сказка в современном мире…</vt:lpstr>
      <vt:lpstr>Цели:</vt:lpstr>
      <vt:lpstr>Задачи:</vt:lpstr>
      <vt:lpstr>Презентация PowerPoint</vt:lpstr>
      <vt:lpstr>Ожидаемый результат:</vt:lpstr>
      <vt:lpstr>Сказка «Цветик - семицветик»</vt:lpstr>
      <vt:lpstr>Презентация PowerPoint</vt:lpstr>
      <vt:lpstr>Презентация PowerPoint</vt:lpstr>
      <vt:lpstr>Сказка  «Сестрица Аленушка и братец Иванушка»</vt:lpstr>
      <vt:lpstr>Презентация PowerPoint</vt:lpstr>
      <vt:lpstr>Презентация PowerPoint</vt:lpstr>
      <vt:lpstr>Сказка «Василиса Прекрасная»</vt:lpstr>
      <vt:lpstr>Презентация PowerPoint</vt:lpstr>
      <vt:lpstr>Презентация PowerPoint</vt:lpstr>
      <vt:lpstr>Вывод:</vt:lpstr>
      <vt:lpstr>Литература: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по средствам приобщения к сказке.»</dc:title>
  <dc:creator>Admin</dc:creator>
  <cp:lastModifiedBy>Admin</cp:lastModifiedBy>
  <cp:revision>18</cp:revision>
  <dcterms:created xsi:type="dcterms:W3CDTF">2014-02-10T17:04:46Z</dcterms:created>
  <dcterms:modified xsi:type="dcterms:W3CDTF">2014-02-16T18:43:49Z</dcterms:modified>
</cp:coreProperties>
</file>