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3" r:id="rId2"/>
    <p:sldId id="279" r:id="rId3"/>
    <p:sldId id="282" r:id="rId4"/>
    <p:sldId id="280" r:id="rId5"/>
    <p:sldId id="285" r:id="rId6"/>
    <p:sldId id="256" r:id="rId7"/>
    <p:sldId id="286" r:id="rId8"/>
    <p:sldId id="283" r:id="rId9"/>
    <p:sldId id="257" r:id="rId10"/>
    <p:sldId id="284" r:id="rId11"/>
    <p:sldId id="289" r:id="rId12"/>
    <p:sldId id="270" r:id="rId13"/>
    <p:sldId id="271" r:id="rId14"/>
    <p:sldId id="273" r:id="rId15"/>
    <p:sldId id="272" r:id="rId16"/>
    <p:sldId id="290" r:id="rId17"/>
    <p:sldId id="260" r:id="rId18"/>
    <p:sldId id="274" r:id="rId19"/>
    <p:sldId id="275" r:id="rId20"/>
    <p:sldId id="291" r:id="rId21"/>
    <p:sldId id="292" r:id="rId22"/>
    <p:sldId id="288" r:id="rId23"/>
    <p:sldId id="277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D0465-8860-4520-9ADF-C7393AD3FBD4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0CA8B-4881-4CAA-9665-44A425C96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C:\Users\DNS\Desktop\клетка\клетки для фона.jpe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357166"/>
            <a:ext cx="1809736" cy="1357302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alphaModFix amt="51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214282" y="285728"/>
            <a:ext cx="8786874" cy="6357982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lab.net/index.php?option=com_content&amp;view=article&amp;catid=44:9&amp;id=175:2009-08-30-10-23-41&amp;Itemid=105" TargetMode="External"/><Relationship Id="rId2" Type="http://schemas.openxmlformats.org/officeDocument/2006/relationships/hyperlink" Target="http://engschool18.ru/167-zhiznedeyatelnost-kletki-tkani-6k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dmikroskopom.ru/kletki-kozhicy-luk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Окружающий мир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А.А.Вахрушев «Школа 2100»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3в класс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МБОУ СОШ№10 г. Учалы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Учитель: </a:t>
            </a:r>
            <a:r>
              <a:rPr lang="ru-RU" b="1" i="1" dirty="0" err="1" smtClean="0">
                <a:solidFill>
                  <a:srgbClr val="C00000"/>
                </a:solidFill>
              </a:rPr>
              <a:t>Хайбуллина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             Елена Евгеньевна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Клетки коры дуба (рисунок Гука)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6" name="Picture 2" descr="D:\Светлана\картинки\Окружающий мир\клетки\кора дуба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214686"/>
            <a:ext cx="4095752" cy="3071814"/>
          </a:xfrm>
          <a:prstGeom prst="rect">
            <a:avLst/>
          </a:prstGeom>
          <a:noFill/>
        </p:spPr>
      </p:pic>
      <p:pic>
        <p:nvPicPr>
          <p:cNvPr id="11267" name="Picture 3" descr="D:\Светлана\картинки\Окружающий мир\клетки\кора дуб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571612"/>
            <a:ext cx="4541618" cy="356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лайд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692696"/>
            <a:ext cx="5544616" cy="416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Слайд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99117" y="551266"/>
            <a:ext cx="5565171" cy="417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Слайд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692696"/>
            <a:ext cx="5532976" cy="412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Слайд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672" y="764704"/>
            <a:ext cx="54726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Слайд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47664" y="908720"/>
            <a:ext cx="58405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107157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Рассмотрим клетку через микроскоп!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3900486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Оборудование: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Стеклянная чашка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Пипетка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Предметное и покровное стекло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Пинцет и скальпель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микроскоп</a:t>
            </a:r>
          </a:p>
          <a:p>
            <a:pPr marL="457200" indent="-45720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Материалы: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Лук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йод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 descr="C:\Users\DNS\Documents\анимашки\клипарты\микроскоп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82" y="1214422"/>
            <a:ext cx="1285884" cy="1838802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6" name="Picture 2" descr="C:\Users\DNS\Desktop\клетки-маленькие лаборатории\опыты с микроскопом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000373"/>
            <a:ext cx="4500594" cy="316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2144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Ход работы: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Этап 1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Users\DNS\Desktop\клетки-маленькие лаборатории\опыты с микроскопом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928802"/>
            <a:ext cx="3429024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C:\Users\DNS\Desktop\клетки-маленькие лаборатории\опыты с микроскопом\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000240"/>
            <a:ext cx="4336120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34" y="550070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Скальпелем срежем  тонкую чешуйку с луковицы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550070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Положим срезанную чешуйку в стеклянную баночку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Этап 2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C:\Users\DNS\Desktop\клетки-маленькие лаборатории\опыты с микроскопом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428736"/>
            <a:ext cx="4362267" cy="3069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C:\Users\DNS\Desktop\клетки-маленькие лаборатории\опыты с микроскопом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357298"/>
            <a:ext cx="4038600" cy="3139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8596" y="5143512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 предметное стекло  наносим каплю раствора йода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5000636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Приготовленную чешуйку лука помещаем в каплю раствора йода на предметном стекле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Этап 3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7" descr="C:\Users\DNS\Desktop\клетки-маленькие лаборатории\опыты с микроскопом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643050"/>
            <a:ext cx="4200748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DNS\Desktop\клетки-маленькие лаборатории\опыты с микроскопом\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571612"/>
            <a:ext cx="4064269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0034" y="5143512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Накрываем препарат покровным стеклом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5143512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Помещаем на предметный столик микроскопа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357298"/>
            <a:ext cx="7168310" cy="492922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Почему листья зеленые?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DNS\Desktop\клетка\клетка для фо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214282" y="1571610"/>
            <a:ext cx="3429025" cy="34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лево 8"/>
          <p:cNvSpPr/>
          <p:nvPr/>
        </p:nvSpPr>
        <p:spPr>
          <a:xfrm>
            <a:off x="3643306" y="3143248"/>
            <a:ext cx="2214578" cy="1214446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Хлорофилл в хлоропластах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0760" y="2571744"/>
            <a:ext cx="2786082" cy="18573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Улавливает энергию солнечных лучей и придает растительной клетке окраску. 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5357826"/>
            <a:ext cx="828680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Благодаря хлорофиллу происходит фотосинтез органического вещества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DNS\Desktop\клетка\листья клипарт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357166"/>
            <a:ext cx="1328701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Этап 4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C:\Users\DNS\Desktop\клетки-маленькие лаборатории\опыты с микроскопом\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3857652" cy="3951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500174"/>
            <a:ext cx="3643338" cy="37862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472" y="5572140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Рассмотрим клетки лука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500174"/>
            <a:ext cx="3786214" cy="37862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14546" y="6000768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Что вы увидели? А чего здесь нет?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92869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Сравните с клеткой зеленого растения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571472" y="1285858"/>
            <a:ext cx="3786214" cy="506848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357298"/>
            <a:ext cx="3786214" cy="492922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980728"/>
            <a:ext cx="2085975" cy="46228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99592" y="2564904"/>
            <a:ext cx="928459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лист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616" y="3861048"/>
            <a:ext cx="1403013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стебель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1600" y="5589240"/>
            <a:ext cx="1321260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корень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5 -0.04838 L 0.18559 -0.121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025 -0.09445 " pathEditMode="relative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386 -0.06296 " pathEditMode="relative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Слайд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620688"/>
            <a:ext cx="7056784" cy="528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548680"/>
            <a:ext cx="6624736" cy="59487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31840" y="1052736"/>
            <a:ext cx="34563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4221088"/>
            <a:ext cx="9361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4509120"/>
            <a:ext cx="14401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2420888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2447925" y="765175"/>
            <a:ext cx="424815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выводы: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71550" y="2133600"/>
            <a:ext cx="72009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solidFill>
                  <a:srgbClr val="C00000"/>
                </a:solidFill>
              </a:rPr>
              <a:t>1.Всё живое имеет клеточное строение.</a:t>
            </a:r>
          </a:p>
          <a:p>
            <a:pPr>
              <a:spcBef>
                <a:spcPct val="50000"/>
              </a:spcBef>
            </a:pPr>
            <a:r>
              <a:rPr lang="ru-RU" sz="3600" dirty="0">
                <a:solidFill>
                  <a:srgbClr val="C00000"/>
                </a:solidFill>
              </a:rPr>
              <a:t>2.Главными частями клетки являются: ядро, цитоплазма, мембрана.</a:t>
            </a:r>
          </a:p>
          <a:p>
            <a:pPr>
              <a:spcBef>
                <a:spcPct val="50000"/>
              </a:spcBef>
            </a:pPr>
            <a:endParaRPr lang="ru-RU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Я узнал(а)….</a:t>
            </a:r>
          </a:p>
          <a:p>
            <a:r>
              <a:rPr lang="ru-RU" sz="6600" dirty="0" smtClean="0"/>
              <a:t>Я понял(а)…</a:t>
            </a:r>
          </a:p>
          <a:p>
            <a:r>
              <a:rPr lang="ru-RU" sz="6600" dirty="0" smtClean="0"/>
              <a:t>Я знаю…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Библиография: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429288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Вахрушев А.А., Данилов Д.Д., Бурский О.В., Раутиан А.С. «Окружающий мир» 3 класс, («Обитатели Земли»), часть 1. - Баллас; Школьный дом, 2012 – 144 с., ил.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Хейзел Мэскелл «Что такое биология? Энциклопедия для любознательных».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пер. с англ. Б.Гахаева. – М.: Эксмо, 2010. – 96с.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Видеофрагменты из архивов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Лабунец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О.Ю.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Стихи-загадки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Июдина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Л.А. (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http://engschool18.ru/167-zhiznedeyatelnost-kletki-tkani-6kl.html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Фото из интернета</a:t>
            </a: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http://www.virtulab.net/index.php?option=com_content&amp;view=article&amp;catid=44%3A9&amp;id=175%3A2009-08-30-10-23-41&amp;Itemid=105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http://podmikroskopom.ru/kletki-kozhicy-luka/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Шаблон презентации – Кузнецова Ю.В., а так же фото из личного архива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19670" y="1772817"/>
          <a:ext cx="1003999" cy="2629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999"/>
              </a:tblGrid>
              <a:tr h="3474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474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74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474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474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474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3542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99792" y="1772816"/>
          <a:ext cx="864096" cy="152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819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8198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198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8198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635896" y="1772816"/>
          <a:ext cx="8877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44008" y="1798216"/>
          <a:ext cx="110378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</a:tblGrid>
              <a:tr h="3564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5643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5643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5643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5643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96136" y="1772816"/>
          <a:ext cx="95976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876256" y="1772816"/>
          <a:ext cx="95976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19670" y="1772817"/>
          <a:ext cx="1003999" cy="2629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999"/>
              </a:tblGrid>
              <a:tr h="3474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474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474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3474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  <a:tr h="3474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3474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</a:tr>
              <a:tr h="435425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99792" y="1772816"/>
          <a:ext cx="864096" cy="152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819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819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819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  <a:tr h="3819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635896" y="1772816"/>
          <a:ext cx="8877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44008" y="1798216"/>
          <a:ext cx="110378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</a:tblGrid>
              <a:tr h="3564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564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564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3564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  <a:tr h="356438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ф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96136" y="1772816"/>
          <a:ext cx="95976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876256" y="1772816"/>
          <a:ext cx="95976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71550" y="620713"/>
            <a:ext cx="748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</a:rPr>
              <a:t>Многообразие клеток: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59113" y="1316038"/>
            <a:ext cx="3024187" cy="2112962"/>
            <a:chOff x="1973" y="890"/>
            <a:chExt cx="1905" cy="1331"/>
          </a:xfrm>
        </p:grpSpPr>
        <p:pic>
          <p:nvPicPr>
            <p:cNvPr id="29701" name="Picture 5" descr="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00" y="890"/>
              <a:ext cx="960" cy="968"/>
            </a:xfrm>
            <a:prstGeom prst="rect">
              <a:avLst/>
            </a:prstGeom>
            <a:noFill/>
          </p:spPr>
        </p:pic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973" y="1933"/>
              <a:ext cx="1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solidFill>
                    <a:schemeClr val="accent2"/>
                  </a:solidFill>
                </a:rPr>
                <a:t>Нервные клетки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492500" y="4365625"/>
            <a:ext cx="2447925" cy="2257425"/>
            <a:chOff x="2200" y="2750"/>
            <a:chExt cx="1542" cy="1422"/>
          </a:xfrm>
        </p:grpSpPr>
        <p:pic>
          <p:nvPicPr>
            <p:cNvPr id="29702" name="Picture 6" descr="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07" y="2750"/>
              <a:ext cx="945" cy="972"/>
            </a:xfrm>
            <a:prstGeom prst="rect">
              <a:avLst/>
            </a:prstGeom>
            <a:noFill/>
          </p:spPr>
        </p:pic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2200" y="3884"/>
              <a:ext cx="1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solidFill>
                    <a:schemeClr val="accent2"/>
                  </a:solidFill>
                </a:rPr>
                <a:t>Клетки крови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39750" y="2924175"/>
            <a:ext cx="2160588" cy="2401888"/>
            <a:chOff x="158" y="1888"/>
            <a:chExt cx="1361" cy="1513"/>
          </a:xfrm>
        </p:grpSpPr>
        <p:pic>
          <p:nvPicPr>
            <p:cNvPr id="29703" name="Picture 7" descr="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5" y="1888"/>
              <a:ext cx="937" cy="968"/>
            </a:xfrm>
            <a:prstGeom prst="rect">
              <a:avLst/>
            </a:prstGeom>
            <a:noFill/>
          </p:spPr>
        </p:pic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158" y="3113"/>
              <a:ext cx="1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solidFill>
                    <a:schemeClr val="accent2"/>
                  </a:solidFill>
                </a:rPr>
                <a:t>Клетки кожи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011863" y="2997200"/>
            <a:ext cx="2881312" cy="2401888"/>
            <a:chOff x="3787" y="1888"/>
            <a:chExt cx="1815" cy="1513"/>
          </a:xfrm>
        </p:grpSpPr>
        <p:pic>
          <p:nvPicPr>
            <p:cNvPr id="29704" name="Picture 8" descr="1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41" y="1888"/>
              <a:ext cx="922" cy="968"/>
            </a:xfrm>
            <a:prstGeom prst="rect">
              <a:avLst/>
            </a:prstGeom>
            <a:noFill/>
          </p:spPr>
        </p:pic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3787" y="3113"/>
              <a:ext cx="18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solidFill>
                    <a:schemeClr val="accent2"/>
                  </a:solidFill>
                </a:rPr>
                <a:t>Клетки кости</a:t>
              </a:r>
            </a:p>
          </p:txBody>
        </p:sp>
      </p:grpSp>
      <p:sp>
        <p:nvSpPr>
          <p:cNvPr id="29710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5589588"/>
            <a:ext cx="720725" cy="6477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51725" y="5589588"/>
            <a:ext cx="720725" cy="6477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12959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Клетки – маленькие лаборатории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4" descr="K:\Клетки\193233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2000240"/>
            <a:ext cx="3000396" cy="305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2843213" y="836613"/>
            <a:ext cx="338455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цель: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71550" y="2060575"/>
            <a:ext cx="741687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C00000"/>
                </a:solidFill>
              </a:rPr>
              <a:t>Изучить </a:t>
            </a:r>
            <a:r>
              <a:rPr lang="ru-RU" sz="5400" b="1" dirty="0" smtClean="0">
                <a:solidFill>
                  <a:srgbClr val="C00000"/>
                </a:solidFill>
              </a:rPr>
              <a:t>строение клетки.</a:t>
            </a:r>
          </a:p>
          <a:p>
            <a:pPr algn="ctr">
              <a:spcBef>
                <a:spcPct val="50000"/>
              </a:spcBef>
            </a:pPr>
            <a:r>
              <a:rPr lang="ru-RU" sz="5400" b="1" dirty="0" smtClean="0">
                <a:solidFill>
                  <a:srgbClr val="C00000"/>
                </a:solidFill>
              </a:rPr>
              <a:t>Что происходит внутри клетки?</a:t>
            </a:r>
          </a:p>
          <a:p>
            <a:pPr algn="ctr">
              <a:spcBef>
                <a:spcPct val="50000"/>
              </a:spcBef>
            </a:pPr>
            <a:endParaRPr lang="ru-RU" sz="5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Роберт Гук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 descr="D:\Светлана\картинки\Окружающий мир\клетки\роберт гу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3643318" cy="4851686"/>
          </a:xfrm>
          <a:prstGeom prst="rect">
            <a:avLst/>
          </a:prstGeom>
          <a:noFill/>
        </p:spPr>
      </p:pic>
      <p:pic>
        <p:nvPicPr>
          <p:cNvPr id="10243" name="Picture 3" descr="D:\Светлана\картинки\Окружающий мир\клетки\старинный микроскопgif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9" y="1669538"/>
            <a:ext cx="4391032" cy="4588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941372"/>
          </a:xfrm>
        </p:spPr>
        <p:txBody>
          <a:bodyPr anchor="t"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Роберт Гук и его микроскоп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285859"/>
            <a:ext cx="5357850" cy="228601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Свой микроскоп Роберт Гук усовершенствовал более 300 лет назад. Это позволило ему взглянуть на обычные предметы при большом увеличении.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14884"/>
            <a:ext cx="3008313" cy="141127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Роберт Гук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(1635 – 1703)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Английский ученый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14422"/>
            <a:ext cx="2928958" cy="348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381</Words>
  <Application>Microsoft Office PowerPoint</Application>
  <PresentationFormat>Экран (4:3)</PresentationFormat>
  <Paragraphs>118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Окружающий мир  А.А.Вахрушев «Школа 2100» 3в класс МБОУ СОШ№10 г. Учалы </vt:lpstr>
      <vt:lpstr>Слайд 2</vt:lpstr>
      <vt:lpstr>Слайд 3</vt:lpstr>
      <vt:lpstr>Слайд 4</vt:lpstr>
      <vt:lpstr>Слайд 5</vt:lpstr>
      <vt:lpstr>Клетки – маленькие лаборатории</vt:lpstr>
      <vt:lpstr>Слайд 7</vt:lpstr>
      <vt:lpstr>Роберт Гук</vt:lpstr>
      <vt:lpstr>Роберт Гук и его микроскоп</vt:lpstr>
      <vt:lpstr>Клетки коры дуба (рисунок Гука)</vt:lpstr>
      <vt:lpstr>Слайд 11</vt:lpstr>
      <vt:lpstr>Рассмотрим клетку через микроскоп!</vt:lpstr>
      <vt:lpstr>Ход работы: Этап 1</vt:lpstr>
      <vt:lpstr>Этап 2</vt:lpstr>
      <vt:lpstr>Этап 3</vt:lpstr>
      <vt:lpstr>Слайд 16</vt:lpstr>
      <vt:lpstr>Почему листья зеленые?</vt:lpstr>
      <vt:lpstr>Этап 4</vt:lpstr>
      <vt:lpstr>Сравните с клеткой зеленого растения</vt:lpstr>
      <vt:lpstr>Слайд 20</vt:lpstr>
      <vt:lpstr>Слайд 21</vt:lpstr>
      <vt:lpstr>Слайд 22</vt:lpstr>
      <vt:lpstr>Слайд 23</vt:lpstr>
      <vt:lpstr>Библиография:</vt:lpstr>
    </vt:vector>
  </TitlesOfParts>
  <Manager>Кузнецова Юлия Владимировна</Manager>
  <Company>личный архив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Клетки – маленькие лаборатории</dc:title>
  <dc:subject>окружающий мир</dc:subject>
  <dc:creator>Кузнецова Анна</dc:creator>
  <cp:keywords>растительная клетка, опыты</cp:keywords>
  <cp:lastModifiedBy>user</cp:lastModifiedBy>
  <cp:revision>104</cp:revision>
  <dcterms:created xsi:type="dcterms:W3CDTF">2012-11-26T15:52:15Z</dcterms:created>
  <dcterms:modified xsi:type="dcterms:W3CDTF">2015-01-14T13:02:43Z</dcterms:modified>
</cp:coreProperties>
</file>