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65" r:id="rId12"/>
    <p:sldId id="266" r:id="rId13"/>
    <p:sldId id="267" r:id="rId14"/>
    <p:sldId id="268" r:id="rId15"/>
    <p:sldId id="276" r:id="rId16"/>
    <p:sldId id="269" r:id="rId17"/>
    <p:sldId id="275" r:id="rId18"/>
    <p:sldId id="270" r:id="rId19"/>
    <p:sldId id="272" r:id="rId20"/>
    <p:sldId id="273" r:id="rId21"/>
    <p:sldId id="274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4D33"/>
    <a:srgbClr val="985E3E"/>
    <a:srgbClr val="816355"/>
    <a:srgbClr val="58433A"/>
    <a:srgbClr val="916E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CFF97C-9CE4-4D57-AAC6-973DF947D91B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7FC9974-98E2-4435-9AEF-60ED1E936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royka74.ru/board/67079/" TargetMode="External"/><Relationship Id="rId3" Type="http://schemas.openxmlformats.org/officeDocument/2006/relationships/hyperlink" Target="http://www.metaprom.ru/companies/?id=18549&amp;photo_show" TargetMode="External"/><Relationship Id="rId7" Type="http://schemas.openxmlformats.org/officeDocument/2006/relationships/hyperlink" Target="http://www.a-stg.ru/metalware/" TargetMode="External"/><Relationship Id="rId2" Type="http://schemas.openxmlformats.org/officeDocument/2006/relationships/hyperlink" Target="http://www.toolsmart.ru/trade/info/0/105150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taprom.ru/companies/?id=38001&amp;photo_show" TargetMode="External"/><Relationship Id="rId11" Type="http://schemas.openxmlformats.org/officeDocument/2006/relationships/hyperlink" Target="http://ns.abunda.ru/42956-ispolzovanie-redkih-metallov-v-proizvodstve-11-foto.html" TargetMode="External"/><Relationship Id="rId5" Type="http://schemas.openxmlformats.org/officeDocument/2006/relationships/hyperlink" Target="http://900igr.net/kartinki/khimija/Svojstva-metallov/042-Metally-v-prirode.html" TargetMode="External"/><Relationship Id="rId10" Type="http://schemas.openxmlformats.org/officeDocument/2006/relationships/hyperlink" Target="http://www.mamininteres.ru/domashnee-xozyajstvo/kak-vybrat-xoroshuyu-kastryulyu-ili-skovorodu" TargetMode="External"/><Relationship Id="rId4" Type="http://schemas.openxmlformats.org/officeDocument/2006/relationships/hyperlink" Target="http://www.rockcollector.co.uk/preciousmetal.htm" TargetMode="External"/><Relationship Id="rId9" Type="http://schemas.openxmlformats.org/officeDocument/2006/relationships/hyperlink" Target="http://900igr.net/fotografii/khimija/Ispolzovanie-metallov/059-Djuraljuminij-splav-aljuminija-s-nebolshimi-dobavkami-medi-magnija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34888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8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Металлы </a:t>
            </a:r>
            <a:endParaRPr lang="ru-RU" sz="8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76256" y="3886200"/>
            <a:ext cx="1962944" cy="914400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Подготовила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МБОУ СОШ </a:t>
            </a:r>
            <a:r>
              <a:rPr lang="ru-RU" smtClean="0">
                <a:solidFill>
                  <a:srgbClr val="002060"/>
                </a:solidFill>
              </a:rPr>
              <a:t>№ 32  ЭМР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Комягина З. С.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Ртуть </a:t>
            </a:r>
            <a:br>
              <a:rPr lang="ru-RU" b="1" dirty="0" smtClean="0">
                <a:solidFill>
                  <a:schemeClr val="accent5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5" name="Рисунок 4" descr="25086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600" y="764704"/>
            <a:ext cx="2448272" cy="2304256"/>
          </a:xfrm>
          <a:prstGeom prst="rect">
            <a:avLst/>
          </a:prstGeom>
        </p:spPr>
      </p:pic>
      <p:pic>
        <p:nvPicPr>
          <p:cNvPr id="6" name="Рисунок 5" descr="lampochka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8064" y="1556792"/>
            <a:ext cx="3686380" cy="3528392"/>
          </a:xfrm>
          <a:prstGeom prst="rect">
            <a:avLst/>
          </a:prstGeom>
        </p:spPr>
      </p:pic>
      <p:pic>
        <p:nvPicPr>
          <p:cNvPr id="7" name="Рисунок 6" descr="рту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501008"/>
            <a:ext cx="4360731" cy="2850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807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Железо </a:t>
            </a: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4221088"/>
            <a:ext cx="2095716" cy="2448272"/>
          </a:xfrm>
        </p:spPr>
      </p:pic>
      <p:pic>
        <p:nvPicPr>
          <p:cNvPr id="5" name="Рисунок 4" descr="1273566124_92697344_1-----127356612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2420888"/>
            <a:ext cx="2339752" cy="2193752"/>
          </a:xfrm>
          <a:prstGeom prst="rect">
            <a:avLst/>
          </a:prstGeom>
        </p:spPr>
      </p:pic>
      <p:pic>
        <p:nvPicPr>
          <p:cNvPr id="6" name="Рисунок 5" descr="ж самородок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1800200" cy="1800200"/>
          </a:xfrm>
          <a:prstGeom prst="rect">
            <a:avLst/>
          </a:prstGeom>
        </p:spPr>
      </p:pic>
      <p:pic>
        <p:nvPicPr>
          <p:cNvPr id="7" name="Рисунок 6" descr="ugd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7744" y="1196752"/>
            <a:ext cx="3888433" cy="2683002"/>
          </a:xfrm>
          <a:prstGeom prst="rect">
            <a:avLst/>
          </a:prstGeom>
        </p:spPr>
      </p:pic>
      <p:pic>
        <p:nvPicPr>
          <p:cNvPr id="8" name="Рисунок 7" descr="жел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869160"/>
            <a:ext cx="2359811" cy="1769858"/>
          </a:xfrm>
          <a:prstGeom prst="rect">
            <a:avLst/>
          </a:prstGeom>
        </p:spPr>
      </p:pic>
      <p:pic>
        <p:nvPicPr>
          <p:cNvPr id="10" name="Рисунок 9" descr="e69d327b5c0b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260648"/>
            <a:ext cx="2567947" cy="1925960"/>
          </a:xfrm>
          <a:prstGeom prst="rect">
            <a:avLst/>
          </a:prstGeom>
        </p:spPr>
      </p:pic>
      <p:pic>
        <p:nvPicPr>
          <p:cNvPr id="11" name="Рисунок 10" descr="же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276872"/>
            <a:ext cx="1656184" cy="1656184"/>
          </a:xfrm>
          <a:prstGeom prst="rect">
            <a:avLst/>
          </a:prstGeom>
        </p:spPr>
      </p:pic>
      <p:pic>
        <p:nvPicPr>
          <p:cNvPr id="12" name="Рисунок 11" descr="lu2b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4293096"/>
            <a:ext cx="2980383" cy="2205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       Золото , Серебро </a:t>
            </a:r>
          </a:p>
        </p:txBody>
      </p:sp>
      <p:pic>
        <p:nvPicPr>
          <p:cNvPr id="4" name="Содержимое 3" descr="368388_6268nothumb300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75856" y="1556792"/>
            <a:ext cx="1916039" cy="2592288"/>
          </a:xfrm>
        </p:spPr>
      </p:pic>
      <p:pic>
        <p:nvPicPr>
          <p:cNvPr id="5" name="Рисунок 4" descr="649b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437112"/>
            <a:ext cx="1043482" cy="1984327"/>
          </a:xfrm>
          <a:prstGeom prst="rect">
            <a:avLst/>
          </a:prstGeom>
        </p:spPr>
      </p:pic>
      <p:pic>
        <p:nvPicPr>
          <p:cNvPr id="6" name="Рисунок 5" descr="2010_06_12_5047144337836702284270250473759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959" y="3076422"/>
            <a:ext cx="2304256" cy="1728192"/>
          </a:xfrm>
          <a:prstGeom prst="rect">
            <a:avLst/>
          </a:prstGeom>
        </p:spPr>
      </p:pic>
      <p:pic>
        <p:nvPicPr>
          <p:cNvPr id="8" name="Рисунок 7" descr="fabric-380x250_7TcfC_17340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960155"/>
            <a:ext cx="2662598" cy="1752473"/>
          </a:xfrm>
          <a:prstGeom prst="rect">
            <a:avLst/>
          </a:prstGeom>
        </p:spPr>
      </p:pic>
      <p:pic>
        <p:nvPicPr>
          <p:cNvPr id="9" name="Рисунок 8" descr="zoloto_shema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5085184"/>
            <a:ext cx="2195857" cy="1512168"/>
          </a:xfrm>
          <a:prstGeom prst="rect">
            <a:avLst/>
          </a:prstGeom>
        </p:spPr>
      </p:pic>
      <p:pic>
        <p:nvPicPr>
          <p:cNvPr id="10" name="Рисунок 9" descr="gold-bars-63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650" y="2484690"/>
            <a:ext cx="2016224" cy="1512168"/>
          </a:xfrm>
          <a:prstGeom prst="rect">
            <a:avLst/>
          </a:prstGeom>
        </p:spPr>
      </p:pic>
      <p:pic>
        <p:nvPicPr>
          <p:cNvPr id="11" name="Рисунок 10" descr="1275453605_1261211838_serebro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799" y="3059654"/>
            <a:ext cx="1570484" cy="1570484"/>
          </a:xfrm>
          <a:prstGeom prst="rect">
            <a:avLst/>
          </a:prstGeom>
        </p:spPr>
      </p:pic>
      <p:pic>
        <p:nvPicPr>
          <p:cNvPr id="12" name="Рисунок 11" descr="Quart2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5217" y="288923"/>
            <a:ext cx="1832992" cy="1832992"/>
          </a:xfrm>
          <a:prstGeom prst="rect">
            <a:avLst/>
          </a:prstGeom>
        </p:spPr>
      </p:pic>
      <p:pic>
        <p:nvPicPr>
          <p:cNvPr id="13" name="Рисунок 12" descr="17)состаренное серебро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55776" y="5013176"/>
            <a:ext cx="2345022" cy="1546717"/>
          </a:xfrm>
          <a:prstGeom prst="rect">
            <a:avLst/>
          </a:prstGeom>
        </p:spPr>
      </p:pic>
      <p:pic>
        <p:nvPicPr>
          <p:cNvPr id="14" name="Рисунок 13" descr="1239981260_24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084" y="166789"/>
            <a:ext cx="2987824" cy="1966918"/>
          </a:xfrm>
          <a:prstGeom prst="rect">
            <a:avLst/>
          </a:prstGeom>
        </p:spPr>
      </p:pic>
      <p:pic>
        <p:nvPicPr>
          <p:cNvPr id="15" name="Рисунок 14" descr="49.jp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64088" y="1340768"/>
            <a:ext cx="1756448" cy="1613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Свинец</a:t>
            </a:r>
            <a:br>
              <a:rPr lang="ru-RU" b="1" dirty="0" smtClean="0">
                <a:solidFill>
                  <a:schemeClr val="accent5"/>
                </a:solidFill>
              </a:rPr>
            </a:br>
            <a:endParaRPr lang="ru-RU" dirty="0"/>
          </a:p>
        </p:txBody>
      </p:sp>
      <p:pic>
        <p:nvPicPr>
          <p:cNvPr id="4" name="Содержимое 3" descr="GalenaFromKansas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2016224" cy="2016224"/>
          </a:xfrm>
        </p:spPr>
      </p:pic>
      <p:pic>
        <p:nvPicPr>
          <p:cNvPr id="5" name="Рисунок 4" descr="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548680"/>
            <a:ext cx="3155189" cy="2366392"/>
          </a:xfrm>
          <a:prstGeom prst="rect">
            <a:avLst/>
          </a:prstGeom>
        </p:spPr>
      </p:pic>
      <p:pic>
        <p:nvPicPr>
          <p:cNvPr id="6" name="Рисунок 5" descr="Pb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04214" y="4370899"/>
            <a:ext cx="2916324" cy="2376264"/>
          </a:xfrm>
          <a:prstGeom prst="rect">
            <a:avLst/>
          </a:prstGeom>
        </p:spPr>
      </p:pic>
      <p:pic>
        <p:nvPicPr>
          <p:cNvPr id="7" name="Рисунок 6" descr="plumbum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4128" y="3861048"/>
            <a:ext cx="3148856" cy="2706459"/>
          </a:xfrm>
          <a:prstGeom prst="rect">
            <a:avLst/>
          </a:prstGeom>
        </p:spPr>
      </p:pic>
      <p:pic>
        <p:nvPicPr>
          <p:cNvPr id="8" name="Рисунок 7" descr="1274384518_94619652_3-----1274384518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9792" y="1124744"/>
            <a:ext cx="2880320" cy="2350698"/>
          </a:xfrm>
          <a:prstGeom prst="rect">
            <a:avLst/>
          </a:prstGeom>
        </p:spPr>
      </p:pic>
      <p:pic>
        <p:nvPicPr>
          <p:cNvPr id="9" name="Рисунок 8" descr="511299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79" r="37350"/>
          <a:stretch>
            <a:fillRect/>
          </a:stretch>
        </p:blipFill>
        <p:spPr>
          <a:xfrm>
            <a:off x="4067944" y="4077072"/>
            <a:ext cx="792088" cy="2373809"/>
          </a:xfrm>
          <a:prstGeom prst="rect">
            <a:avLst/>
          </a:prstGeom>
        </p:spPr>
      </p:pic>
      <p:pic>
        <p:nvPicPr>
          <p:cNvPr id="10" name="Рисунок 9" descr="1289552035_137239963_1-----1289552035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74" y="2344688"/>
            <a:ext cx="2496766" cy="1873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5"/>
                </a:solidFill>
              </a:rPr>
              <a:t>Медь </a:t>
            </a:r>
            <a:br>
              <a:rPr lang="ru-RU" b="1" dirty="0" smtClean="0">
                <a:solidFill>
                  <a:schemeClr val="accent5"/>
                </a:solidFill>
              </a:rPr>
            </a:br>
            <a:endParaRPr lang="ru-RU" dirty="0"/>
          </a:p>
        </p:txBody>
      </p:sp>
      <p:pic>
        <p:nvPicPr>
          <p:cNvPr id="5" name="Рисунок 4" descr="48999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4293096"/>
            <a:ext cx="3024336" cy="2232248"/>
          </a:xfrm>
          <a:prstGeom prst="rect">
            <a:avLst/>
          </a:prstGeom>
        </p:spPr>
      </p:pic>
      <p:pic>
        <p:nvPicPr>
          <p:cNvPr id="6" name="Рисунок 5" descr="10659273-bare-copper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71800" y="908720"/>
            <a:ext cx="2088232" cy="1711666"/>
          </a:xfrm>
          <a:prstGeom prst="rect">
            <a:avLst/>
          </a:prstGeom>
        </p:spPr>
      </p:pic>
      <p:pic>
        <p:nvPicPr>
          <p:cNvPr id="7" name="Рисунок 6" descr="129492326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204864"/>
            <a:ext cx="2237234" cy="1955343"/>
          </a:xfrm>
          <a:prstGeom prst="rect">
            <a:avLst/>
          </a:prstGeom>
        </p:spPr>
      </p:pic>
      <p:pic>
        <p:nvPicPr>
          <p:cNvPr id="8" name="Рисунок 7" descr="2927d5551961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4293096"/>
            <a:ext cx="2276872" cy="2276872"/>
          </a:xfrm>
          <a:prstGeom prst="rect">
            <a:avLst/>
          </a:prstGeom>
        </p:spPr>
      </p:pic>
      <p:pic>
        <p:nvPicPr>
          <p:cNvPr id="9" name="Рисунок 8" descr="copper_cable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013" y="105575"/>
            <a:ext cx="1927109" cy="1445332"/>
          </a:xfrm>
          <a:prstGeom prst="rect">
            <a:avLst/>
          </a:prstGeom>
        </p:spPr>
      </p:pic>
      <p:pic>
        <p:nvPicPr>
          <p:cNvPr id="10" name="Рисунок 9" descr="Cuprum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60648"/>
            <a:ext cx="2347979" cy="1760984"/>
          </a:xfrm>
          <a:prstGeom prst="rect">
            <a:avLst/>
          </a:prstGeom>
        </p:spPr>
      </p:pic>
      <p:pic>
        <p:nvPicPr>
          <p:cNvPr id="11" name="Рисунок 10" descr="ssl7304146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4725144"/>
            <a:ext cx="1170432" cy="1371600"/>
          </a:xfrm>
          <a:prstGeom prst="rect">
            <a:avLst/>
          </a:prstGeom>
        </p:spPr>
      </p:pic>
      <p:pic>
        <p:nvPicPr>
          <p:cNvPr id="12" name="Рисунок 11" descr="sinkcabinet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299" y="5157192"/>
            <a:ext cx="1728192" cy="1296144"/>
          </a:xfrm>
          <a:prstGeom prst="rect">
            <a:avLst/>
          </a:prstGeom>
        </p:spPr>
      </p:pic>
      <p:pic>
        <p:nvPicPr>
          <p:cNvPr id="13" name="Рисунок 12" descr="UL_SVT_SJT_Electrical_wire_cable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8304" y="548680"/>
            <a:ext cx="1616968" cy="924694"/>
          </a:xfrm>
          <a:prstGeom prst="rect">
            <a:avLst/>
          </a:prstGeom>
        </p:spPr>
      </p:pic>
      <p:pic>
        <p:nvPicPr>
          <p:cNvPr id="14" name="Рисунок 13" descr="sh_copper_fins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2780928"/>
            <a:ext cx="1571190" cy="1383968"/>
          </a:xfrm>
          <a:prstGeom prst="rect">
            <a:avLst/>
          </a:prstGeom>
        </p:spPr>
      </p:pic>
      <p:pic>
        <p:nvPicPr>
          <p:cNvPr id="15" name="Рисунок 14" descr="i912.jp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1628800"/>
            <a:ext cx="345638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Как улучшить качество металла?</a:t>
            </a:r>
            <a:endParaRPr lang="ru-RU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996952"/>
            <a:ext cx="8686800" cy="308317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изменить его состав, смешать с чем-нибудь.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8072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6"/>
                </a:solidFill>
              </a:rPr>
              <a:t>Можно ли смешивать разные металлы?</a:t>
            </a:r>
            <a:br>
              <a:rPr lang="ru-RU" sz="2800" dirty="0" smtClean="0">
                <a:solidFill>
                  <a:schemeClr val="accent6"/>
                </a:solidFill>
              </a:rPr>
            </a:br>
            <a:r>
              <a:rPr lang="ru-RU" sz="2800" dirty="0" smtClean="0">
                <a:solidFill>
                  <a:schemeClr val="accent6"/>
                </a:solidFill>
              </a:rPr>
              <a:t>Что при этом произойдёт?</a:t>
            </a:r>
            <a:endParaRPr lang="ru-RU" sz="28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86800" cy="14401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Изменятся свойства металла. Смешивая металлы между собой или с добавками, человек научился получать сплавы.</a:t>
            </a:r>
            <a:endParaRPr lang="ru-RU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бронз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852936"/>
            <a:ext cx="2661513" cy="16649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07707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Бронза </a:t>
            </a:r>
            <a:endParaRPr lang="ru-RU" dirty="0"/>
          </a:p>
        </p:txBody>
      </p:sp>
      <p:pic>
        <p:nvPicPr>
          <p:cNvPr id="6" name="Рисунок 5" descr="латунь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7864" y="2420888"/>
            <a:ext cx="2142554" cy="23485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5856" y="42930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Латунь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" name="Рисунок 7" descr="медно-никелевый сплав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941168"/>
            <a:ext cx="2732029" cy="13681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63093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Медно-никелевый сплав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сплав меди с цинком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2348880"/>
            <a:ext cx="2502208" cy="21855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84168" y="407707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Сплав меди с цинком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image014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799" y="4935604"/>
            <a:ext cx="1843810" cy="1843810"/>
          </a:xfrm>
          <a:prstGeom prst="rect">
            <a:avLst/>
          </a:prstGeom>
        </p:spPr>
      </p:pic>
      <p:pic>
        <p:nvPicPr>
          <p:cNvPr id="13" name="Рисунок 12" descr="914591f639d0ce5f92230a9af1088081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4653136"/>
            <a:ext cx="2665479" cy="1999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Как ответим на вопрос урока?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492896"/>
            <a:ext cx="8686800" cy="358722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Человек, изучив свойства металлов, начал производить материалы со специальными свойствами.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527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Дополнительный материал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1124744"/>
            <a:ext cx="4067944" cy="495538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Использование металлов имеет давнюю историю.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На смену каменному веку пришёл бронзовый, который длился с </a:t>
            </a:r>
            <a:r>
              <a:rPr lang="en-US" dirty="0" smtClean="0">
                <a:solidFill>
                  <a:srgbClr val="002060"/>
                </a:solidFill>
              </a:rPr>
              <a:t>IV</a:t>
            </a:r>
            <a:r>
              <a:rPr lang="ru-RU" dirty="0" smtClean="0">
                <a:solidFill>
                  <a:srgbClr val="002060"/>
                </a:solidFill>
              </a:rPr>
              <a:t> до </a:t>
            </a:r>
            <a:r>
              <a:rPr lang="en-US" dirty="0" smtClean="0">
                <a:solidFill>
                  <a:srgbClr val="002060"/>
                </a:solidFill>
              </a:rPr>
              <a:t>I</a:t>
            </a:r>
            <a:r>
              <a:rPr lang="ru-RU" dirty="0" smtClean="0">
                <a:solidFill>
                  <a:srgbClr val="002060"/>
                </a:solidFill>
              </a:rPr>
              <a:t> века н. э. вероятно куски руды случайно попали в костёр и расплавились, образуя слитки. Люди обнаружили, что даже с помощью каменных орудий металл легко ковать, придавая ему нужную форму.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40i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1052736"/>
            <a:ext cx="3096344" cy="2232248"/>
          </a:xfrm>
          <a:prstGeom prst="rect">
            <a:avLst/>
          </a:prstGeom>
        </p:spPr>
      </p:pic>
      <p:pic>
        <p:nvPicPr>
          <p:cNvPr id="5" name="Рисунок 4" descr="bronza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364" y="3375924"/>
            <a:ext cx="2547168" cy="3342787"/>
          </a:xfrm>
          <a:prstGeom prst="rect">
            <a:avLst/>
          </a:prstGeom>
        </p:spPr>
      </p:pic>
      <p:pic>
        <p:nvPicPr>
          <p:cNvPr id="6" name="Рисунок 5" descr="(101024152057)_Age-bronze_0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1052736"/>
            <a:ext cx="1858888" cy="2209421"/>
          </a:xfrm>
          <a:prstGeom prst="rect">
            <a:avLst/>
          </a:prstGeom>
        </p:spPr>
      </p:pic>
      <p:pic>
        <p:nvPicPr>
          <p:cNvPr id="7" name="Рисунок 6" descr="0231199471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66" y="4077269"/>
            <a:ext cx="2555776" cy="1947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3203848" cy="64087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Бронзовый век сменился железным. Он начался  в </a:t>
            </a:r>
            <a:r>
              <a:rPr lang="en-US" dirty="0" smtClean="0">
                <a:solidFill>
                  <a:srgbClr val="002060"/>
                </a:solidFill>
              </a:rPr>
              <a:t>X</a:t>
            </a:r>
            <a:r>
              <a:rPr lang="ru-RU" dirty="0" smtClean="0">
                <a:solidFill>
                  <a:srgbClr val="002060"/>
                </a:solidFill>
              </a:rPr>
              <a:t> веке до н. э. В Европе стали возникать первые государства. Требовался более дешёвый металл для производства оружия. Им стало железо. Целые народы занимались выплавкой железа, например кельты и галлы.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ark5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60648"/>
            <a:ext cx="2014953" cy="2877020"/>
          </a:xfrm>
          <a:prstGeom prst="rect">
            <a:avLst/>
          </a:prstGeom>
        </p:spPr>
      </p:pic>
      <p:pic>
        <p:nvPicPr>
          <p:cNvPr id="5" name="Рисунок 4" descr="pic_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0152" y="188640"/>
            <a:ext cx="2810435" cy="2570130"/>
          </a:xfrm>
          <a:prstGeom prst="rect">
            <a:avLst/>
          </a:prstGeom>
        </p:spPr>
      </p:pic>
      <p:pic>
        <p:nvPicPr>
          <p:cNvPr id="6" name="Рисунок 5" descr="sibir_9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8138" y="2925289"/>
            <a:ext cx="1992708" cy="3845926"/>
          </a:xfrm>
          <a:prstGeom prst="rect">
            <a:avLst/>
          </a:prstGeom>
        </p:spPr>
      </p:pic>
      <p:pic>
        <p:nvPicPr>
          <p:cNvPr id="8" name="Рисунок 7" descr="topor_b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284984"/>
            <a:ext cx="2688902" cy="323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Что объединяет эти предметы?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мед пров.jpe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908720"/>
            <a:ext cx="2527041" cy="1872208"/>
          </a:xfrm>
        </p:spPr>
      </p:pic>
      <p:pic>
        <p:nvPicPr>
          <p:cNvPr id="5" name="Рисунок 4" descr="алюм пров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836712"/>
            <a:ext cx="2654575" cy="1667073"/>
          </a:xfrm>
          <a:prstGeom prst="rect">
            <a:avLst/>
          </a:prstGeom>
        </p:spPr>
      </p:pic>
      <p:pic>
        <p:nvPicPr>
          <p:cNvPr id="6" name="Рисунок 5" descr="чугун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8144" y="1052736"/>
            <a:ext cx="1848205" cy="1584176"/>
          </a:xfrm>
          <a:prstGeom prst="rect">
            <a:avLst/>
          </a:prstGeom>
        </p:spPr>
      </p:pic>
      <p:pic>
        <p:nvPicPr>
          <p:cNvPr id="7" name="Рисунок 6" descr="5447_full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1196752"/>
            <a:ext cx="1143199" cy="1900054"/>
          </a:xfrm>
          <a:prstGeom prst="rect">
            <a:avLst/>
          </a:prstGeom>
        </p:spPr>
      </p:pic>
      <p:pic>
        <p:nvPicPr>
          <p:cNvPr id="8" name="Рисунок 7" descr="серебро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2996952"/>
            <a:ext cx="2244621" cy="1656184"/>
          </a:xfrm>
          <a:prstGeom prst="rect">
            <a:avLst/>
          </a:prstGeom>
        </p:spPr>
      </p:pic>
      <p:pic>
        <p:nvPicPr>
          <p:cNvPr id="9" name="Рисунок 8" descr="золото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5144"/>
            <a:ext cx="1905000" cy="1905000"/>
          </a:xfrm>
          <a:prstGeom prst="rect">
            <a:avLst/>
          </a:prstGeom>
        </p:spPr>
      </p:pic>
      <p:pic>
        <p:nvPicPr>
          <p:cNvPr id="10" name="Рисунок 9" descr="04-sm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2636912"/>
            <a:ext cx="1678880" cy="2235797"/>
          </a:xfrm>
          <a:prstGeom prst="rect">
            <a:avLst/>
          </a:prstGeom>
        </p:spPr>
      </p:pic>
      <p:pic>
        <p:nvPicPr>
          <p:cNvPr id="11" name="Рисунок 10" descr="thermometer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5229200"/>
            <a:ext cx="2128092" cy="1316757"/>
          </a:xfrm>
          <a:prstGeom prst="rect">
            <a:avLst/>
          </a:prstGeom>
        </p:spPr>
      </p:pic>
      <p:pic>
        <p:nvPicPr>
          <p:cNvPr id="12" name="Рисунок 11" descr="1243537097_kosti lineika (1)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2852936"/>
            <a:ext cx="1950720" cy="843532"/>
          </a:xfrm>
          <a:prstGeom prst="rect">
            <a:avLst/>
          </a:prstGeom>
        </p:spPr>
      </p:pic>
      <p:pic>
        <p:nvPicPr>
          <p:cNvPr id="13" name="Рисунок 12" descr="gaika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3212976"/>
            <a:ext cx="1330851" cy="1152128"/>
          </a:xfrm>
          <a:prstGeom prst="rect">
            <a:avLst/>
          </a:prstGeom>
        </p:spPr>
      </p:pic>
      <p:pic>
        <p:nvPicPr>
          <p:cNvPr id="14" name="Рисунок 13" descr="Lojka_stolovaya.jp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4437112"/>
            <a:ext cx="1630040" cy="2246195"/>
          </a:xfrm>
          <a:prstGeom prst="rect">
            <a:avLst/>
          </a:prstGeom>
        </p:spPr>
      </p:pic>
      <p:pic>
        <p:nvPicPr>
          <p:cNvPr id="15" name="Рисунок 14" descr="1351_product.jp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4149080"/>
            <a:ext cx="2045263" cy="2430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52120" y="764704"/>
            <a:ext cx="3491880" cy="581947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dirty="0" smtClean="0">
                <a:solidFill>
                  <a:srgbClr val="002060"/>
                </a:solidFill>
              </a:rPr>
              <a:t>В Средние века была создана рудная геология и горнорудная промышленность.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В </a:t>
            </a:r>
            <a:r>
              <a:rPr lang="en-US" dirty="0" smtClean="0">
                <a:solidFill>
                  <a:srgbClr val="002060"/>
                </a:solidFill>
              </a:rPr>
              <a:t>XIV</a:t>
            </a:r>
            <a:r>
              <a:rPr lang="ru-RU" dirty="0" smtClean="0">
                <a:solidFill>
                  <a:srgbClr val="002060"/>
                </a:solidFill>
              </a:rPr>
              <a:t> – </a:t>
            </a:r>
            <a:r>
              <a:rPr lang="en-US" dirty="0" smtClean="0">
                <a:solidFill>
                  <a:srgbClr val="002060"/>
                </a:solidFill>
              </a:rPr>
              <a:t>XV</a:t>
            </a:r>
            <a:r>
              <a:rPr lang="ru-RU" dirty="0" smtClean="0">
                <a:solidFill>
                  <a:srgbClr val="002060"/>
                </a:solidFill>
              </a:rPr>
              <a:t> веках начали </a:t>
            </a:r>
            <a:r>
              <a:rPr lang="ru-RU" dirty="0" err="1" smtClean="0">
                <a:solidFill>
                  <a:srgbClr val="002060"/>
                </a:solidFill>
              </a:rPr>
              <a:t>использо-вать</a:t>
            </a:r>
            <a:r>
              <a:rPr lang="ru-RU" dirty="0" smtClean="0">
                <a:solidFill>
                  <a:srgbClr val="002060"/>
                </a:solidFill>
              </a:rPr>
              <a:t> литейные печи, что позволило сразу отливать заготовки для производства оружия и других вещей. Научились выплавлять чугун, а позже сталь.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1206193984_rgb_6565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248472" cy="2846477"/>
          </a:xfrm>
          <a:prstGeom prst="rect">
            <a:avLst/>
          </a:prstGeom>
        </p:spPr>
      </p:pic>
      <p:pic>
        <p:nvPicPr>
          <p:cNvPr id="5" name="Рисунок 4" descr="6431737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3573016"/>
            <a:ext cx="5050740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96136" y="188640"/>
            <a:ext cx="3195464" cy="589148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002060"/>
                </a:solidFill>
              </a:rPr>
              <a:t>В Новое время металлургия продолжала бурно </a:t>
            </a:r>
            <a:r>
              <a:rPr lang="ru-RU" dirty="0" err="1" smtClean="0">
                <a:solidFill>
                  <a:srgbClr val="002060"/>
                </a:solidFill>
              </a:rPr>
              <a:t>развивать-ся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en-US" dirty="0" smtClean="0">
                <a:solidFill>
                  <a:srgbClr val="002060"/>
                </a:solidFill>
              </a:rPr>
              <a:t>XIX</a:t>
            </a:r>
            <a:r>
              <a:rPr lang="ru-RU" dirty="0" smtClean="0">
                <a:solidFill>
                  <a:srgbClr val="002060"/>
                </a:solidFill>
              </a:rPr>
              <a:t> век по праву был назван веком чугуна. Создавались промышленные центры, объединяющие угольную и железорудную промышленность6 Лотарингия, Донбасс, Урал.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1mine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479" y="214180"/>
            <a:ext cx="3751489" cy="2494740"/>
          </a:xfrm>
          <a:prstGeom prst="rect">
            <a:avLst/>
          </a:prstGeom>
        </p:spPr>
      </p:pic>
      <p:pic>
        <p:nvPicPr>
          <p:cNvPr id="5" name="Рисунок 4" descr="1612348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348" y="4509120"/>
            <a:ext cx="3868497" cy="2192148"/>
          </a:xfrm>
          <a:prstGeom prst="rect">
            <a:avLst/>
          </a:prstGeom>
        </p:spPr>
      </p:pic>
      <p:pic>
        <p:nvPicPr>
          <p:cNvPr id="6" name="Рисунок 5" descr="6f71e6015be628d90ee293dc65462e6d_medium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735" y="2429450"/>
            <a:ext cx="3347211" cy="2510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76872"/>
            <a:ext cx="8686800" cy="38032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Какие возможности получил человек, научившись выплавлять металлы?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D4D33"/>
                </a:solidFill>
              </a:rPr>
              <a:t>Источники информации</a:t>
            </a:r>
            <a:endParaRPr lang="ru-RU" dirty="0">
              <a:solidFill>
                <a:srgbClr val="7D4D3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eriod"/>
            </a:pPr>
            <a:r>
              <a:rPr lang="ru-RU" sz="1800" dirty="0">
                <a:solidFill>
                  <a:schemeClr val="bg2">
                    <a:lumMod val="10000"/>
                  </a:schemeClr>
                </a:solidFill>
                <a:hlinkClick r:id="rId2"/>
              </a:rPr>
              <a:t>Вахрушев А.А., Данилов Д.Д. и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др. Окружающий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hlinkClick r:id="rId2"/>
              </a:rPr>
              <a:t>мир. Ч. 1 «Человек и природа»</a:t>
            </a:r>
          </a:p>
          <a:p>
            <a:pPr>
              <a:buAutoNum type="arabicPeriod"/>
            </a:pP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http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www.toolsmart.ru/trade/info/0/105150.htm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3"/>
              </a:rPr>
              <a:t>http://www.metaprom.ru/companies/?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3"/>
              </a:rPr>
              <a:t>id=18549&amp;photo_show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4"/>
              </a:rPr>
              <a:t>http://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4"/>
              </a:rPr>
              <a:t>www.rockcollector.co.uk/preciousmetal.htm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5"/>
              </a:rPr>
              <a:t>http://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5"/>
              </a:rPr>
              <a:t>900igr.net/kartinki/khimija/Svojstva-metallov/042-Metally-v-prirode.html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6"/>
              </a:rPr>
              <a:t>http://www.metaprom.ru/companies/?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6"/>
              </a:rPr>
              <a:t>id=38001&amp;photo_show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hlinkClick r:id="rId7"/>
              </a:rPr>
              <a:t>http://www.a-stg.ru/metalware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hlinkClick r:id="rId7"/>
              </a:rPr>
              <a:t>/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hlinkClick r:id="rId8"/>
              </a:rPr>
              <a:t>http://www.stroyka74.ru/board/67079</a:t>
            </a:r>
            <a:r>
              <a:rPr lang="en-US" sz="1800" dirty="0" smtClean="0">
                <a:solidFill>
                  <a:schemeClr val="tx1">
                    <a:lumMod val="50000"/>
                  </a:schemeClr>
                </a:solidFill>
                <a:hlinkClick r:id="rId8"/>
              </a:rPr>
              <a:t>/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hlinkClick r:id="rId9"/>
              </a:rPr>
              <a:t>http://</a:t>
            </a:r>
            <a:r>
              <a:rPr lang="en-US" sz="1800" dirty="0" smtClean="0">
                <a:solidFill>
                  <a:schemeClr val="tx1">
                    <a:lumMod val="50000"/>
                  </a:schemeClr>
                </a:solidFill>
                <a:hlinkClick r:id="rId9"/>
              </a:rPr>
              <a:t>900igr.net/fotografii/khimija/Ispolzovanie-metallov/059-Djuraljuminij-splav-aljuminija-s-nebolshimi-dobavkami-medi-magnija.html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hlinkClick r:id="rId10"/>
              </a:rPr>
              <a:t>http://</a:t>
            </a:r>
            <a:r>
              <a:rPr lang="en-US" sz="1800" dirty="0" smtClean="0">
                <a:solidFill>
                  <a:schemeClr val="tx1">
                    <a:lumMod val="50000"/>
                  </a:schemeClr>
                </a:solidFill>
                <a:hlinkClick r:id="rId10"/>
              </a:rPr>
              <a:t>www.mamininteres.ru/domashnee-xozyajstvo/kak-vybrat-xoroshuyu-kastryulyu-ili-skovorodu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AutoNum type="arabicPeriod"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  <a:hlinkClick r:id="rId11"/>
              </a:rPr>
              <a:t>http://</a:t>
            </a:r>
            <a:r>
              <a:rPr lang="en-US" sz="1800" dirty="0" smtClean="0">
                <a:solidFill>
                  <a:schemeClr val="tx1">
                    <a:lumMod val="50000"/>
                  </a:schemeClr>
                </a:solidFill>
                <a:hlinkClick r:id="rId11"/>
              </a:rPr>
              <a:t>ns.abunda.ru/42956-ispolzovanie-redkih-metallov-v-proizvodstve-11-foto.html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AutoNum type="arabicPeriod"/>
            </a:pPr>
            <a:endParaRPr lang="ru-RU" sz="18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2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Определите тему урока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80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Металлы 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Прочитайте диалог на с.30</a:t>
            </a:r>
            <a:b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-  </a:t>
            </a:r>
            <a:r>
              <a:rPr lang="ru-RU" b="1" dirty="0" smtClean="0">
                <a:solidFill>
                  <a:srgbClr val="7030A0"/>
                </a:solidFill>
              </a:rPr>
              <a:t>Какой недостаток имеет большинство горных пород? Как его избежать?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- </a:t>
            </a:r>
            <a:r>
              <a:rPr lang="ru-RU" b="1" dirty="0" smtClean="0">
                <a:solidFill>
                  <a:srgbClr val="7030A0"/>
                </a:solidFill>
              </a:rPr>
              <a:t>Какие особенные свойства у металлов?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возникает вопрос?</a:t>
            </a:r>
            <a:endParaRPr lang="ru-RU" sz="4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6"/>
                </a:solidFill>
              </a:rPr>
              <a:t> - Что такое твёрдость и прочность?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accent6"/>
                </a:solidFill>
              </a:rPr>
              <a:t>- Назовите противоположные им свойства.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- мягкость; </a:t>
            </a: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                        - хрупкость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мягкость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27784" y="2780928"/>
            <a:ext cx="2560797" cy="1584176"/>
          </a:xfrm>
          <a:prstGeom prst="rect">
            <a:avLst/>
          </a:prstGeom>
        </p:spPr>
      </p:pic>
      <p:pic>
        <p:nvPicPr>
          <p:cNvPr id="6" name="Рисунок 5" descr="russia_100320101956_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3933056"/>
            <a:ext cx="1790452" cy="258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Какими свойствами обладают металлы?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- притягиваются магнитом;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- сгибаются;</a:t>
            </a:r>
          </a:p>
        </p:txBody>
      </p:sp>
      <p:pic>
        <p:nvPicPr>
          <p:cNvPr id="4" name="Рисунок 3" descr="37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225315"/>
            <a:ext cx="2448272" cy="2419709"/>
          </a:xfrm>
          <a:prstGeom prst="rect">
            <a:avLst/>
          </a:prstGeom>
        </p:spPr>
      </p:pic>
      <p:pic>
        <p:nvPicPr>
          <p:cNvPr id="6" name="Рисунок 5" descr="222-348x45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3808" y="4293096"/>
            <a:ext cx="3600401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3367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- можно ковать;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- блестят;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- расширяются при нагревании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019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260648"/>
            <a:ext cx="2816984" cy="2112738"/>
          </a:xfrm>
          <a:prstGeom prst="rect">
            <a:avLst/>
          </a:prstGeom>
        </p:spPr>
      </p:pic>
      <p:pic>
        <p:nvPicPr>
          <p:cNvPr id="5" name="Рисунок 4" descr="post-85684-123685246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2708920"/>
            <a:ext cx="1490634" cy="2048842"/>
          </a:xfrm>
          <a:prstGeom prst="rect">
            <a:avLst/>
          </a:prstGeom>
        </p:spPr>
      </p:pic>
      <p:pic>
        <p:nvPicPr>
          <p:cNvPr id="6" name="Рисунок 5" descr="img5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374"/>
          <a:stretch>
            <a:fillRect/>
          </a:stretch>
        </p:blipFill>
        <p:spPr>
          <a:xfrm>
            <a:off x="5868144" y="2924944"/>
            <a:ext cx="1740272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6693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- при сильном нагревании расплавляются, их можно разливать в формы и получать нужные предметы и детали;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- проводят тепло и электричество.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Foto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7984" y="1556792"/>
            <a:ext cx="2673297" cy="2376264"/>
          </a:xfrm>
          <a:prstGeom prst="rect">
            <a:avLst/>
          </a:prstGeom>
        </p:spPr>
      </p:pic>
      <p:pic>
        <p:nvPicPr>
          <p:cNvPr id="5" name="Рисунок 4" descr="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437112"/>
            <a:ext cx="3016250" cy="226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Где применяются металлы и какие  их свойства при этом используются?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Алюминий</a:t>
            </a:r>
          </a:p>
        </p:txBody>
      </p:sp>
      <p:pic>
        <p:nvPicPr>
          <p:cNvPr id="4" name="Рисунок 3" descr="ал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4077072"/>
            <a:ext cx="3452860" cy="2303705"/>
          </a:xfrm>
          <a:prstGeom prst="rect">
            <a:avLst/>
          </a:prstGeom>
        </p:spPr>
      </p:pic>
      <p:pic>
        <p:nvPicPr>
          <p:cNvPr id="5" name="Рисунок 4" descr="алюми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80112" y="1700808"/>
            <a:ext cx="2574032" cy="1800200"/>
          </a:xfrm>
          <a:prstGeom prst="rect">
            <a:avLst/>
          </a:prstGeom>
        </p:spPr>
      </p:pic>
      <p:pic>
        <p:nvPicPr>
          <p:cNvPr id="6" name="Рисунок 5" descr="алюмин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2924944"/>
            <a:ext cx="2208245" cy="1656184"/>
          </a:xfrm>
          <a:prstGeom prst="rect">
            <a:avLst/>
          </a:prstGeom>
        </p:spPr>
      </p:pic>
      <p:pic>
        <p:nvPicPr>
          <p:cNvPr id="7" name="Рисунок 6" descr="алюм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484784"/>
            <a:ext cx="2104015" cy="1296144"/>
          </a:xfrm>
          <a:prstGeom prst="rect">
            <a:avLst/>
          </a:prstGeom>
        </p:spPr>
      </p:pic>
      <p:pic>
        <p:nvPicPr>
          <p:cNvPr id="8" name="Рисунок 7" descr="yak42_phot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4725144"/>
            <a:ext cx="4800982" cy="205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21">
      <a:dk1>
        <a:srgbClr val="0070C0"/>
      </a:dk1>
      <a:lt1>
        <a:sysClr val="window" lastClr="FFFFFF"/>
      </a:lt1>
      <a:dk2>
        <a:srgbClr val="00B0F0"/>
      </a:dk2>
      <a:lt2>
        <a:srgbClr val="DEF5FA"/>
      </a:lt2>
      <a:accent1>
        <a:srgbClr val="5DD3F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444</TotalTime>
  <Words>468</Words>
  <Application>Microsoft Office PowerPoint</Application>
  <PresentationFormat>Экран (4:3)</PresentationFormat>
  <Paragraphs>86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Металлы </vt:lpstr>
      <vt:lpstr>Что объединяет эти предметы?</vt:lpstr>
      <vt:lpstr>Определите тему урока</vt:lpstr>
      <vt:lpstr>Прочитайте диалог на с.30 </vt:lpstr>
      <vt:lpstr>Презентация PowerPoint</vt:lpstr>
      <vt:lpstr>Какими свойствами обладают металлы?</vt:lpstr>
      <vt:lpstr>Презентация PowerPoint</vt:lpstr>
      <vt:lpstr>Презентация PowerPoint</vt:lpstr>
      <vt:lpstr>Где применяются металлы и какие  их свойства при этом используются?</vt:lpstr>
      <vt:lpstr>Ртуть  </vt:lpstr>
      <vt:lpstr>Железо </vt:lpstr>
      <vt:lpstr>       Золото , Серебро </vt:lpstr>
      <vt:lpstr>Свинец </vt:lpstr>
      <vt:lpstr> Медь  </vt:lpstr>
      <vt:lpstr>Как улучшить качество металла?</vt:lpstr>
      <vt:lpstr>Можно ли смешивать разные металлы? Что при этом произойдёт?</vt:lpstr>
      <vt:lpstr>Как ответим на вопрос урока?</vt:lpstr>
      <vt:lpstr>Дополнительный материал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Company>GrasLab.pp.ua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Металлы </dc:title>
  <dc:creator>GrasXP</dc:creator>
  <cp:lastModifiedBy>вик</cp:lastModifiedBy>
  <cp:revision>80</cp:revision>
  <dcterms:created xsi:type="dcterms:W3CDTF">2011-05-04T16:59:02Z</dcterms:created>
  <dcterms:modified xsi:type="dcterms:W3CDTF">2015-01-13T18:59:01Z</dcterms:modified>
</cp:coreProperties>
</file>