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69" r:id="rId2"/>
    <p:sldId id="256" r:id="rId3"/>
    <p:sldId id="268" r:id="rId4"/>
    <p:sldId id="257" r:id="rId5"/>
    <p:sldId id="258" r:id="rId6"/>
    <p:sldId id="266" r:id="rId7"/>
    <p:sldId id="259" r:id="rId8"/>
    <p:sldId id="260" r:id="rId9"/>
    <p:sldId id="262" r:id="rId10"/>
    <p:sldId id="265" r:id="rId11"/>
    <p:sldId id="261" r:id="rId12"/>
    <p:sldId id="271" r:id="rId13"/>
    <p:sldId id="273" r:id="rId14"/>
    <p:sldId id="274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me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FFFCC"/>
    <a:srgbClr val="00FFCC"/>
    <a:srgbClr val="66FF33"/>
    <a:srgbClr val="006600"/>
    <a:srgbClr val="99FF33"/>
    <a:srgbClr val="CCFF33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9" autoAdjust="0"/>
    <p:restoredTop sz="94660"/>
  </p:normalViewPr>
  <p:slideViewPr>
    <p:cSldViewPr>
      <p:cViewPr varScale="1">
        <p:scale>
          <a:sx n="94" d="100"/>
          <a:sy n="94" d="100"/>
        </p:scale>
        <p:origin x="-105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9B6E4E-8394-42CB-ADE7-E13929286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0840F9-3AB7-4A15-9CA3-415C28376B1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9DDA7C-8972-42ED-93C3-763ABD3ECF4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6E2676-7AA1-4EF5-9284-BCFCC170A61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33DB3E-BC5F-4E7D-9393-B5206F0CCC7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5565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1" name="Arc 4"/>
          <p:cNvSpPr>
            <a:spLocks/>
          </p:cNvSpPr>
          <p:nvPr/>
        </p:nvSpPr>
        <p:spPr bwMode="auto">
          <a:xfrm>
            <a:off x="2060575" y="1187450"/>
            <a:ext cx="411163" cy="914400"/>
          </a:xfrm>
          <a:custGeom>
            <a:avLst/>
            <a:gdLst>
              <a:gd name="T0" fmla="*/ 0 w 19269"/>
              <a:gd name="T1" fmla="*/ 148621569 h 21600"/>
              <a:gd name="T2" fmla="*/ 187207651 w 19269"/>
              <a:gd name="T3" fmla="*/ 197555117 h 21600"/>
              <a:gd name="T4" fmla="*/ 87322566 w 19269"/>
              <a:gd name="T5" fmla="*/ 1638705130 h 21600"/>
              <a:gd name="T6" fmla="*/ 0 60000 65536"/>
              <a:gd name="T7" fmla="*/ 0 60000 65536"/>
              <a:gd name="T8" fmla="*/ 0 60000 65536"/>
              <a:gd name="T9" fmla="*/ 0 w 19269"/>
              <a:gd name="T10" fmla="*/ 0 h 21600"/>
              <a:gd name="T11" fmla="*/ 19269 w 1926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69" h="21600" fill="none" extrusionOk="0">
                <a:moveTo>
                  <a:pt x="-1" y="1958"/>
                </a:moveTo>
                <a:cubicBezTo>
                  <a:pt x="2820" y="668"/>
                  <a:pt x="5886" y="-1"/>
                  <a:pt x="8988" y="0"/>
                </a:cubicBezTo>
                <a:cubicBezTo>
                  <a:pt x="12578" y="0"/>
                  <a:pt x="16111" y="894"/>
                  <a:pt x="19269" y="2603"/>
                </a:cubicBezTo>
              </a:path>
              <a:path w="19269" h="21600" stroke="0" extrusionOk="0">
                <a:moveTo>
                  <a:pt x="-1" y="1958"/>
                </a:moveTo>
                <a:cubicBezTo>
                  <a:pt x="2820" y="668"/>
                  <a:pt x="5886" y="-1"/>
                  <a:pt x="8988" y="0"/>
                </a:cubicBezTo>
                <a:cubicBezTo>
                  <a:pt x="12578" y="0"/>
                  <a:pt x="16111" y="894"/>
                  <a:pt x="19269" y="2603"/>
                </a:cubicBezTo>
                <a:lnTo>
                  <a:pt x="8988" y="21600"/>
                </a:lnTo>
                <a:lnTo>
                  <a:pt x="-1" y="19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rc 5"/>
          <p:cNvSpPr>
            <a:spLocks/>
          </p:cNvSpPr>
          <p:nvPr/>
        </p:nvSpPr>
        <p:spPr bwMode="auto">
          <a:xfrm flipH="1" flipV="1">
            <a:off x="1916113" y="1331913"/>
            <a:ext cx="73025" cy="73025"/>
          </a:xfrm>
          <a:custGeom>
            <a:avLst/>
            <a:gdLst>
              <a:gd name="T0" fmla="*/ 0 w 21600"/>
              <a:gd name="T1" fmla="*/ 0 h 21600"/>
              <a:gd name="T2" fmla="*/ 834655 w 21600"/>
              <a:gd name="T3" fmla="*/ 834655 h 21600"/>
              <a:gd name="T4" fmla="*/ 0 w 21600"/>
              <a:gd name="T5" fmla="*/ 83465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3A10-098E-403F-8A58-AFAC3103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5B7E-0C86-463B-B17E-50C4707E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CC4F-DF6F-4EEB-B7D4-C1DD922B1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B19D-F3E4-4E74-861F-A4945200E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445B-752D-40FD-9675-DCD2CB748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DA98-E54A-4CF2-BB98-644EAC334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5EE2-675A-4EE6-ABD7-A1EE39E32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D00A-3271-4F04-AC31-4307D814E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AABC-4B4E-487F-9EF8-BF03B674C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2CFC-067A-4238-9367-0303D5374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254A7-1D8D-479C-A874-55829CE81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33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4BE8AD-1CAB-48A9-995C-524D7EBB2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52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&#1082;&#1072;&#1088;&#1090;&#1080;&#1085;&#1082;&#1080;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ihi-rus.ru/1/F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872208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br>
              <a:rPr lang="ru-RU" dirty="0" smtClean="0"/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Тема урока: «Корень. Однокоренные слова»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Объект 1"/>
          <p:cNvSpPr>
            <a:spLocks noGrp="1"/>
          </p:cNvSpPr>
          <p:nvPr>
            <p:ph idx="1"/>
          </p:nvPr>
        </p:nvSpPr>
        <p:spPr>
          <a:xfrm>
            <a:off x="1259632" y="3933056"/>
            <a:ext cx="7427168" cy="21931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Слесарева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Наталья Николаевна, учитель начальных классов,                     МБОУ «СОШ № 9», города Энгельса, Саратовской области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046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Подберите однокоренные слова к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слову: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2874185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есенний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еснушки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еснянка</a:t>
            </a:r>
          </a:p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есновать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редвесенье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4" name="Picture 6" descr="C:\Users\Максим\Desktop\Kustodiev_Krasnaya_Go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5074022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76672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Подберите родственные слова к корню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«цвет».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16832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цветник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веток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цветовод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цветочный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C:\Users\Максим\Desktop\785311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149080"/>
            <a:ext cx="3264363" cy="2448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20072" y="2492896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цветастый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платок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разноцветный шар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бесцветная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  <p:pic>
        <p:nvPicPr>
          <p:cNvPr id="13319" name="Picture 7" descr="C:\Users\Максим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363988" cy="238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3528" y="2378497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признака: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Сходны по смыслу.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Имеют общую часть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496944" cy="4165923"/>
          </a:xfrm>
        </p:spPr>
        <p:txBody>
          <a:bodyPr/>
          <a:lstStyle/>
          <a:p>
            <a:pPr>
              <a:buNone/>
            </a:pP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вода, водитель, водичка.</a:t>
            </a:r>
          </a:p>
          <a:p>
            <a:pPr>
              <a:buNone/>
            </a:pP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белый, белка, белочка.</a:t>
            </a:r>
          </a:p>
          <a:p>
            <a:pPr>
              <a:buNone/>
            </a:pP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розочка, розетка, роза.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*Достигнута ли цель урока?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*Что дал урок?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*Над чем будем работать на следующем уроке?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*Какие задания показались вам наиболее интересными?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*Пригодятся ли вам знания этого урока в дальнейшем?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-Выписать отдельно каждую группу однокоренных слов. Поставить ударение, выделить корень, подчеркнуть гласную, которую следует проверить.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-Для самых любознательных подобрать родственные слова к слову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объяснить значение слова и сравнить со словом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Оценка работы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«П» - «плюс»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«М» - «минус»</a:t>
            </a:r>
          </a:p>
          <a:p>
            <a:pPr>
              <a:buNone/>
            </a:pPr>
            <a:endParaRPr lang="ru-RU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«И» - «интересно»</a:t>
            </a:r>
            <a:endParaRPr lang="ru-RU" dirty="0"/>
          </a:p>
        </p:txBody>
      </p:sp>
      <p:pic>
        <p:nvPicPr>
          <p:cNvPr id="44034" name="Picture 2" descr="C:\Users\Максим\Desktop\91725958_smay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2231082" cy="1487388"/>
          </a:xfrm>
          <a:prstGeom prst="rect">
            <a:avLst/>
          </a:prstGeom>
          <a:noFill/>
        </p:spPr>
      </p:pic>
      <p:pic>
        <p:nvPicPr>
          <p:cNvPr id="44035" name="Picture 3" descr="C:\Users\Максим\Desktop\e1ff11883ecf969d515d98d4b5d06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2112235" cy="1584176"/>
          </a:xfrm>
          <a:prstGeom prst="rect">
            <a:avLst/>
          </a:prstGeom>
          <a:noFill/>
        </p:spPr>
      </p:pic>
      <p:pic>
        <p:nvPicPr>
          <p:cNvPr id="44036" name="Picture 4" descr="C:\Users\Максим\Desktop\293eac0c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869160"/>
            <a:ext cx="2076747" cy="1557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С.И. Ожегов «Толковый словарь русского языка»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http://ru.wikipedia.org/wiki/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https://www.google.ru/search?q=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картинки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http://www.stihi-rus.ru/1/Fet/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EB19D-F3E4-4E74-861F-A4945200E7F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Эмоциональный настрой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вы ждёте от сегодняшнего урока? 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что значит быть внимательными? Думающими?                                        Исследователями?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101" name="WordArt 2"/>
          <p:cNvSpPr>
            <a:spLocks noChangeArrowheads="1" noChangeShapeType="1" noTextEdit="1"/>
          </p:cNvSpPr>
          <p:nvPr/>
        </p:nvSpPr>
        <p:spPr bwMode="auto">
          <a:xfrm>
            <a:off x="4572000" y="2348880"/>
            <a:ext cx="1080120" cy="495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3923927" y="3284538"/>
            <a:ext cx="273630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936104"/>
          </a:xfrm>
          <a:noFill/>
        </p:spPr>
        <p:txBody>
          <a:bodyPr/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ЬРОКЕН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11560" y="3789041"/>
            <a:ext cx="7992888" cy="2160240"/>
          </a:xfrm>
        </p:spPr>
        <p:txBody>
          <a:bodyPr/>
          <a:lstStyle/>
          <a:p>
            <a:pPr algn="ctr"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дерева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«зла»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55650" y="2374789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    </a:t>
            </a:r>
          </a:p>
        </p:txBody>
      </p:sp>
      <p:sp>
        <p:nvSpPr>
          <p:cNvPr id="6154" name="AutoShape 10" descr="data:image/jpeg;base64,/9j/4AAQSkZJRgABAQAAAQABAAD/2wCEAAkGBxQTEhUUExIVFRMXGB0YGBgYFxoXHBsXHRcYGhUYGR0aHCghIh0lHRsdITIhJSkrLi4yHSAzODMsNyguLisBCgoKDg0OGxAQGywkICQ0LzQ0LTUwNCwsLC4tLCwsLCwyLDQsLCw0LC4sLCwsLC40LCwsLCwsLCwsLyw0LCwsLP/AABEIAOEA4QMBIgACEQEDEQH/xAAcAAEAAQUBAQAAAAAAAAAAAAAABgECAwQFBwj/xABAEAACAQMCBAQDBgIIBQUAAAABAgMABBESIQUTMUEGIlFhFDJxByNCUoGRofAkM2JygpKx4RVDo9HxFjRTc8H/xAAZAQEBAQEBAQAAAAAAAAAAAAAAAQIEAwX/xAAsEQEAAgECBAQGAgMAAAAAAAAAAQIRAyESMUHwUWFxwQQTgaGx8ZHRIjLh/9oADAMBAAIRAxEAPwD3GlKUClKUClKUClKUClKUClWs4Fa/xinOCDg42Odx1H1qTMQNqlR618V20sxhjmDSDOwzjbGcHocZ7eh9K4vGfH6xW4mSNm1SmNQ+F1Bfncb5042B9cZrPzIec61IjOU7pXFsOORyrqDDIVWYZ3UMuoagcEbeoFZOG+IIJyRFMkhXchTkgev096ReJai9fF1qVhhuVYkKwJU4YAg4OAcH0OCDj3FZq20UpSgUpSgUpSgUpSgUpSgUpSgVQmq1a65oKCQUaQetWmGhh96C4yiqmQetYxD13qphoLw49aurGsW+c1koBrXmnxWK/utKMQMkAnGcZwM4z715nZ/aYJJAssPLQ53yWI2GnO3rnf0xXle+OTy1NalMRaebvr4hmW6uI59K24XXHKNgAMBgzZxnfO+CMe+0e8Ou9oJrdlMhJaZyMFQmdI6fidVY4z6e9ci5+Eillh0SASLlWMhMbZGpSMdiRjJz36Vkv74HmTkzOh+5VEGjlAAHzDO+fToc/THJbUmZcfzN8zPLLd4fdRorm2g3lZwH8sRWM7KVzsVVu2QflJ6isV1cc9DFcy43DaVGNALp5emMom2/UueumuY1880Qg5YMqs7hwGRUGGaNgp7ENjSdtiO2awx36MQsKBkdVc8zPz6fzZ6AumemNPvmsZ3a25dPy791ymaWNw9usoQ61dQGCABFHUkAdeg2/fBw+YWIDQBzHzF50pUbxjZk05LAZOrUQMe43Gol7AuCIw0USLh8nU2HIRBqIzghz9AKss+LLMzyNbL5skgaiGZI2bPoCMAbdm3zVracdcMRavFvjPcu+vjNbKYxG38rHmSSK2S0roGOx6eYgYJ2A6V6Ta3gYAggg9CDkGvFLaGG4to8xOZTII8qzHT0LN5tsBR79t/SR8KtphcxtzcxWsIUAEASMUbBVR+EgjcntjfBx711YicN6WtbM9Y6eT1QGq1GPCvimO6iRyVjdiV5ZYZ1DGQvQnqO3epMDXVE5dtbRaMwrVrvirqsZMnNVpXWPWqGUVasNUaD3/nGKC/mDNV5g9asEVOT70GQMDVasRMVfQKUpQKUpQKUpQKUpQKxytgVkrncVvEjQvIwRB1ZjgDJwMn61m04hJnEIvxDi14Lhk+GUQb4lDg7Y8rHON89Vx+/Wobwy4jkCm4jja45hUkqDzB5U1NjbILD6jOPWuh4g46Lh4xC0dxA+FkhI83zE6h+LIx26YBxvmo/xwLbuxETJGUwowuQgYNJjSxk7agSNtxsCccGpbO3Vw547bTmPtv36uhwnicjiUSiNXh6hhpTHofynb5h7ZBxXIuL6aBRrMofVpbVkLy8aUVHB0n2I8wP1OczWrD+jCUOMHLKhc8ogGPJHYHfTkdQQd6xyjJljErCRyIzEclSJDjUpbBwoDHGMjSBvsTzzNeLPR51i1q47j2lrXE7ytyoGlduWjsS2+AZFZWO2T5gAOpFZbziRkyViLRww8pidlEh0NJt6roVcepI+vN8QTy/FaPLrnSJQyHybSOuTtkjrtn9637XhGqFkEhwGcIH2wynU7gLgebfJIJXbfFWeGIiZ7y9JrwxnxiMeffJtSQxu+hlfpzBFqCBRI+EDnoqjSTjqNeBk7UtLsQCRwih4nEZXHzodgkY6l2IG53bA6DaudPfo0EmdRZtMjN1JOyxxADvpIHpq1Vum1cNM8ij4jlB1IYhY8+XTH/bwMF85JBHTrMTEYt3y/v1Z/xzmOX3mfBdYMBYzKp+90hnC4IGy6v023xsuw7ZOeCEiKJCWMgRJQqhiQqysU1YyQAGfcDbI2J68vhV2IIw/OjUtIuU1KztH3AQebf071cZpwRFEW5mFDlSBgKh5cevPRVyDvgtqPevaInimInrliJxXjtGOmPVMrC5tUvgJII9Sx89pypTDHDA6OiqAcDOTnGTnOfS+F3yTRq8bBkYZBHcdO9eY2ESyRCVoo7iNIirM2rXIEywKjcMCwwDnfGoZBFTPwRdyyW6tLEsWSdCKCumMbIMGujRu6tGZi2J6+SUUoKV1uopSlApSlApSlApSlApSlApSlApSlAqMeMuDxXUWiZiqqwYMGxg9O+24JG/rUnqGfaLwaa6hWOFlHnBcMQAV6g9Ccg46e/WsanJ563+k7Z8kBgWKEEWMiySkANK6kBASR3XCkkhdz2GR3rDd3RN2iM+JgNEkgCaQNyVQOpGcHr36Yrr2nCTZR8lozI04IZ1TWqeQDSy9WUMSc46VxCWs3j+7TmyfMZWOkY2BWQFmCnbZlyM7kAV86+8z17/AA4IrMRGdvx+2pE6IsyWwlcEecFEVlUEA6GUDAH5dJ/w1bbhJlVYISGhLOrFhnDKVYMdt2Gw7ZA7ZrZjmX4rWptlkxkj4g6X1ZBAymQR9P8AWuFxnmiSSZo2IDBZdOcaPw7gY2HQkVmsRbMek/Xly6ri/FG2+8ev9LuMGOOC3kB1SxsQy5GpGJ1rlTvsV6n122qSFXLammcQiPUZSsWDrAJCakJwdts9fSuI9wt3FyhbjAU8pkBYq22AT1IJzn11D61yoePZt4oX1ZibAUDOpfwjp1G6/QjrSdO1tp8/4nvDda8WnnTzmNsft03hWBooJVA5Z+IdgckwokmhW7aw2BtsTiruFWMc6CS7k1MEJhgLHSqgeQtjqT198/oOZfzcxyjuOdKy/EOPlijUjEKY6kbE42yAPWpE3IeMi1j0zsyKmrP5lZupIwFVifYH1qTmK5nPr309oe2pbgmK1xEz3OPX2Ww8MEMBZo4JDzQrAhXWNc4I9BvgH0rYfhVuxZoRErwl5WHJGNGCY1KYAcbDY4Iz1BFYeB26JG3NZlYP5EUFnLL1IQZz6fL+tYrfiLI0zxa9UjkFGjJdfN0fIKAnOww3bpTebTETv9nLpzetItvEd/zl2eFcyODVG/305ym3ld98sWPZVzhCFwfzbVLuGS3E0yRpcqqwhROMYkZxs2RjGk46g43/AGid7YtNaQqpSKdW1pHzApIPQqCQAejV6J4ZsQqRyOi88xqrsNycAZBbJzuOuT0ro0t5elK2tMRyjbxjvdJ1qtUWq13u8pSlApSlApSlApSlAq2Q4FXUoNcORtR3P87VnxVaDXLk5H/mqs5rNiq0GFHOaj/jvjBtLZpVUlyQq+XUoY9C+4wO3XuNjUmrkeJ/D8V7DypcjcMGGNSkdxkdxt+tZtGYY1ItNZ4ebyjh9pJe25llupBodmYDJyNiAMkAdNsbD09dWwdriLlqAeXKoC5XAT8+SC5bV1YEddh2reF9Zm4SLRNEsGUjSQqED5dneTJ2yQBjOPN7VscRiis4ZzayhpeYpYFlYqNQ8pH649d/auHVrPL+HzYjEZzy5uHe2ZQF54Yp0RfvXlOt9f4gNWSMk+VVGN19a0+D2MyCSW3cKucPaHOADtgM5OTjfbT6e1bdtaXEyySRjKFxKVYbO240DPoCST66cbg4pfCEDTLqd0+UxnaUYGNZGQHAGCfoR1wPDGP8effh7/8AXtGraK5+uJ5Y8nLtNMTCe3mYNkrLGcYGMkBlxk7DpjIIO9cUiIytJkLlywGtTpyxIwR37+1b99cAy/ERKImTfYZUgDyhh64GCe/6VFz+1dURvmY3dXwt63iZry2+nl5pXwm6jgiaOOJZJHUM7Phts40qOyrn5j1J6dK3bPhbs6vJORrOhBDIImOSC4QBAAMjHXf12rreF+EwwWQecD70K7lgThTvGv0AIP1JrC3Fo5JogkWnR5IyG2UnADaQN8dQNq5ovxTbhr9e+8PDX+Iil9se/wCm5wuOEeaJBCu45jSfeFyAAH3y3UdTjpitBeGSIwEcq5EacyUSSKg1PMVBKHBHuw226Zrb4dwtZhpuFZPh1ZSemVUqVztvtqGe+Sa2fD941vctbMijnYZRt5GZBpU7nIAAHqTv3pEbzjv6vLi34p5Tt597MKcdhieOOKBZpFyGaPMYkZshxhQS4Ixue+9ej+CvDwtVbS76JMMI2IPLONwCOvXGfYVD+EeHrkW8SBhBK0xQsUVmCqsjoynqNwenrkY31emcDs3iiVZZTM4zlyACd9th6Db3rt0qeD10KWm3Fbv3dEVilJ6VlpXS7GASH+d6teQ9d/5FbGKrQYNRpzD/ACKzgUoMcTE5zWSlKBSlKBSlKBSlKBSlKBSlKCE+KvAlpKZLhi0RxqYoowANTO2lVyWOdycnaonwLhcV9JI4DBIwEeUBkediMPqOogAgZOPMdXUV6xxOwSeJ4ZBlHUqcdcHuPcda0uE+H4bWPlwJpXuepJ33Y9T1ryvTPJzW0I44mIjHVFOK8JItnitwEbSQmMjBznYggg9d6hVjEInjs+svNV3dd9BXB0rgb5XKknGAzdq9hntKgXDfA7pdvNIVKBy0YXKk53BIXAGDtjfO/wCvHOliJie5eWrpWi1ZpH6bEnDEKsuhQHXQcADK4IA+gBrwK4TTqHcZH7bV9NS22ASeg3/avmW4fVqb82T++TWPhqTWZy7fh4xl7D4m4RNKIkhzpwQ3n0rjC6cjv39a0bDwTN5H5ojfZiMZKnORgg4JH+v716DYwao0b8yqf3UGt2OzrGn8yteGHDb4atrZl58988kxsYjnKMkkrbknQ2d1OAMn2I3HWtqO1JgeaCT4yXUOSCC0sOojVvnJK6hucAY3qe2XBo0dpFjUSP8AM2Nz06n9BXK4N4GNvfG5jmxE2rVHg5OrO2c7gHB3zXXp6Xkvyb7dfZy/s38LXEczXdzlWdNlb5jqIOW/KRj5SO49K9JAoBVa64jDq0tKNOvDBSlKr0KUpQKUpQKUpQKUpQKUqhOKCtKsEgo0ooL6VjMo/wBqqZBQX0q0OKuoFKUoKFaxPbg1mJrDzvb+O9SYiRwPGr8mwupB1WF9P94qVX+JFfLgHavoP7cb4jh4hTJaaVQQPyoeYT/mVR+teBm3c/gbp6GvC8RE7PSkYh9LeAPveHWj9TyUU/VRob+K1JEtxUA+w++J4eYnyGilYDP5X86/xLD9K9DEor1rWMZecxuqqAVdVnMFXA5rYrSlKBSlWu+KC6lWcwetUMooMlKs5opzBQX0qisDVaBSlKBVrLmrqUGIw0MPuay0oMQh671UwislKDGsW+cmslKUClKUFCKw8k5G/T/vkVnqAfap47WxiMELZvJF2x/ylO3Mb366R679BUmcLEZeb/az4o5180cRBigHL9cv1lPXs2F27pUKkvmz8qgEhsYzuOjfWscFs7BmVHcINTkAsFH5nPYH36/64SD1PeueZmZy9YjD0f7G/EJW/MLkBbhNI/8AsTLJn6guPqRXvfK9zXyLaiRAJ4zpMUiYYdVkOp4j/wBNv8tfUHgvxNHf2yTIQHxiVAd0k/EpHXHcHuCDXrpzthi8dXZ5PuayKuBiq0r0YKUpQKsZMnNX0oMQhoYB6n+RistKDGIveqcn3NZaUFqJirqUoFKUoFKUoFKUoFKVa7gDJ6UF1cviPHYIsqZ4BJ+V5Qv74yR+1WXvE7c5WSa2I7K8irv7g5/0rRvGi0eW4t4Yu6pIqIf7zLpbHsCue+RUVq33jNYyFeSFCceZD8Wu/wAuVjZZBnrkpp96wy397N/7a5hkBI88XKjRR31a2mcN7aP2rIvGNCqlrJFIoGAlrZvIu3YOJhEv+JgKjHE+bdsA6vLqJCLhbjfuMIq2i6SN2Yzld84zvMqeKfGLWqm1ivJr+/fbCKirGT2+4RWLD8oYnucCol4a8Avcy5uZWeVwXbSTIqjoZJ5/lJB/5SMWJAyVGSJ9x6Th3DYESd0aXSOaqgNNcBRnlnHyxM+5U4TGVxhiK864n4jv+MyNEhENsFJZFJWNY1xkyso1OdwNIBySMLWbYzu1Hk6/jrjcBhj4PwpOYpdVdk31uDqChvxEsNTP0269cQ/xPwoR3DW0ZDfCQBZGHQyKDJOR7cyQr+mK9C4D4cPDIZ7lgsYiiOuc+aZmI2hhB8ke+lSfOcnTnI8sS+y3h4up7uGTOu4tJkRySRzC0TNuerbhs9evrWZjPNYanh2CNZjaXDaIb63i0ufwSsiyW8h9hIWU/wB49q1LWW44TeFZoRzF2dCWXWmfmjkXDDPZ1/UdRWzxOyNxaQ4X+l2ga1ngxlyiGR43VR1CgOremn0qUeBfGdvcoljxZI5l2EE8gBx2COx3B7BwfY+pY6Dt2Pi+znKvFxCa3bADW9zPMqhvVZssMnuDrzgbLvmSx+PYI4/PcWcr9AI72J2Y9s5VP9K0L/7G+HP/AFfPh/uSah/1Ax/jUH4v4BuOGzrKt48VuSFN1GpLR5OF5yBx5c4GoEj1AOAd5mGdpeo8K8SSXRAjaCFj0SRXkJ7nSwKIxA/KWx1qS2rPj7wKG9VJIPvvuPp/E15hxNuL2YiE09rfQO4Cu45LJIAXjOtRpX5dnbUMnBxkZ7V99oMluo+J4dcwH8Tth4F9zLCHOPfTVyzhO6VFBdNPF8R/xWOKADVqthCVCgZOuSdXzj1Cp9KkHCptcSMGZwRkM66GYdmK4GMjfoPoK0jbpSlApSlApSlApSlApSrZCcbUF1K1wxG2/wDP6Vg4iuqN1ZiikeZh5cL+LftkbZ7Z/Wg5dxxeaadIbYaITq13JAOdPzLAp2Yg4BdvKOwbfGOdAWMcd3dyTDZjGYzoP9smPlKe+k7+gNanGmeUwRwppRX8m7RF1CEMqaRlYtBIMnroCjcGunacWhSGIIujKkJAiecFTpdAiZ+RvKxHlB6morTsOF8SDHmX0Dx9NL24kb/EyGJc/wCCtaX4hZxFA/D5Zerj4Z0MajGWcrMd9xhdicjbGSLpbqS8lRV51qhMi8zUoaVo8ZjwpI05Lb5DeRgNO5ra+FvICGSGzlCqVBEkloFUnUcJolUZOCTq3wKg4/iHh12FLTXFs2RhYRDcShySFC8trrl4JIGWUgZ32rDx2ZbOyaW/vJpW1MkcMLC1VmVmVY0EIV9OBklmIAzt2rBfeLrs647OytppyRkwyyXYDDBBlflRoCNvmkz02rlcE8HyzyTXnFiLmWNhHHb6hy+a2khG0jSBqdQQuVzq1asVPRfVF/CXg0XTfF3imK2kf7uKPVzLhuuiIEl9O27k5xk5Ayw9Jhn0Kq28EOpnSCNcgQQ6XL6AV/rZVIaR9OBlCNWV82Pj90IuZEkYvL5YTJOSTHDFFjIjYKchDjCwDd+rE/NWTi/hCIW/P4lM84gjLctDyLeMBN0jjjxtjy+Ykkbd8UiMLM5ee/a94n5rrbR3bzxxnVKQEWLmdlXQuTp3zlmGT6g1J/CXBniSC3hXF5DEszyEZWKW4bU4kx1xEix6Bu2o7qBqHnnh3giXNygRgiZMjvkYjjUF2bBB6AAYPrv617Hwqx5SvIEa23eeOViTqiwutbknfUwXmENv5iQdStWa7zlZ2jCH3nBJpr6WS2k+G4nAqHeUSfFMQxlZW0quy6V06QMbMqjBEVg4fHxATxLAttxGPU6xL5VmxkzQ6T8sinJUenlOy5Hot8RHDDxB3wxDPcRcxAw5jCQNHqwDLCQqjuyrjviox4rtxcSScXtw0UUfJ0zEcvmTBwpkQb7DyjJznekwRK/7KLiG7jksZFWK5UcyCdF5chVWBKOyFWbScZGQSpIyMZr0aAuoazuw5ilUxhpTzFJYYCrNjzBs4AlCyZ6awcjynxlwZlWHi9qrCOUrNJoJAilPz4KbhS2RqB2JPqK9C8H8fa+UvFdLM+Bm3lbkvH5QGDBEZZASCdegDfoOlWvgk+LnfZ9d3vwYgmjS5jjUaNLhZ1VWKrgSARvodGXBZSCmDkEE9ea9tlcJBdGxnTGq3l1RRMGBCqqyAxqCc4eMEZB2bGK69rwF0y6BYpeY8yDOpUeTBuIicAtDIw19AQSDgFRXOv5DNeW8qxtzY4pkngOPMuqDXGc+U7OJFPRtPvtpHG4pwK3Eglmtgkq5cSwIscwA3MoQaobgKMuSBrAA+7yalE9xeWqa3uLSeHbzzH4RsH1dQ0bE/wB1BWbh/AokKPbKUhLZa3KlUB7PGjAGJweoXAYFsg5BrFxqRFuRJJMkMNvCSzMFwrSMApBbyg4Q9s4OO+5HUsOKNIAfh3CnoweF0PupWTJH1ArpA/pULtfEU8jA26XEkBBPPkjXR2xy40VZHB3IOQPrXTsL3nFuXeOzp88ehEZDg41xsmtfbUd6sSYSKlaUYkHVg3+Er/8Ap/bArNqPv+1VGelY4id81koFKUoFKUoFWsoPUA46VdWlxq7MNvNKMakjZhnpkKSM+2aDgX/GBHPdSheY8KRwRqPMBLIS2g6MsNZaEHboq1j4A9mrXCyTW8k7SanZzGHbMaHJU7qurVhe2/1rHa2Wm+Fsh1IscU8rEjJkRpyS2Oru7xv0wNJzjK5kPiCW3SFpLlI2RR0dQ5LfhRQQcsx2CjckgCorzni3EeGxcOiy5kulgjdVglcusvLHnYI2EyWIJbGQxG+cHJwPw1bsjXPFyOYsmn4ZmblRMQDGuksxldlKtuW64xkGtr/08zW9jz4hDie20wLhd1IeR5tOzOQrYXcKPcmp1bWOJ5pWA3K6PYCMBm9iTkfQe9SIXKJWHFE03UNsXhQyuyusDjSOTESEDR4DFy3UHGCcdKt4hxeO2tLe1to5ZbpinJRo3UyShld5JC4UldWWdxnqcneulwq0u549QnFvBK7yhowHmdJHLx7uCkY0FRjSx2zlTtWU8JijZoLVT8RKMT3DM0kiRnqWkcltZ30LnAO+MLiiPPPBgn5XEbZyWu7hllM3UNC8btzR6qdBA7AyKMdqzfbLxUvbLqP9bMY4kzsqQn7+Qju5lwmTnCjbGpsynxBc28HE+Gcl0Ex1WzRKRn4YxkrqA3AV1XH1NQL7TivxHDxIrNEss4dR1IF596B7lcfuKzPJqN5cf7KUzcXQxqb4KQgddQEsJZR7kDH617f4ts4JbKaSRUkTlFwz+ZQuM6hnYADfI9M15z438OCx08V4TLylyFZFGVGtgnkUjoWwrRkbHpgjFWeGWur60bTMbmzGRNZRkW8iZBOhGIJeLqVXWgI8vQFaV22J33bHiLw/a4s5fh4o7abiBWcpGq4QO0VujEDyxnR5hsNTHO9drxtbxa4uGysUt5meWNhjEQEUgCsM7IkzI6noOmwWtjw3xO04lBJbOwLTxA3FuwKOspRdcsYPVScNlc4OD1JqN2PFMyC2uZVPEba6jjikdcLcQ4e2VN/zcx9Q3PmZhnBAuxux/Z1xeeyafhkyq8yE6Ld3Cq4YaiIXII3zq0EYYNkYIYNS78HWF0zPAZbK4DacJDc8lJdsK5eFeWdxuGUbjbcZ6vHeC22qaKeB+UyrdRFCfiLcaEjkMRJ8yRlF1IM6AUwCCNOK3vrq0YSS6r+2TANzEpW5jTqEuoW3dMHPmGQCWyDimOgweG+E8WYyRRcZKywNolilTmFeulgz6iyNjIbbPcAggU47Hxy1uImN3bs8v3SyCNVGdXlWTMe27YVjkZcjI1bybhKW17cm4VlkifWYpEypGtLbo4w0cqtE40HBIcHffFvi2FmtQk51zrMLaPUMCfXLCyEhRgEqo1EDAIfYDGGDLlcCl4jcyPa3PE5bS8UauV8NB5k6CSJwcOvY4wRWlF4MRJgOIcRnFyjNJGzKkkMg/wDmVZY3GsDAbUcrgb6Sprq8e4eOJXoihkIaxt3HxAyP6S7IEUEfMF5TB8H8TL1zivhnjy3luDplZ0/rbYsxljdfmmtJGOs41DK6iQCAMHZ6jtW/F7m20yTyw3di+P6VEoRo87BpVUlGj7F1xp6kY3EnubCN2Vyo5ifK42ZQeoB9D3U7HuKiHh/i9uTzEkuJcho59Nlc6ZHU4V3VYdKzAeVsAZz0wq4lHCZY8aInyqgeQ5DoOykN5gPQMKsJLoKNt6rSlVClKUClKUClKUCuV4h88fIClmm8hwDgISOYzHoAFzjPU4A611aUHA4rwORpxcQOkUqIwUlSQxdkMgkAIypWNV742I+UVdYWkNwRJLGTcQuNQkOoxSAZGkfKAQQwZQNQ0mu7Wp8EOeZRjzR6H/taWzHn6an/AM1TCtC5Tn3UON4rctIzdjMUaNEHY4V3Y+h0fpg8Q8WGtLVPmkOJn/DFCFLyFj2ZlGkemoN0xnf4rdMpSGHAllzg4yERccyUjvpyAB3ZlB2yRoNwqG3fnv8A1cUTHU2XJkZ1Mjkd3OlQCBk5x7UHKtuLPG4sbcKqkEwTyArGse+IlXGXZdwg8qsiE6iVNa/BfCKXS8+5ubiaF/NFHzDFGyk5ErLEQW17MNRJ06dRJzVONTyTf8SWSHSxs4OShbza2e6EOorssnMAxpJx5d89OzbXcS2SLchcI3wxQDaSRGMSqqZ3D6chDnY79M1Fc3hlnaNOnwcEUVpbM0ss6IqJJKEZFRWx5woYsz5wCqjJ8wEY8QcMi4lLZiTVHHPc3qIflbSISFYA+skIbB+h61M+NySsih0SMMQIrfIbJAzruCDpEUY8zIpIOkDU2oLUXsZba+nkcS/0HhsDIs2d2uH8z3Ib1Xl5Dd2JI60khoLHcCZOGXZVZ3OoTFsQ3kaKeUWA3W4DBBrG/l31YUHWlnFhcx8ShBjJfk8RtsafMXKPNEDgNGZVJDDbOOmWA6Hitml4ZbzzYF/PdQBDjTy5I3K6V32VQrknOMsx2yAL/tMaK5sGl062ll5FlGMhuZzdM0mBvqbQ2x6AAbFiKiubd8Cj+Oga6LQnMhlePCG3JkaOwPMXfLaTu2VyvYE5v4rwpm4pbwTNHIHKo7LtzI2eW6LDB8rBoiTpPlEy461KOE3PxXD5Z8lZLwwoGBBMTlYYVIP9h8zD+8D1NaEQnmvrWVEXVBFJPJkAc65dYEmjUsNtMTqoORgkKflOCM9/wK6VGKTtcGzdmVZsCUpyww5M6jIJUgfeK2XTc6djr+G/FENwqZ1WsujmQy6cJoz+NQcCInZgCY8jrG+AJdfuxEqpkSXWEj2wVXlLzJCD00Ak7/i0r1IqH8TsxAsqRqqiCfm2GkY0sGhjubf3WRpCNPfW+3lFUaN5YPb8Rt7i1f4Q3UjW9xGPPEt2F1oGTbVHIPMCNJwQwwSRUk41/SpljuYyjRLEHQMdB5s5LsjADUum22bYjUcgHIrk+NuECNhDGjcqS6szDpLfdTiQqypjdE5OSCCNOMDAKgdS+LRcQCyvzCBaFJCoDaTPcRlZNOxYmQHIABC7gEbhl4FcvDB8ub2RhaomkLoWMExFwuwUIxnY7f1hUDOla0eA8Khe8vrTDBEMRhmVtLrPFbQpMyMNw4Dx57HLAggkGT3IMV25RFLzxZiJ2AlXSsuo+hQRHA3xE2M9KwcA4YsU4RGMhhWQzynq9xO0cjZx3wuojsHjAojV4RNPGc3Ol2D8lriNQjag2lDcIPKysNJDD5deMLgtUmnsg7RuRh42JBHoQVZfdTnOPUKeoFa1vbMkswZdUUzhweuluWiMjD0OjUD08zA4wM9SqFKUqoUpSgUpSgVQnFVq1lzQUEg+lUaUVTk1Uwj1NAMo/wBqqZRVoh67mqmIe9BzYFb42RiPIYI1Q/2hJMZR+xj+uPareJJzriKE7pHi4kHqQ2LdSPTWDJnsYl9a6qxb53rWitCs8kudnRF+hRpD+x1/wPrQYYuGfetI51EsG6YHlBEa49FyTv1ZidsACNXfD3lFzyxrf71IDnSqyFy0kzE56OFjGxP3TY2ZsTeuXeTlClvAAJXViCQSqIpAaRvU5YYXILEncAEiSqO8StIpYUur2R51kVRHbxqY1cv5o4tGdUjEkZDtpOnJUAbcC54UYkuNSqZ57i2JhjXUokU6+Uq7BhHDo3OBldR0jpKuE20cKI00mVs3liVpCCcsy8tvd9B0DAydZAG9OF2azxreBTzJZhMuoYIi1BF2O4JhCkjrkAdhUEU4vwjNxZi6byx5coCWSGFUdyHYjMksvLfU+B8oAHUnYsIZP+LSXVzb4RY1khjGpjGsvllmA+UygoqyKvTWCCfxdK7thJy7h8BRxJhKT+SN5baEfQusZx0yzHvUm45YMyB4j9/EdcfTfHzRn2ceX9j2FMLlBfBkJVb+1U+X4wyWshOUyBHNCm3bAQ7dRrx0qYW4jn5UsalJItcbxMNwH0maJx0ySEYMMg4BBKtk8bg9uFuJ1MafBXUzBNIIInj8jaiPzGIkEYwQuMk7SRrIx65NQfy7lgA5C5KgsNiBk4yudzvuaQkuNY3BjnlnZZJbcEwxsMyPGqtmU6QNRQyZXI1EctdsbjlycesVhgf4qB5IbgzMiyKzAySOJ2KDLeUTO3Tt9K69pw57WJHQyPGUUzLHuyvgcyaNSDqDHdkAyTuMkkHS8ctCnD3udb3GeWY8NrDEyJgqi4RiOucbYorQ4Px08T4nEY1KWcCPcIWwGmkObdZNHUIPOFz6E+mO9c8OW8ku2ViCqiBHHQSoshLDsdDTfoykdqx+F/D6pBbTqweblAs+NpI5ETVHv+EBU0538gyTqYmU28CooVFVFGwVQFAHoANhViElzCvxdvHIv3cqkSJkZMcy5Dow/wA0bAHoWGe9bHDCqpgKVbUxdTudbEs5J75JyD3GOnSt1UAzgYycn3OMZ/hVGiGc9+lVDmCqGUVQQ+9DAPU/yMUFeaP96rzRVBF705I9TQXqwNVq1ExV1ApSlApSlApSlApSlApSlArmTwGOSe4CmQmFFVB1JjMzaVztli4H/iunWO4j1Ky5xkEZ9MjGaCDWNs0lp8QX1SzPogZcYj58uh7mPOfMdZdSeiBF/NqnNvAqIqKMKqhVHooGAP2rmJwfTZx2641RJGEPbXFpMZ+mpBkema69SFlH7a3DTXlrIDy3CzLjbCygq4BH4hJGz56jWK3bGWVo2jYgXCDSWI2P5JgPRhvp7EMuds10OUNWrA1YxnvjOcVR4gSG7jbPseo+n/aiOTxbh4jsXji3MUeqPUcnmReeMse5LqCT33rrIwdQezDP6EVh4ramWCWJX0NJGyBsZ0llIDY74znFbCKAABsAMD6VRpcEDLEsbg64wEJP4guyuD/aAB9iSOoqJ8b4Y0t6GiRjbWziW4jU7STsuRy1x86xtqYbB9YG5JNTutayttHM9GcuP1Az/HP6YqYVoeG3GJEU5iD64WByDFKqyKR7BmdR7KK7FYLO1Ea6V6ZYj21MWwPYZwB6YrPVQ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Максим\Desktop\424622_doroga_derevya_korni_priroda_1680x1050_(www.ivi-tv.ru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76872"/>
            <a:ext cx="4040188" cy="3888432"/>
          </a:xfrm>
          <a:prstGeom prst="rect">
            <a:avLst/>
          </a:prstGeom>
          <a:noFill/>
        </p:spPr>
      </p:pic>
      <p:pic>
        <p:nvPicPr>
          <p:cNvPr id="6157" name="Picture 13" descr="C:\Users\Максим\Desktop\163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3402979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6561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начало, источник, суть, главное в чем – нибудь.</a:t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ема нашего урока – корень, однокоренные слова.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916832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 Фет </a:t>
            </a:r>
            <a:endParaRPr lang="ru-RU" sz="3200" dirty="0">
              <a:solidFill>
                <a:srgbClr val="000000"/>
              </a:solidFill>
              <a:latin typeface="Arial" pitchFamily="34" charset="0"/>
            </a:endParaRPr>
          </a:p>
          <a:p>
            <a:pPr lvl="0" algn="ctr" eaLnBrk="0" hangingPunct="0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птицы летят издалека,</a:t>
            </a:r>
            <a:endParaRPr lang="ru-RU" sz="3200" dirty="0">
              <a:solidFill>
                <a:srgbClr val="000000"/>
              </a:solidFill>
              <a:latin typeface="Arial" pitchFamily="34" charset="0"/>
            </a:endParaRPr>
          </a:p>
          <a:p>
            <a:pPr lvl="0" algn="ctr" eaLnBrk="0" hangingPunct="0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берегам, расторгающим лед,</a:t>
            </a:r>
            <a:endParaRPr lang="ru-RU" sz="3200" dirty="0">
              <a:solidFill>
                <a:srgbClr val="000000"/>
              </a:solidFill>
              <a:latin typeface="Arial" pitchFamily="34" charset="0"/>
            </a:endParaRPr>
          </a:p>
          <a:p>
            <a:pPr lvl="0" algn="ctr" eaLnBrk="0" hangingPunct="0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теплое ходит высоко</a:t>
            </a:r>
            <a:endParaRPr lang="ru-RU" sz="3200" dirty="0">
              <a:solidFill>
                <a:srgbClr val="000000"/>
              </a:solidFill>
              <a:latin typeface="Arial" pitchFamily="34" charset="0"/>
            </a:endParaRPr>
          </a:p>
          <a:p>
            <a:pPr lvl="0" algn="ctr" eaLnBrk="0" hangingPunct="0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душистого ландыша ждет.</a:t>
            </a:r>
            <a:endParaRPr lang="ru-RU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10517" y="1497582"/>
            <a:ext cx="8722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Увидал скворца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знай весна у крыльца.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4" name="Picture 8" descr="C:\Users\Максим\Desktop\skvor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95736" y="620688"/>
            <a:ext cx="4641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Стихотворение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7008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baseline="0" dirty="0" smtClean="0">
                <a:solidFill>
                  <a:srgbClr val="333333"/>
                </a:solidFill>
                <a:latin typeface="Times New Roman"/>
              </a:rPr>
              <a:t>Н. </a:t>
            </a:r>
            <a:r>
              <a:rPr lang="ru-RU" sz="2400" b="1" baseline="0" dirty="0" err="1" smtClean="0">
                <a:solidFill>
                  <a:srgbClr val="333333"/>
                </a:solidFill>
                <a:latin typeface="Times New Roman"/>
              </a:rPr>
              <a:t>Полярус</a:t>
            </a: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/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Снова по законам вечным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В город к нам пришла весна.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Я повесила скворечник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На березе у окна.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Как-то утром, наконец,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Занял новый дом скворец.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И теперь у нас не тихо.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Целый день поют скворцы.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Есть у скворушки скворчиха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И горластые птенцы.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err="1" smtClean="0">
                <a:solidFill>
                  <a:srgbClr val="333333"/>
                </a:solidFill>
                <a:latin typeface="Times New Roman"/>
              </a:rPr>
              <a:t>Скворчик</a:t>
            </a: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 - просто молодец,</a:t>
            </a:r>
            <a:br>
              <a:rPr lang="ru-RU" sz="2400" baseline="0" dirty="0" smtClean="0">
                <a:solidFill>
                  <a:srgbClr val="333333"/>
                </a:solidFill>
                <a:latin typeface="Times New Roman"/>
              </a:rPr>
            </a:br>
            <a:r>
              <a:rPr lang="ru-RU" sz="2400" baseline="0" dirty="0" smtClean="0">
                <a:solidFill>
                  <a:srgbClr val="333333"/>
                </a:solidFill>
                <a:latin typeface="Times New Roman"/>
              </a:rPr>
              <a:t>Он - заботливый отец. </a:t>
            </a:r>
          </a:p>
        </p:txBody>
      </p:sp>
      <p:pic>
        <p:nvPicPr>
          <p:cNvPr id="10254" name="Picture 14" descr="C:\Users\Максим\Desktop\common-starling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286250" cy="4505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700808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aseline="0" dirty="0" smtClean="0">
                <a:latin typeface="Times New Roman"/>
              </a:rPr>
              <a:t>Дождик песенку поет – кап – </a:t>
            </a:r>
            <a:r>
              <a:rPr lang="ru-RU" sz="2400" baseline="0" dirty="0" err="1" smtClean="0">
                <a:latin typeface="Times New Roman"/>
              </a:rPr>
              <a:t>кап</a:t>
            </a:r>
            <a:r>
              <a:rPr lang="ru-RU" sz="2400" baseline="0" dirty="0" smtClean="0">
                <a:latin typeface="Times New Roman"/>
              </a:rPr>
              <a:t> (ходьба)</a:t>
            </a:r>
          </a:p>
          <a:p>
            <a:r>
              <a:rPr lang="ru-RU" sz="2400" baseline="0" dirty="0" smtClean="0">
                <a:latin typeface="Times New Roman"/>
              </a:rPr>
              <a:t>Только кто ее поймет – кап – </a:t>
            </a:r>
            <a:r>
              <a:rPr lang="ru-RU" sz="2400" baseline="0" dirty="0" err="1" smtClean="0">
                <a:latin typeface="Times New Roman"/>
              </a:rPr>
              <a:t>кап</a:t>
            </a:r>
            <a:r>
              <a:rPr lang="ru-RU" sz="2400" baseline="0" dirty="0" smtClean="0">
                <a:latin typeface="Times New Roman"/>
              </a:rPr>
              <a:t> (хлопки перед собой)   </a:t>
            </a:r>
          </a:p>
          <a:p>
            <a:r>
              <a:rPr lang="ru-RU" sz="2400" baseline="0" dirty="0" smtClean="0">
                <a:latin typeface="Times New Roman"/>
              </a:rPr>
              <a:t>Не пойму ни я,  ни ты – кап – </a:t>
            </a:r>
            <a:r>
              <a:rPr lang="ru-RU" sz="2400" baseline="0" dirty="0" err="1" smtClean="0">
                <a:latin typeface="Times New Roman"/>
              </a:rPr>
              <a:t>кап</a:t>
            </a:r>
            <a:r>
              <a:rPr lang="ru-RU" sz="2400" baseline="0" dirty="0" smtClean="0">
                <a:latin typeface="Times New Roman"/>
              </a:rPr>
              <a:t> (хлопки  за спиной)</a:t>
            </a:r>
          </a:p>
          <a:p>
            <a:r>
              <a:rPr lang="ru-RU" sz="2400" baseline="0" dirty="0" smtClean="0">
                <a:latin typeface="Times New Roman"/>
              </a:rPr>
              <a:t>Но зато поймут  цветы – кап – </a:t>
            </a:r>
            <a:r>
              <a:rPr lang="ru-RU" sz="2400" baseline="0" dirty="0" err="1" smtClean="0">
                <a:latin typeface="Times New Roman"/>
              </a:rPr>
              <a:t>кап</a:t>
            </a:r>
            <a:r>
              <a:rPr lang="ru-RU" sz="2400" baseline="0" dirty="0" smtClean="0">
                <a:latin typeface="Times New Roman"/>
              </a:rPr>
              <a:t> (хлопки над головой)</a:t>
            </a:r>
          </a:p>
          <a:p>
            <a:r>
              <a:rPr lang="ru-RU" sz="2400" baseline="0" dirty="0" smtClean="0">
                <a:latin typeface="Times New Roman"/>
              </a:rPr>
              <a:t>И весенняя листва – кап – </a:t>
            </a:r>
            <a:r>
              <a:rPr lang="ru-RU" sz="2400" baseline="0" dirty="0" err="1" smtClean="0">
                <a:latin typeface="Times New Roman"/>
              </a:rPr>
              <a:t>кап</a:t>
            </a:r>
            <a:r>
              <a:rPr lang="ru-RU" sz="2400" baseline="0" dirty="0" smtClean="0">
                <a:latin typeface="Times New Roman"/>
              </a:rPr>
              <a:t> (ходьба)</a:t>
            </a:r>
          </a:p>
          <a:p>
            <a:r>
              <a:rPr lang="ru-RU" sz="2400" baseline="0" dirty="0" smtClean="0">
                <a:latin typeface="Times New Roman"/>
              </a:rPr>
              <a:t>И зеленая трава – кап – </a:t>
            </a:r>
            <a:r>
              <a:rPr lang="ru-RU" sz="2400" baseline="0" dirty="0" err="1" smtClean="0">
                <a:latin typeface="Times New Roman"/>
              </a:rPr>
              <a:t>кап</a:t>
            </a:r>
            <a:r>
              <a:rPr lang="ru-RU" sz="2400" baseline="0" dirty="0" smtClean="0">
                <a:latin typeface="Times New Roman"/>
              </a:rPr>
              <a:t> (сесть на место)</a:t>
            </a:r>
            <a:endParaRPr lang="ru-RU" sz="2400" dirty="0"/>
          </a:p>
        </p:txBody>
      </p:sp>
      <p:pic>
        <p:nvPicPr>
          <p:cNvPr id="11274" name="Picture 10" descr="C:\Users\Максим\Desktop\f8c02ee13ea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127847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543</TotalTime>
  <Words>391</Words>
  <Application>Microsoft Office PowerPoint</Application>
  <PresentationFormat>Экран (4:3)</PresentationFormat>
  <Paragraphs>82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                               Тема урока: «Корень. Однокоренные слова» </vt:lpstr>
      <vt:lpstr>Эмоциональный настрой</vt:lpstr>
      <vt:lpstr> ЬРОКЕН</vt:lpstr>
      <vt:lpstr>Корень</vt:lpstr>
      <vt:lpstr>Корень - начало, источник, суть, главное в чем – нибудь. </vt:lpstr>
      <vt:lpstr>Стихотворение</vt:lpstr>
      <vt:lpstr>Слайд 7</vt:lpstr>
      <vt:lpstr>Слайд 8</vt:lpstr>
      <vt:lpstr>Физкультминутка</vt:lpstr>
      <vt:lpstr>Слайд 10</vt:lpstr>
      <vt:lpstr>Слайд 11</vt:lpstr>
      <vt:lpstr>Вывод</vt:lpstr>
      <vt:lpstr>Работа в группах</vt:lpstr>
      <vt:lpstr>Рефлексия</vt:lpstr>
      <vt:lpstr>Домашнее задание</vt:lpstr>
      <vt:lpstr>Оценка работы</vt:lpstr>
      <vt:lpstr>Использованные ресурсы</vt:lpstr>
    </vt:vector>
  </TitlesOfParts>
  <Company>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Однокоренные слова.</dc:title>
  <dc:creator>acme</dc:creator>
  <cp:lastModifiedBy>Максим</cp:lastModifiedBy>
  <cp:revision>63</cp:revision>
  <dcterms:created xsi:type="dcterms:W3CDTF">2007-10-07T13:14:58Z</dcterms:created>
  <dcterms:modified xsi:type="dcterms:W3CDTF">2014-05-23T18:02:05Z</dcterms:modified>
</cp:coreProperties>
</file>