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7" y="-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 и применение информации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0.61000000000000032</c:v>
                </c:pt>
                <c:pt idx="1">
                  <c:v>0.69000000000000061</c:v>
                </c:pt>
                <c:pt idx="2">
                  <c:v>0.62000000000000033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Б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 и применение информации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0.49000000000000016</c:v>
                </c:pt>
                <c:pt idx="1">
                  <c:v>0.30000000000000016</c:v>
                </c:pt>
                <c:pt idx="2">
                  <c:v>0.65000000000000036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В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 и применение информации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0.46</c:v>
                </c:pt>
                <c:pt idx="1">
                  <c:v>0.21000000000000008</c:v>
                </c:pt>
                <c:pt idx="2">
                  <c:v>0.44000000000000017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 Г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 и применение информации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0.17</c:v>
                </c:pt>
                <c:pt idx="1">
                  <c:v>0.27</c:v>
                </c:pt>
                <c:pt idx="2">
                  <c:v>0.45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 Д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 и применение информации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0.2</c:v>
                </c:pt>
                <c:pt idx="1">
                  <c:v>7.0000000000000034E-2</c:v>
                </c:pt>
                <c:pt idx="2">
                  <c:v>0.46</c:v>
                </c:pt>
              </c:numCache>
            </c:numRef>
          </c:val>
        </c:ser>
        <c:axId val="71528448"/>
        <c:axId val="71529984"/>
      </c:barChart>
      <c:catAx>
        <c:axId val="71528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529984"/>
        <c:crosses val="autoZero"/>
        <c:auto val="1"/>
        <c:lblAlgn val="ctr"/>
        <c:lblOffset val="100"/>
      </c:catAx>
      <c:valAx>
        <c:axId val="71529984"/>
        <c:scaling>
          <c:orientation val="minMax"/>
        </c:scaling>
        <c:axPos val="l"/>
        <c:majorGridlines/>
        <c:numFmt formatCode="0%" sourceLinked="1"/>
        <c:tickLblPos val="nextTo"/>
        <c:crossAx val="71528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 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информации</c:v>
                </c:pt>
                <c:pt idx="1">
                  <c:v>Поиск и применение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Б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информации</c:v>
                </c:pt>
                <c:pt idx="1">
                  <c:v>Поиск и применение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0.64000000000000035</c:v>
                </c:pt>
                <c:pt idx="1">
                  <c:v>0.62000000000000033</c:v>
                </c:pt>
                <c:pt idx="2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В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информации</c:v>
                </c:pt>
                <c:pt idx="1">
                  <c:v>Поиск и применение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0.48000000000000015</c:v>
                </c:pt>
                <c:pt idx="1">
                  <c:v>0.42000000000000015</c:v>
                </c:pt>
                <c:pt idx="2">
                  <c:v>0.23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 Г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информации</c:v>
                </c:pt>
                <c:pt idx="1">
                  <c:v>Поиск и применение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0.46</c:v>
                </c:pt>
                <c:pt idx="1">
                  <c:v>0.26</c:v>
                </c:pt>
                <c:pt idx="2">
                  <c:v>0.42000000000000015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 Д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информации</c:v>
                </c:pt>
                <c:pt idx="1">
                  <c:v>Поиск и применение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0.45</c:v>
                </c:pt>
                <c:pt idx="1">
                  <c:v>0.46</c:v>
                </c:pt>
                <c:pt idx="2">
                  <c:v>0.28000000000000008</c:v>
                </c:pt>
              </c:numCache>
            </c:numRef>
          </c:val>
        </c:ser>
        <c:axId val="71762304"/>
        <c:axId val="71763840"/>
      </c:barChart>
      <c:catAx>
        <c:axId val="71762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763840"/>
        <c:crosses val="autoZero"/>
        <c:auto val="1"/>
        <c:lblAlgn val="ctr"/>
        <c:lblOffset val="100"/>
      </c:catAx>
      <c:valAx>
        <c:axId val="71763840"/>
        <c:scaling>
          <c:orientation val="minMax"/>
        </c:scaling>
        <c:axPos val="l"/>
        <c:majorGridlines/>
        <c:numFmt formatCode="0%" sourceLinked="1"/>
        <c:tickLblPos val="nextTo"/>
        <c:crossAx val="71762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б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0.00%">
                  <c:v>0.1111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в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0.00%">
                  <c:v>0.34610000000000002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 г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0%">
                  <c:v>0.4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 д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%">
                  <c:v>0.60000000000000031</c:v>
                </c:pt>
              </c:numCache>
            </c:numRef>
          </c:val>
        </c:ser>
        <c:axId val="76342400"/>
        <c:axId val="76343936"/>
      </c:barChart>
      <c:catAx>
        <c:axId val="76342400"/>
        <c:scaling>
          <c:orientation val="minMax"/>
        </c:scaling>
        <c:axPos val="b"/>
        <c:numFmt formatCode="General" sourceLinked="1"/>
        <c:tickLblPos val="nextTo"/>
        <c:crossAx val="76343936"/>
        <c:crosses val="autoZero"/>
        <c:auto val="1"/>
        <c:lblAlgn val="ctr"/>
        <c:lblOffset val="100"/>
      </c:catAx>
      <c:valAx>
        <c:axId val="76343936"/>
        <c:scaling>
          <c:orientation val="minMax"/>
        </c:scaling>
        <c:axPos val="l"/>
        <c:majorGridlines/>
        <c:numFmt formatCode="0%" sourceLinked="1"/>
        <c:tickLblPos val="nextTo"/>
        <c:crossAx val="76342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 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0.28000000000000008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Б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8.0000000000000043E-2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В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0.00%">
                  <c:v>0.46150000000000002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 Г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0%">
                  <c:v>0.36000000000000015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 Д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%">
                  <c:v>0.45450000000000002</c:v>
                </c:pt>
              </c:numCache>
            </c:numRef>
          </c:val>
        </c:ser>
        <c:axId val="76375936"/>
        <c:axId val="76377472"/>
      </c:barChart>
      <c:catAx>
        <c:axId val="76375936"/>
        <c:scaling>
          <c:orientation val="minMax"/>
        </c:scaling>
        <c:axPos val="b"/>
        <c:numFmt formatCode="General" sourceLinked="1"/>
        <c:tickLblPos val="nextTo"/>
        <c:crossAx val="76377472"/>
        <c:crosses val="autoZero"/>
        <c:auto val="1"/>
        <c:lblAlgn val="ctr"/>
        <c:lblOffset val="100"/>
      </c:catAx>
      <c:valAx>
        <c:axId val="76377472"/>
        <c:scaling>
          <c:orientation val="minMax"/>
        </c:scaling>
        <c:axPos val="l"/>
        <c:majorGridlines/>
        <c:numFmt formatCode="0%" sourceLinked="1"/>
        <c:tickLblPos val="nextTo"/>
        <c:crossAx val="76375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0.33000000000000013</c:v>
                </c:pt>
                <c:pt idx="2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Лист1!$D$2:$D$5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 б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0.3000000000000001</c:v>
                </c:pt>
                <c:pt idx="1">
                  <c:v>0.37000000000000011</c:v>
                </c:pt>
                <c:pt idx="2">
                  <c:v>0.24000000000000005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 б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0.64000000000000024</c:v>
                </c:pt>
                <c:pt idx="1">
                  <c:v>0.62000000000000022</c:v>
                </c:pt>
                <c:pt idx="2">
                  <c:v>0.44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4 б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Лист1!$G$2:$G$5</c:f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 в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Лист1!$H$2:$H$5</c:f>
              <c:numCache>
                <c:formatCode>0%</c:formatCode>
                <c:ptCount val="4"/>
                <c:pt idx="0">
                  <c:v>0.22</c:v>
                </c:pt>
                <c:pt idx="1">
                  <c:v>0.27</c:v>
                </c:pt>
                <c:pt idx="2">
                  <c:v>0.15000000000000005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3 в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Лист1!$I$2:$I$5</c:f>
              <c:numCache>
                <c:formatCode>0%</c:formatCode>
                <c:ptCount val="4"/>
                <c:pt idx="0">
                  <c:v>0.48000000000000009</c:v>
                </c:pt>
                <c:pt idx="1">
                  <c:v>0.4200000000000001</c:v>
                </c:pt>
                <c:pt idx="2">
                  <c:v>0.23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4 в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Лист1!$J$2:$J$5</c:f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 г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Лист1!$K$2:$K$5</c:f>
              <c:numCache>
                <c:formatCode>0%</c:formatCode>
                <c:ptCount val="4"/>
                <c:pt idx="0">
                  <c:v>0.31000000000000011</c:v>
                </c:pt>
                <c:pt idx="1">
                  <c:v>0.6000000000000002</c:v>
                </c:pt>
                <c:pt idx="2">
                  <c:v>0.44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3 г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Лист1!$L$2:$L$5</c:f>
              <c:numCache>
                <c:formatCode>0%</c:formatCode>
                <c:ptCount val="4"/>
                <c:pt idx="0">
                  <c:v>0.46</c:v>
                </c:pt>
                <c:pt idx="1">
                  <c:v>0.26</c:v>
                </c:pt>
                <c:pt idx="2">
                  <c:v>0.4200000000000001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4 г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Лист1!$M$2:$M$5</c:f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2 д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Лист1!$N$2:$N$5</c:f>
              <c:numCache>
                <c:formatCode>0%</c:formatCode>
                <c:ptCount val="4"/>
                <c:pt idx="0">
                  <c:v>0.24000000000000005</c:v>
                </c:pt>
                <c:pt idx="1">
                  <c:v>0.4</c:v>
                </c:pt>
                <c:pt idx="2">
                  <c:v>0.26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3 д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Оценка и применение информции</c:v>
                </c:pt>
                <c:pt idx="1">
                  <c:v>Поиск и понимание информации</c:v>
                </c:pt>
                <c:pt idx="2">
                  <c:v>Представление и интерпретация текста</c:v>
                </c:pt>
              </c:strCache>
            </c:strRef>
          </c:cat>
          <c:val>
            <c:numRef>
              <c:f>Лист1!$O$2:$O$5</c:f>
              <c:numCache>
                <c:formatCode>0%</c:formatCode>
                <c:ptCount val="4"/>
                <c:pt idx="0">
                  <c:v>0.45</c:v>
                </c:pt>
                <c:pt idx="1">
                  <c:v>0.46</c:v>
                </c:pt>
                <c:pt idx="2">
                  <c:v>0.28000000000000008</c:v>
                </c:pt>
              </c:numCache>
            </c:numRef>
          </c:val>
        </c:ser>
        <c:axId val="82777216"/>
        <c:axId val="82778752"/>
      </c:barChart>
      <c:catAx>
        <c:axId val="82777216"/>
        <c:scaling>
          <c:orientation val="minMax"/>
        </c:scaling>
        <c:axPos val="b"/>
        <c:tickLblPos val="nextTo"/>
        <c:crossAx val="82778752"/>
        <c:crosses val="autoZero"/>
        <c:auto val="1"/>
        <c:lblAlgn val="ctr"/>
        <c:lblOffset val="100"/>
      </c:catAx>
      <c:valAx>
        <c:axId val="82778752"/>
        <c:scaling>
          <c:orientation val="minMax"/>
        </c:scaling>
        <c:axPos val="l"/>
        <c:majorGridlines/>
        <c:numFmt formatCode="0%" sourceLinked="1"/>
        <c:tickLblPos val="nextTo"/>
        <c:crossAx val="827772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4FD4-3800-4072-9D48-DE09847B1A5E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504A-E024-4D8F-83B2-9BA771756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рудит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арафон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600" b="1" smtClean="0">
                <a:latin typeface="Times New Roman" pitchFamily="18" charset="0"/>
                <a:cs typeface="Times New Roman" pitchFamily="18" charset="0"/>
              </a:rPr>
              <a:t>чащихся</a:t>
            </a:r>
            <a:br>
              <a:rPr lang="ru-RU" sz="6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			    2013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Показали результат ниже среднего 2 классы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Показали результат ниже среднего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 классы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Сравнение  результатов  с  2012  годом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СРАВНЕНИЕ КЛАССОВ   ПО  КОМПЕТЕНТНОСТЯМ   И  ТРУДНОСТЯМ    В   ПАРАЛЛЕЛИ   2   КЛАССОВ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Olga\Downloads\3-competence-2-cla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48072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СРАВНЕНИЕ КЛАССОВ   ПО  КОМПЕТЕНТНОСТЯМ   И  ТРУДНОСТЯМ    В  ПАРАЛЛЕЛИ  3   КЛАССОВ</a:t>
            </a:r>
            <a:endParaRPr lang="ru-RU" sz="2000" dirty="0"/>
          </a:p>
        </p:txBody>
      </p:sp>
      <p:pic>
        <p:nvPicPr>
          <p:cNvPr id="2050" name="Picture 2" descr="C:\Users\Olga\Downloads\3-competence-3-cla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756084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Сравнение классов по компетентностям и средним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значениям  во  2 классах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Olga\Downloads\user_app (2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5"/>
            <a:ext cx="7992888" cy="216024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4437114"/>
          <a:ext cx="7920879" cy="1512168"/>
        </p:xfrm>
        <a:graphic>
          <a:graphicData uri="http://schemas.openxmlformats.org/drawingml/2006/table">
            <a:tbl>
              <a:tblPr/>
              <a:tblGrid>
                <a:gridCol w="2476065"/>
                <a:gridCol w="2563196"/>
                <a:gridCol w="2881618"/>
              </a:tblGrid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Работа с текстом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0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r>
                        <a:rPr lang="ru-RU" sz="70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6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r>
                        <a:rPr lang="ru-RU" sz="70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4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r>
                        <a:rPr lang="ru-RU" sz="70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9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70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2E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70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Сравнение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классов по компетентностям и средним значениям  в  3 классах </a:t>
            </a:r>
            <a:endParaRPr lang="ru-RU" sz="3200" dirty="0"/>
          </a:p>
        </p:txBody>
      </p:sp>
      <p:pic>
        <p:nvPicPr>
          <p:cNvPr id="16386" name="Picture 2" descr="C:\Users\Olga\Downloads\user_app (3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628800"/>
            <a:ext cx="6667500" cy="201622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59629" y="3861047"/>
          <a:ext cx="6624738" cy="2376264"/>
        </p:xfrm>
        <a:graphic>
          <a:graphicData uri="http://schemas.openxmlformats.org/drawingml/2006/table">
            <a:tbl>
              <a:tblPr/>
              <a:tblGrid>
                <a:gridCol w="2208246"/>
                <a:gridCol w="2208246"/>
                <a:gridCol w="2208246"/>
              </a:tblGrid>
              <a:tr h="643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 с текстом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0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r>
                        <a:rPr lang="ru-RU" sz="700" dirty="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6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r>
                        <a:rPr lang="ru-RU" sz="700" dirty="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42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r>
                        <a:rPr lang="ru-RU" sz="70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97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r>
                        <a:rPr lang="ru-RU" sz="70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2E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ru-RU" sz="70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3399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17780" marB="1778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классов по группам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УУД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  классы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классов по группам УУД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  классы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Региональный рейтинг и средневзвешенные показатели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участников  2  классы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56895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749"/>
                <a:gridCol w="899727"/>
                <a:gridCol w="2399272"/>
                <a:gridCol w="18852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Фамилия    имя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верных  ответов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в регионе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Никонова   Екатерина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89%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Куликов Ярослав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Сидоров Давид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Сальникова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Ульяна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Браткова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Светлана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Девязорова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Дарья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 – 27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Пепеляева Алина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Лимонова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Александра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48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Колесник Анна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 51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Турова Анна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 из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Юрина Дарья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 из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Липин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Игорь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 – 84 из 3560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Региональный рейтинг и средневзвешенные показатели участников  3   классы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5"/>
          <a:ext cx="8229600" cy="429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1224136"/>
                <a:gridCol w="2448272"/>
                <a:gridCol w="2026568"/>
              </a:tblGrid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Фамилия   имя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%  верных  ответов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в регионе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Трухачева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Александра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94 %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 –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26 из 10455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Дурбажева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Юлия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89 %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39 из 10455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Грибова Ангелина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139 – 143 из 10455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Янина Анастасия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317 – 321 из 10455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Оборин Михаил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413 – 421 из 10455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310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Эрудит   Марафон    Учащихся          2013 год </vt:lpstr>
      <vt:lpstr>СРАВНЕНИЕ КЛАССОВ   ПО  КОМПЕТЕНТНОСТЯМ   И  ТРУДНОСТЯМ    В   ПАРАЛЛЕЛИ   2   КЛАССОВ</vt:lpstr>
      <vt:lpstr>СРАВНЕНИЕ КЛАССОВ   ПО  КОМПЕТЕНТНОСТЯМ   И  ТРУДНОСТЯМ    В  ПАРАЛЛЕЛИ  3   КЛАССОВ</vt:lpstr>
      <vt:lpstr>Сравнение классов по компетентностям и средним значениям  во  2 классах </vt:lpstr>
      <vt:lpstr>Сравнение классов по компетентностям и средним значениям  в  3 классах </vt:lpstr>
      <vt:lpstr> Анализ классов по группам УУД   2   классы  </vt:lpstr>
      <vt:lpstr>Анализ классов по группам УУД   3   классы</vt:lpstr>
      <vt:lpstr>Региональный рейтинг и средневзвешенные показатели участников  2  классы  </vt:lpstr>
      <vt:lpstr>Региональный рейтинг и средневзвешенные показатели участников  3   классы</vt:lpstr>
      <vt:lpstr>Показали результат ниже среднего 2 классы</vt:lpstr>
      <vt:lpstr>Показали результат ниже среднего  3  классы</vt:lpstr>
      <vt:lpstr>Сравнение  результатов  с  2012  годом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КЛАССОВ   ПО  КОМПЕТЕНТНОСТЯМ   И  ТРУДНОСТЯМ    В   ПАРАЛЛЕЛИ   2   КЛАССОВ</dc:title>
  <dc:creator>Olga</dc:creator>
  <cp:lastModifiedBy>Владелец</cp:lastModifiedBy>
  <cp:revision>19</cp:revision>
  <dcterms:created xsi:type="dcterms:W3CDTF">2013-12-09T15:45:00Z</dcterms:created>
  <dcterms:modified xsi:type="dcterms:W3CDTF">2014-01-26T16:55:56Z</dcterms:modified>
</cp:coreProperties>
</file>