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01" autoAdjust="0"/>
  </p:normalViewPr>
  <p:slideViewPr>
    <p:cSldViewPr>
      <p:cViewPr varScale="1">
        <p:scale>
          <a:sx n="74" d="100"/>
          <a:sy n="74" d="100"/>
        </p:scale>
        <p:origin x="-103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363374F-3D0B-4435-8683-D87313818A1A}" type="datetimeFigureOut">
              <a:rPr lang="ru-RU" smtClean="0"/>
              <a:t>10.01.2014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E9E07E-0EE7-4FE2-81E7-2C0D2F508CD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363374F-3D0B-4435-8683-D87313818A1A}" type="datetimeFigureOut">
              <a:rPr lang="ru-RU" smtClean="0"/>
              <a:t>10.01.2014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E9E07E-0EE7-4FE2-81E7-2C0D2F508CD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363374F-3D0B-4435-8683-D87313818A1A}" type="datetimeFigureOut">
              <a:rPr lang="ru-RU" smtClean="0"/>
              <a:t>10.01.2014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E9E07E-0EE7-4FE2-81E7-2C0D2F508CDB}"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363374F-3D0B-4435-8683-D87313818A1A}" type="datetimeFigureOut">
              <a:rPr lang="ru-RU" smtClean="0"/>
              <a:t>10.01.2014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E9E07E-0EE7-4FE2-81E7-2C0D2F508CDB}"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363374F-3D0B-4435-8683-D87313818A1A}" type="datetimeFigureOut">
              <a:rPr lang="ru-RU" smtClean="0"/>
              <a:t>10.01.2014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E9E07E-0EE7-4FE2-81E7-2C0D2F508CD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4363374F-3D0B-4435-8683-D87313818A1A}" type="datetimeFigureOut">
              <a:rPr lang="ru-RU" smtClean="0"/>
              <a:t>10.01.2014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E9E07E-0EE7-4FE2-81E7-2C0D2F508CDB}"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363374F-3D0B-4435-8683-D87313818A1A}" type="datetimeFigureOut">
              <a:rPr lang="ru-RU" smtClean="0"/>
              <a:t>10.01.2014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0E9E07E-0EE7-4FE2-81E7-2C0D2F508CD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363374F-3D0B-4435-8683-D87313818A1A}" type="datetimeFigureOut">
              <a:rPr lang="ru-RU" smtClean="0"/>
              <a:t>10.01.2014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0E9E07E-0EE7-4FE2-81E7-2C0D2F508CD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363374F-3D0B-4435-8683-D87313818A1A}" type="datetimeFigureOut">
              <a:rPr lang="ru-RU" smtClean="0"/>
              <a:t>10.01.2014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0E9E07E-0EE7-4FE2-81E7-2C0D2F508CD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363374F-3D0B-4435-8683-D87313818A1A}" type="datetimeFigureOut">
              <a:rPr lang="ru-RU" smtClean="0"/>
              <a:t>10.01.2014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E9E07E-0EE7-4FE2-81E7-2C0D2F508CDB}"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363374F-3D0B-4435-8683-D87313818A1A}" type="datetimeFigureOut">
              <a:rPr lang="ru-RU" smtClean="0"/>
              <a:t>10.01.2014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E9E07E-0EE7-4FE2-81E7-2C0D2F508CDB}"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363374F-3D0B-4435-8683-D87313818A1A}" type="datetimeFigureOut">
              <a:rPr lang="ru-RU" smtClean="0"/>
              <a:t>10.01.2014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0E9E07E-0EE7-4FE2-81E7-2C0D2F508CDB}"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ru.wikipedia.org/wiki/%D0%9A%D0%B8%D0%BF%D1%80%D0%B8%D0%B0%D0%BD_%D0%90%D0%BD%D1%82%D0%B8%D0%BE%D1%85%D0%B8%D0%B9%D1%81%D0%BA%D0%B8%D0%B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ru.wikipedia.org/wiki/%D0%A1%D0%BF%D0%B0%D1%81_%D0%9D%D0%B5%D1%80%D1%83%D0%BA%D0%BE%D1%82%D0%B2%D0%BE%D1%80%D0%BD%D1%8B%D0%B9" TargetMode="External"/><Relationship Id="rId2" Type="http://schemas.openxmlformats.org/officeDocument/2006/relationships/hyperlink" Target="http://ru.wikipedia.org/wiki/%D0%93%D0%B5%D0%BE%D1%80%D0%B3%D0%B8%D0%B9_(%D0%94%D0%B0%D0%BD%D0%B8%D0%BB%D0%BE%D0%B2)" TargetMode="External"/><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hyperlink" Target="http://ru.wikipedia.org/w/index.php?title=%D0%A2%D1%80%D0%B0%D0%B4%D0%B8%D1%86%D0%B8%D1%8F_(%D0%BC%D0%B0%D1%81%D1%82%D0%B5%D1%80%D1%81%D0%BA%D0%B0%D1%8F)&amp;action=edit&amp;redlink=1" TargetMode="External"/><Relationship Id="rId4" Type="http://schemas.openxmlformats.org/officeDocument/2006/relationships/hyperlink" Target="http://ru.wikipedia.org/wiki/%D0%A1%D0%BF%D0%B0%D1%81_%D0%92%D1%81%D0%B5%D0%BC%D0%B8%D0%BB%D0%BE%D1%81%D1%82%D0%B8%D0%B2%D1%8B%D0%B9_(%D0%B8%D0%BA%D0%BE%D0%BD%D0%B0)#.D0.A2.D1.83.D1.82.D0.B0.D0.B5.D0.B2.D1.81.D0.BA.D0.B0.D1.8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ru.wikipedia.org/wiki/%D0%A1%D0%BE%D0%B1%D0%BE%D1%80_%D0%90%D0%BB%D0%B5%D0%BA%D1%81%D0%B0%D0%BD%D0%B4%D1%80%D0%B0_%D0%9D%D0%B5%D0%B2%D1%81%D0%BA%D0%BE%D0%B3%D0%BE_(%D0%9D%D0%B8%D0%B6%D0%BD%D0%B8%D0%B9_%D0%9D%D0%BE%D0%B2%D0%B3%D0%BE%D1%80%D0%BE%D0%B4)#cite_note-14" TargetMode="External"/><Relationship Id="rId2" Type="http://schemas.openxmlformats.org/officeDocument/2006/relationships/hyperlink" Target="http://ru.wikipedia.org/wiki/%D0%92%D1%82%D0%BE%D1%80%D0%BE%D0%B5_%D0%BD%D0%B0%D1%80%D0%BE%D0%B4%D0%BD%D0%BE%D0%B5_%D0%BE%D0%BF%D0%BE%D0%BB%D1%87%D0%B5%D0%BD%D0%B8%D0%B5" TargetMode="Externa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hyperlink" Target="http://ru.wikipedia.org/wiki/%D0%A1%D0%BE%D0%B1%D0%BE%D1%80_%D0%90%D0%BB%D0%B5%D0%BA%D1%81%D0%B0%D0%BD%D0%B4%D1%80%D0%B0_%D0%9D%D0%B5%D0%B2%D1%81%D0%BA%D0%BE%D0%B3%D0%BE_(%D0%9D%D0%B8%D0%B6%D0%BD%D0%B8%D0%B9_%D0%9D%D0%BE%D0%B2%D0%B3%D0%BE%D1%80%D0%BE%D0%B4)#cite_note-dp.ru-2007-10-03-1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Доклад на тему : Собор Александра Невского.</a:t>
            </a:r>
            <a:endParaRPr lang="ru-RU" dirty="0"/>
          </a:p>
        </p:txBody>
      </p:sp>
      <p:sp>
        <p:nvSpPr>
          <p:cNvPr id="3" name="Подзаголовок 2"/>
          <p:cNvSpPr>
            <a:spLocks noGrp="1"/>
          </p:cNvSpPr>
          <p:nvPr>
            <p:ph type="subTitle" idx="1"/>
          </p:nvPr>
        </p:nvSpPr>
        <p:spPr/>
        <p:style>
          <a:lnRef idx="2">
            <a:schemeClr val="dk1"/>
          </a:lnRef>
          <a:fillRef idx="1">
            <a:schemeClr val="lt1"/>
          </a:fillRef>
          <a:effectRef idx="0">
            <a:schemeClr val="dk1"/>
          </a:effectRef>
          <a:fontRef idx="minor">
            <a:schemeClr val="dk1"/>
          </a:fontRef>
        </p:style>
        <p:txBody>
          <a:bodyPr>
            <a:normAutofit/>
          </a:bodyPr>
          <a:lstStyle/>
          <a:p>
            <a:r>
              <a:rPr lang="ru-RU" sz="1800" dirty="0" smtClean="0">
                <a:solidFill>
                  <a:schemeClr val="tx1">
                    <a:lumMod val="95000"/>
                    <a:lumOff val="5000"/>
                  </a:schemeClr>
                </a:solidFill>
              </a:rPr>
              <a:t>Доклад выполнила ученица 4Б класса школы № 102  Гаранина Арина</a:t>
            </a:r>
            <a:endParaRPr lang="ru-RU" sz="1800" dirty="0">
              <a:solidFill>
                <a:schemeClr val="tx1">
                  <a:lumMod val="95000"/>
                  <a:lumOff val="5000"/>
                </a:schemeClr>
              </a:solidFill>
            </a:endParaRPr>
          </a:p>
        </p:txBody>
      </p:sp>
    </p:spTree>
    <p:extLst>
      <p:ext uri="{BB962C8B-B14F-4D97-AF65-F5344CB8AC3E}">
        <p14:creationId xmlns:p14="http://schemas.microsoft.com/office/powerpoint/2010/main" val="36246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pPr>
              <a:lnSpc>
                <a:spcPct val="115000"/>
              </a:lnSpc>
              <a:spcAft>
                <a:spcPts val="1000"/>
              </a:spcAft>
            </a:pPr>
            <a:r>
              <a:rPr lang="ru-RU" sz="2000" dirty="0">
                <a:latin typeface="Calibri"/>
                <a:ea typeface="Calibri"/>
                <a:cs typeface="Times New Roman"/>
              </a:rPr>
              <a:t> </a:t>
            </a:r>
          </a:p>
          <a:p>
            <a:pPr marL="342900" lvl="0" indent="-342900">
              <a:lnSpc>
                <a:spcPct val="115000"/>
              </a:lnSpc>
              <a:spcAft>
                <a:spcPts val="1000"/>
              </a:spcAft>
              <a:buSzPts val="1000"/>
              <a:buFont typeface="Symbol"/>
              <a:buChar char=""/>
              <a:tabLst>
                <a:tab pos="457200" algn="l"/>
              </a:tabLst>
            </a:pPr>
            <a:r>
              <a:rPr lang="ru-RU" dirty="0">
                <a:latin typeface="Times New Roman"/>
                <a:ea typeface="Times New Roman"/>
                <a:cs typeface="Times New Roman"/>
              </a:rPr>
              <a:t>икона преподобного Серафима Саровского с частицей мощей;</a:t>
            </a:r>
            <a:endParaRPr lang="ru-RU" sz="2000" dirty="0">
              <a:latin typeface="Calibri"/>
              <a:ea typeface="Calibri"/>
              <a:cs typeface="Times New Roman"/>
            </a:endParaRPr>
          </a:p>
          <a:p>
            <a:pPr marL="342900" lvl="0" indent="-342900">
              <a:lnSpc>
                <a:spcPct val="115000"/>
              </a:lnSpc>
              <a:spcAft>
                <a:spcPts val="1000"/>
              </a:spcAft>
              <a:buSzPts val="1000"/>
              <a:buFont typeface="Symbol"/>
              <a:buChar char=""/>
              <a:tabLst>
                <a:tab pos="457200" algn="l"/>
              </a:tabLst>
            </a:pPr>
            <a:r>
              <a:rPr lang="ru-RU" dirty="0">
                <a:latin typeface="Times New Roman"/>
                <a:ea typeface="Times New Roman"/>
                <a:cs typeface="Times New Roman"/>
              </a:rPr>
              <a:t>икона блаженной Матроны Московской с частицей мощей;</a:t>
            </a:r>
            <a:endParaRPr lang="ru-RU" sz="2000" dirty="0">
              <a:latin typeface="Calibri"/>
              <a:ea typeface="Calibri"/>
              <a:cs typeface="Times New Roman"/>
            </a:endParaRPr>
          </a:p>
          <a:p>
            <a:pPr marL="342900" lvl="0" indent="-342900">
              <a:lnSpc>
                <a:spcPct val="115000"/>
              </a:lnSpc>
              <a:spcAft>
                <a:spcPts val="1000"/>
              </a:spcAft>
              <a:buSzPts val="1000"/>
              <a:buFont typeface="Symbol"/>
              <a:buChar char=""/>
              <a:tabLst>
                <a:tab pos="457200" algn="l"/>
              </a:tabLst>
            </a:pPr>
            <a:r>
              <a:rPr lang="ru-RU" dirty="0">
                <a:latin typeface="Times New Roman"/>
                <a:ea typeface="Times New Roman"/>
                <a:cs typeface="Times New Roman"/>
              </a:rPr>
              <a:t>икона святого благоверного князя Александра Невского с частицей мощей;</a:t>
            </a:r>
            <a:endParaRPr lang="ru-RU" sz="2000" dirty="0">
              <a:latin typeface="Calibri"/>
              <a:ea typeface="Calibri"/>
              <a:cs typeface="Times New Roman"/>
            </a:endParaRPr>
          </a:p>
          <a:p>
            <a:pPr marL="342900" lvl="0" indent="-342900">
              <a:lnSpc>
                <a:spcPct val="115000"/>
              </a:lnSpc>
              <a:spcAft>
                <a:spcPts val="1000"/>
              </a:spcAft>
              <a:buSzPts val="1000"/>
              <a:buFont typeface="Symbol"/>
              <a:buChar char=""/>
              <a:tabLst>
                <a:tab pos="457200" algn="l"/>
              </a:tabLst>
            </a:pPr>
            <a:r>
              <a:rPr lang="ru-RU" dirty="0">
                <a:latin typeface="Times New Roman"/>
                <a:ea typeface="Times New Roman"/>
                <a:cs typeface="Times New Roman"/>
              </a:rPr>
              <a:t>икона святой великомученицы княгини </a:t>
            </a:r>
            <a:r>
              <a:rPr lang="ru-RU" dirty="0" err="1">
                <a:latin typeface="Times New Roman"/>
                <a:ea typeface="Times New Roman"/>
                <a:cs typeface="Times New Roman"/>
              </a:rPr>
              <a:t>Елисаветы</a:t>
            </a:r>
            <a:r>
              <a:rPr lang="ru-RU" dirty="0">
                <a:latin typeface="Times New Roman"/>
                <a:ea typeface="Times New Roman"/>
                <a:cs typeface="Times New Roman"/>
              </a:rPr>
              <a:t> и инокини Варвары с частицами мощей;</a:t>
            </a:r>
            <a:endParaRPr lang="ru-RU" sz="2000" dirty="0">
              <a:latin typeface="Calibri"/>
              <a:ea typeface="Calibri"/>
              <a:cs typeface="Times New Roman"/>
            </a:endParaRPr>
          </a:p>
          <a:p>
            <a:pPr marL="342900" lvl="0" indent="-342900">
              <a:lnSpc>
                <a:spcPct val="115000"/>
              </a:lnSpc>
              <a:spcAft>
                <a:spcPts val="1000"/>
              </a:spcAft>
              <a:buSzPts val="1000"/>
              <a:buFont typeface="Symbol"/>
              <a:buChar char=""/>
              <a:tabLst>
                <a:tab pos="457200" algn="l"/>
              </a:tabLst>
            </a:pPr>
            <a:r>
              <a:rPr lang="ru-RU" dirty="0">
                <a:latin typeface="Times New Roman"/>
                <a:ea typeface="Times New Roman"/>
                <a:cs typeface="Times New Roman"/>
              </a:rPr>
              <a:t>икона святителя Николая, архиепископа Мир </a:t>
            </a:r>
            <a:r>
              <a:rPr lang="ru-RU" dirty="0" err="1">
                <a:latin typeface="Times New Roman"/>
                <a:ea typeface="Times New Roman"/>
                <a:cs typeface="Times New Roman"/>
              </a:rPr>
              <a:t>Ликийских</a:t>
            </a:r>
            <a:r>
              <a:rPr lang="ru-RU" dirty="0">
                <a:latin typeface="Times New Roman"/>
                <a:ea typeface="Times New Roman"/>
                <a:cs typeface="Times New Roman"/>
              </a:rPr>
              <a:t>, чудотворца;</a:t>
            </a:r>
            <a:endParaRPr lang="ru-RU" sz="2000" dirty="0">
              <a:latin typeface="Calibri"/>
              <a:ea typeface="Calibri"/>
              <a:cs typeface="Times New Roman"/>
            </a:endParaRPr>
          </a:p>
          <a:p>
            <a:r>
              <a:rPr lang="ru-RU" dirty="0">
                <a:latin typeface="Times New Roman"/>
                <a:ea typeface="Times New Roman"/>
              </a:rPr>
              <a:t>в соборе с 2005 года находится первая привезённая в Россию икона с частицами мощей священномученика </a:t>
            </a:r>
            <a:r>
              <a:rPr lang="ru-RU" u="sng" dirty="0" err="1">
                <a:solidFill>
                  <a:srgbClr val="0000FF"/>
                </a:solidFill>
                <a:latin typeface="Times New Roman"/>
                <a:ea typeface="Times New Roman"/>
                <a:hlinkClick r:id="rId2" tooltip="Киприан Антиохийский"/>
              </a:rPr>
              <a:t>Киприана</a:t>
            </a:r>
            <a:r>
              <a:rPr lang="ru-RU" dirty="0">
                <a:latin typeface="Times New Roman"/>
                <a:ea typeface="Times New Roman"/>
              </a:rPr>
              <a:t> и мученицы </a:t>
            </a:r>
            <a:r>
              <a:rPr lang="ru-RU" dirty="0" err="1">
                <a:latin typeface="Times New Roman"/>
                <a:ea typeface="Times New Roman"/>
              </a:rPr>
              <a:t>Иустиньи</a:t>
            </a:r>
            <a:endParaRPr lang="ru-RU" dirty="0"/>
          </a:p>
        </p:txBody>
      </p:sp>
      <p:sp>
        <p:nvSpPr>
          <p:cNvPr id="3" name="Заголовок 2"/>
          <p:cNvSpPr>
            <a:spLocks noGrp="1"/>
          </p:cNvSpPr>
          <p:nvPr>
            <p:ph type="title"/>
          </p:nvPr>
        </p:nvSpPr>
        <p:spPr/>
        <p:txBody>
          <a:bodyPr>
            <a:normAutofit fontScale="90000"/>
          </a:bodyPr>
          <a:lstStyle/>
          <a:p>
            <a:pPr>
              <a:lnSpc>
                <a:spcPct val="115000"/>
              </a:lnSpc>
              <a:spcAft>
                <a:spcPts val="1000"/>
              </a:spcAft>
            </a:pPr>
            <a:r>
              <a:rPr lang="ru-RU" dirty="0">
                <a:latin typeface="Calibri"/>
                <a:ea typeface="Calibri"/>
                <a:cs typeface="Times New Roman"/>
              </a:rPr>
              <a:t>Святыни и реликвии</a:t>
            </a:r>
            <a:br>
              <a:rPr lang="ru-RU" dirty="0">
                <a:latin typeface="Calibri"/>
                <a:ea typeface="Calibri"/>
                <a:cs typeface="Times New Roman"/>
              </a:rPr>
            </a:br>
            <a:endParaRPr lang="ru-RU" dirty="0"/>
          </a:p>
        </p:txBody>
      </p:sp>
    </p:spTree>
    <p:extLst>
      <p:ext uri="{BB962C8B-B14F-4D97-AF65-F5344CB8AC3E}">
        <p14:creationId xmlns:p14="http://schemas.microsoft.com/office/powerpoint/2010/main" val="421033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barn(inVertical)">
                                      <p:cBhvr>
                                        <p:cTn id="39" dur="5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barn(inVertical)">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5152" y="2674938"/>
            <a:ext cx="4601633" cy="3451225"/>
          </a:xfrm>
        </p:spPr>
      </p:pic>
    </p:spTree>
    <p:extLst>
      <p:ext uri="{BB962C8B-B14F-4D97-AF65-F5344CB8AC3E}">
        <p14:creationId xmlns:p14="http://schemas.microsoft.com/office/powerpoint/2010/main" val="427991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476672"/>
            <a:ext cx="3812645" cy="864097"/>
          </a:xfrm>
        </p:spPr>
        <p:txBody>
          <a:bodyPr>
            <a:normAutofit/>
          </a:bodyPr>
          <a:lstStyle/>
          <a:p>
            <a:r>
              <a:rPr lang="ru-RU" sz="1800" dirty="0" smtClean="0"/>
              <a:t>История строительства собора Александра Невского.</a:t>
            </a:r>
            <a:endParaRPr lang="ru-RU" sz="1800" dirty="0"/>
          </a:p>
        </p:txBody>
      </p:sp>
      <p:sp>
        <p:nvSpPr>
          <p:cNvPr id="3" name="Текст 2"/>
          <p:cNvSpPr>
            <a:spLocks noGrp="1"/>
          </p:cNvSpPr>
          <p:nvPr>
            <p:ph type="body" sz="half" idx="2"/>
          </p:nvPr>
        </p:nvSpPr>
        <p:spPr>
          <a:xfrm>
            <a:off x="4211961" y="1268760"/>
            <a:ext cx="4474840" cy="5328592"/>
          </a:xfrm>
        </p:spPr>
        <p:txBody>
          <a:bodyPr>
            <a:normAutofit/>
          </a:bodyPr>
          <a:lstStyle/>
          <a:p>
            <a:r>
              <a:rPr lang="ru-RU" dirty="0" smtClean="0">
                <a:solidFill>
                  <a:schemeClr val="tx1">
                    <a:lumMod val="95000"/>
                    <a:lumOff val="5000"/>
                  </a:schemeClr>
                </a:solidFill>
                <a:latin typeface="Calibri"/>
                <a:ea typeface="Calibri"/>
                <a:cs typeface="Times New Roman"/>
              </a:rPr>
              <a:t>Спасский </a:t>
            </a:r>
            <a:r>
              <a:rPr lang="ru-RU" dirty="0">
                <a:solidFill>
                  <a:schemeClr val="tx1">
                    <a:lumMod val="95000"/>
                    <a:lumOff val="5000"/>
                  </a:schemeClr>
                </a:solidFill>
                <a:latin typeface="Calibri"/>
                <a:ea typeface="Calibri"/>
                <a:cs typeface="Times New Roman"/>
              </a:rPr>
              <a:t>собор, построенный в 1822 году, </a:t>
            </a:r>
            <a:r>
              <a:rPr lang="ru-RU" dirty="0" smtClean="0">
                <a:solidFill>
                  <a:schemeClr val="tx1">
                    <a:lumMod val="95000"/>
                    <a:lumOff val="5000"/>
                  </a:schemeClr>
                </a:solidFill>
                <a:latin typeface="Calibri"/>
                <a:ea typeface="Calibri"/>
                <a:cs typeface="Times New Roman"/>
              </a:rPr>
              <a:t>не </a:t>
            </a:r>
            <a:r>
              <a:rPr lang="ru-RU" dirty="0">
                <a:solidFill>
                  <a:schemeClr val="tx1">
                    <a:lumMod val="95000"/>
                    <a:lumOff val="5000"/>
                  </a:schemeClr>
                </a:solidFill>
                <a:latin typeface="Calibri"/>
                <a:ea typeface="Calibri"/>
                <a:cs typeface="Times New Roman"/>
              </a:rPr>
              <a:t>мог вмещать большую часть прихожан, особенно во время праздников. </a:t>
            </a:r>
            <a:endParaRPr lang="ru-RU" dirty="0" smtClean="0">
              <a:solidFill>
                <a:schemeClr val="tx1">
                  <a:lumMod val="95000"/>
                  <a:lumOff val="5000"/>
                </a:schemeClr>
              </a:solidFill>
              <a:latin typeface="Calibri"/>
              <a:ea typeface="Calibri"/>
              <a:cs typeface="Times New Roman"/>
            </a:endParaRPr>
          </a:p>
          <a:p>
            <a:r>
              <a:rPr lang="ru-RU" dirty="0" smtClean="0">
                <a:solidFill>
                  <a:schemeClr val="tx1">
                    <a:lumMod val="95000"/>
                    <a:lumOff val="5000"/>
                  </a:schemeClr>
                </a:solidFill>
                <a:latin typeface="Calibri"/>
                <a:ea typeface="Calibri"/>
                <a:cs typeface="Times New Roman"/>
              </a:rPr>
              <a:t>В </a:t>
            </a:r>
            <a:r>
              <a:rPr lang="ru-RU" dirty="0">
                <a:solidFill>
                  <a:schemeClr val="tx1">
                    <a:lumMod val="95000"/>
                    <a:lumOff val="5000"/>
                  </a:schemeClr>
                </a:solidFill>
                <a:latin typeface="Calibri"/>
                <a:ea typeface="Calibri"/>
                <a:cs typeface="Times New Roman"/>
              </a:rPr>
              <a:t>связи с этим ярмарочное купечество, большая часть которого сосредоточилась на сибирской стороне ярмарки, </a:t>
            </a:r>
            <a:r>
              <a:rPr lang="ru-RU" dirty="0" smtClean="0">
                <a:solidFill>
                  <a:schemeClr val="tx1">
                    <a:lumMod val="95000"/>
                    <a:lumOff val="5000"/>
                  </a:schemeClr>
                </a:solidFill>
                <a:latin typeface="Calibri"/>
                <a:ea typeface="Calibri"/>
                <a:cs typeface="Times New Roman"/>
              </a:rPr>
              <a:t> </a:t>
            </a:r>
            <a:r>
              <a:rPr lang="ru-RU" dirty="0">
                <a:solidFill>
                  <a:schemeClr val="tx1">
                    <a:lumMod val="95000"/>
                    <a:lumOff val="5000"/>
                  </a:schemeClr>
                </a:solidFill>
                <a:latin typeface="Calibri"/>
                <a:ea typeface="Calibri"/>
                <a:cs typeface="Times New Roman"/>
              </a:rPr>
              <a:t>довольно далеко от Спасского ярмарочного собора, ходатайствовало перед губернатором генерал-майором А. Н. Муравьевым и обратилось с официальным прошением к Нижегородскому епископу Антонию Павловскому с просьбой о необходимости строительства нового </a:t>
            </a:r>
            <a:r>
              <a:rPr lang="ru-RU" dirty="0" smtClean="0">
                <a:solidFill>
                  <a:schemeClr val="tx1">
                    <a:lumMod val="95000"/>
                    <a:lumOff val="5000"/>
                  </a:schemeClr>
                </a:solidFill>
                <a:latin typeface="Calibri"/>
                <a:ea typeface="Calibri"/>
                <a:cs typeface="Times New Roman"/>
              </a:rPr>
              <a:t>храма.</a:t>
            </a:r>
            <a:r>
              <a:rPr lang="ru-RU" dirty="0">
                <a:solidFill>
                  <a:schemeClr val="tx1">
                    <a:lumMod val="95000"/>
                    <a:lumOff val="5000"/>
                  </a:schemeClr>
                </a:solidFill>
                <a:latin typeface="Calibri"/>
                <a:ea typeface="Calibri"/>
                <a:cs typeface="Times New Roman"/>
              </a:rPr>
              <a:t> </a:t>
            </a:r>
            <a:endParaRPr lang="ru-RU" dirty="0">
              <a:solidFill>
                <a:schemeClr val="tx1">
                  <a:lumMod val="95000"/>
                  <a:lumOff val="5000"/>
                </a:schemeClr>
              </a:solidFill>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9844" b="19844"/>
          <a:stretch>
            <a:fillRect/>
          </a:stretch>
        </p:blipFill>
        <p:spPr>
          <a:xfrm>
            <a:off x="539552" y="1268760"/>
            <a:ext cx="3854192" cy="3672408"/>
          </a:xfrm>
        </p:spPr>
      </p:pic>
    </p:spTree>
    <p:extLst>
      <p:ext uri="{BB962C8B-B14F-4D97-AF65-F5344CB8AC3E}">
        <p14:creationId xmlns:p14="http://schemas.microsoft.com/office/powerpoint/2010/main" val="89672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332656"/>
            <a:ext cx="3812645" cy="1002101"/>
          </a:xfrm>
        </p:spPr>
        <p:txBody>
          <a:bodyPr/>
          <a:lstStyle/>
          <a:p>
            <a:r>
              <a:rPr lang="ru-RU" sz="1800" dirty="0"/>
              <a:t>История строительства собора Александра Невского.</a:t>
            </a:r>
            <a:endParaRPr lang="ru-RU" dirty="0"/>
          </a:p>
        </p:txBody>
      </p:sp>
      <p:sp>
        <p:nvSpPr>
          <p:cNvPr id="3" name="Текст 2"/>
          <p:cNvSpPr>
            <a:spLocks noGrp="1"/>
          </p:cNvSpPr>
          <p:nvPr>
            <p:ph type="body" sz="half" idx="2"/>
          </p:nvPr>
        </p:nvSpPr>
        <p:spPr>
          <a:xfrm>
            <a:off x="4716016" y="1412776"/>
            <a:ext cx="3818467" cy="4464495"/>
          </a:xfrm>
        </p:spPr>
        <p:txBody>
          <a:bodyPr>
            <a:normAutofit fontScale="85000" lnSpcReduction="20000"/>
          </a:bodyPr>
          <a:lstStyle/>
          <a:p>
            <a:r>
              <a:rPr lang="ru-RU" dirty="0">
                <a:solidFill>
                  <a:schemeClr val="tx1">
                    <a:lumMod val="95000"/>
                    <a:lumOff val="5000"/>
                  </a:schemeClr>
                </a:solidFill>
                <a:latin typeface="Calibri"/>
                <a:ea typeface="Calibri"/>
                <a:cs typeface="Times New Roman"/>
              </a:rPr>
              <a:t>Первоначально предполагалось построить </a:t>
            </a:r>
            <a:r>
              <a:rPr lang="ru-RU" dirty="0" err="1">
                <a:solidFill>
                  <a:schemeClr val="tx1">
                    <a:lumMod val="95000"/>
                    <a:lumOff val="5000"/>
                  </a:schemeClr>
                </a:solidFill>
                <a:latin typeface="Calibri"/>
                <a:ea typeface="Calibri"/>
                <a:cs typeface="Times New Roman"/>
              </a:rPr>
              <a:t>однопрестольную</a:t>
            </a:r>
            <a:r>
              <a:rPr lang="ru-RU" dirty="0">
                <a:solidFill>
                  <a:schemeClr val="tx1">
                    <a:lumMod val="95000"/>
                    <a:lumOff val="5000"/>
                  </a:schemeClr>
                </a:solidFill>
                <a:latin typeface="Calibri"/>
                <a:ea typeface="Calibri"/>
                <a:cs typeface="Times New Roman"/>
              </a:rPr>
              <a:t> церковь. Однако после приезда на Нижегородскую ярмарку в августе 1858 года Александра II с императрицей Марией Александровной и великою княжной Марией Александровной купечество, "осчастливленное" этим посещением, "на память о преданности своей православию и престолу" решило соорудить не только храм, удовлетворяющий религиозной потребности торговцев, но храм величественный, увековечивающий патриотизм верноподданных". Поэтому решено было устроить в новой церкви три престола во имя святых, тезоименных членам императорской фамилии: Александра Невского, Марии Магдалины и Николая </a:t>
            </a:r>
            <a:r>
              <a:rPr lang="ru-RU" dirty="0" err="1">
                <a:solidFill>
                  <a:schemeClr val="tx1">
                    <a:lumMod val="95000"/>
                    <a:lumOff val="5000"/>
                  </a:schemeClr>
                </a:solidFill>
                <a:latin typeface="Calibri"/>
                <a:ea typeface="Calibri"/>
                <a:cs typeface="Times New Roman"/>
              </a:rPr>
              <a:t>Мирликийского</a:t>
            </a:r>
            <a:r>
              <a:rPr lang="ru-RU" dirty="0">
                <a:solidFill>
                  <a:schemeClr val="tx1">
                    <a:lumMod val="95000"/>
                    <a:lumOff val="5000"/>
                  </a:schemeClr>
                </a:solidFill>
                <a:latin typeface="Calibri"/>
                <a:ea typeface="Calibri"/>
                <a:cs typeface="Times New Roman"/>
              </a:rPr>
              <a:t> (святителя и чудотворца). Император одобрил такое решение купечества и даже указал место для будущего храма - на Стрелке, у слияния Оки и Волги.</a:t>
            </a:r>
            <a:endParaRPr lang="ru-RU" dirty="0">
              <a:solidFill>
                <a:schemeClr val="tx1">
                  <a:lumMod val="95000"/>
                  <a:lumOff val="5000"/>
                </a:schemeClr>
              </a:solidFill>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4595" b="24595"/>
          <a:stretch>
            <a:fillRect/>
          </a:stretch>
        </p:blipFill>
        <p:spPr>
          <a:xfrm>
            <a:off x="683568" y="1412776"/>
            <a:ext cx="3816424" cy="3641576"/>
          </a:xfrm>
        </p:spPr>
      </p:pic>
    </p:spTree>
    <p:extLst>
      <p:ext uri="{BB962C8B-B14F-4D97-AF65-F5344CB8AC3E}">
        <p14:creationId xmlns:p14="http://schemas.microsoft.com/office/powerpoint/2010/main" val="6952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4155" y="404663"/>
            <a:ext cx="3812645" cy="720081"/>
          </a:xfrm>
        </p:spPr>
        <p:txBody>
          <a:bodyPr/>
          <a:lstStyle/>
          <a:p>
            <a:r>
              <a:rPr lang="ru-RU" sz="1800" dirty="0"/>
              <a:t>История строительства собора Александра Невского.</a:t>
            </a:r>
            <a:endParaRPr lang="ru-RU" dirty="0"/>
          </a:p>
        </p:txBody>
      </p:sp>
      <p:sp>
        <p:nvSpPr>
          <p:cNvPr id="3" name="Текст 2"/>
          <p:cNvSpPr>
            <a:spLocks noGrp="1"/>
          </p:cNvSpPr>
          <p:nvPr>
            <p:ph type="body" sz="half" idx="2"/>
          </p:nvPr>
        </p:nvSpPr>
        <p:spPr>
          <a:xfrm>
            <a:off x="4283969" y="1124744"/>
            <a:ext cx="4402832" cy="4608511"/>
          </a:xfrm>
        </p:spPr>
        <p:txBody>
          <a:bodyPr>
            <a:normAutofit/>
          </a:bodyPr>
          <a:lstStyle/>
          <a:p>
            <a:r>
              <a:rPr lang="ru-RU" sz="1600" dirty="0" smtClean="0">
                <a:solidFill>
                  <a:schemeClr val="tx1">
                    <a:lumMod val="95000"/>
                    <a:lumOff val="5000"/>
                  </a:schemeClr>
                </a:solidFill>
                <a:latin typeface="Calibri"/>
                <a:ea typeface="Calibri"/>
                <a:cs typeface="Times New Roman"/>
              </a:rPr>
              <a:t>Проектный </a:t>
            </a:r>
            <a:r>
              <a:rPr lang="ru-RU" sz="1600" dirty="0">
                <a:solidFill>
                  <a:schemeClr val="tx1">
                    <a:lumMod val="95000"/>
                    <a:lumOff val="5000"/>
                  </a:schemeClr>
                </a:solidFill>
                <a:latin typeface="Calibri"/>
                <a:ea typeface="Calibri"/>
                <a:cs typeface="Times New Roman"/>
              </a:rPr>
              <a:t>план Нижегородской ярмарки с нанесенным на него местоположением собора Александра Невского был </a:t>
            </a:r>
            <a:r>
              <a:rPr lang="ru-RU" sz="1600" dirty="0" smtClean="0">
                <a:solidFill>
                  <a:schemeClr val="tx1">
                    <a:lumMod val="95000"/>
                    <a:lumOff val="5000"/>
                  </a:schemeClr>
                </a:solidFill>
                <a:latin typeface="Calibri"/>
                <a:ea typeface="Calibri"/>
                <a:cs typeface="Times New Roman"/>
              </a:rPr>
              <a:t> </a:t>
            </a:r>
            <a:r>
              <a:rPr lang="ru-RU" sz="1600" dirty="0">
                <a:solidFill>
                  <a:schemeClr val="tx1">
                    <a:lumMod val="95000"/>
                    <a:lumOff val="5000"/>
                  </a:schemeClr>
                </a:solidFill>
                <a:latin typeface="Calibri"/>
                <a:ea typeface="Calibri"/>
                <a:cs typeface="Times New Roman"/>
              </a:rPr>
              <a:t>утвержден 11 августа 1860 года</a:t>
            </a:r>
            <a:r>
              <a:rPr lang="ru-RU" sz="1600" dirty="0" smtClean="0">
                <a:solidFill>
                  <a:schemeClr val="tx1">
                    <a:lumMod val="95000"/>
                    <a:lumOff val="5000"/>
                  </a:schemeClr>
                </a:solidFill>
                <a:latin typeface="Calibri"/>
                <a:ea typeface="Calibri"/>
                <a:cs typeface="Times New Roman"/>
              </a:rPr>
              <a:t>.</a:t>
            </a:r>
            <a:r>
              <a:rPr lang="ru-RU" sz="1600" dirty="0">
                <a:solidFill>
                  <a:schemeClr val="tx1">
                    <a:lumMod val="95000"/>
                    <a:lumOff val="5000"/>
                  </a:schemeClr>
                </a:solidFill>
                <a:latin typeface="Calibri"/>
                <a:ea typeface="Calibri"/>
                <a:cs typeface="Times New Roman"/>
              </a:rPr>
              <a:t> </a:t>
            </a:r>
            <a:endParaRPr lang="ru-RU" sz="1600" dirty="0" smtClean="0">
              <a:solidFill>
                <a:schemeClr val="tx1">
                  <a:lumMod val="95000"/>
                  <a:lumOff val="5000"/>
                </a:schemeClr>
              </a:solidFill>
              <a:latin typeface="Calibri"/>
              <a:ea typeface="Calibri"/>
              <a:cs typeface="Times New Roman"/>
            </a:endParaRPr>
          </a:p>
          <a:p>
            <a:endParaRPr lang="ru-RU" sz="1600" dirty="0" smtClean="0">
              <a:solidFill>
                <a:schemeClr val="tx1">
                  <a:lumMod val="95000"/>
                  <a:lumOff val="5000"/>
                </a:schemeClr>
              </a:solidFill>
              <a:latin typeface="Calibri"/>
              <a:ea typeface="Calibri"/>
              <a:cs typeface="Times New Roman"/>
            </a:endParaRPr>
          </a:p>
          <a:p>
            <a:r>
              <a:rPr lang="ru-RU" sz="1600" dirty="0" smtClean="0">
                <a:solidFill>
                  <a:schemeClr val="tx1">
                    <a:lumMod val="95000"/>
                    <a:lumOff val="5000"/>
                  </a:schemeClr>
                </a:solidFill>
                <a:latin typeface="Calibri"/>
                <a:ea typeface="Calibri"/>
                <a:cs typeface="Times New Roman"/>
              </a:rPr>
              <a:t>Торжественное </a:t>
            </a:r>
            <a:r>
              <a:rPr lang="ru-RU" sz="1600" dirty="0">
                <a:solidFill>
                  <a:schemeClr val="tx1">
                    <a:lumMod val="95000"/>
                    <a:lumOff val="5000"/>
                  </a:schemeClr>
                </a:solidFill>
                <a:latin typeface="Calibri"/>
                <a:ea typeface="Calibri"/>
                <a:cs typeface="Times New Roman"/>
              </a:rPr>
              <a:t>освящение места строительства собора состоялось </a:t>
            </a:r>
            <a:r>
              <a:rPr lang="ru-RU" sz="1600" dirty="0" smtClean="0">
                <a:solidFill>
                  <a:schemeClr val="tx1">
                    <a:lumMod val="95000"/>
                    <a:lumOff val="5000"/>
                  </a:schemeClr>
                </a:solidFill>
                <a:latin typeface="Calibri"/>
                <a:ea typeface="Calibri"/>
                <a:cs typeface="Times New Roman"/>
              </a:rPr>
              <a:t>8 </a:t>
            </a:r>
            <a:r>
              <a:rPr lang="ru-RU" sz="1600" dirty="0">
                <a:solidFill>
                  <a:schemeClr val="tx1">
                    <a:lumMod val="95000"/>
                    <a:lumOff val="5000"/>
                  </a:schemeClr>
                </a:solidFill>
                <a:latin typeface="Calibri"/>
                <a:ea typeface="Calibri"/>
                <a:cs typeface="Times New Roman"/>
              </a:rPr>
              <a:t>сентября 1864 года. </a:t>
            </a:r>
            <a:endParaRPr lang="ru-RU" sz="1600" dirty="0" smtClean="0">
              <a:solidFill>
                <a:schemeClr val="tx1">
                  <a:lumMod val="95000"/>
                  <a:lumOff val="5000"/>
                </a:schemeClr>
              </a:solidFill>
              <a:latin typeface="Calibri"/>
              <a:ea typeface="Calibri"/>
              <a:cs typeface="Times New Roman"/>
            </a:endParaRPr>
          </a:p>
          <a:p>
            <a:endParaRPr lang="ru-RU" sz="1600" dirty="0" smtClean="0">
              <a:solidFill>
                <a:schemeClr val="tx1">
                  <a:lumMod val="95000"/>
                  <a:lumOff val="5000"/>
                </a:schemeClr>
              </a:solidFill>
              <a:latin typeface="Calibri"/>
              <a:ea typeface="Calibri"/>
              <a:cs typeface="Times New Roman"/>
            </a:endParaRPr>
          </a:p>
          <a:p>
            <a:r>
              <a:rPr lang="ru-RU" sz="1600" dirty="0" smtClean="0">
                <a:solidFill>
                  <a:schemeClr val="tx1">
                    <a:lumMod val="95000"/>
                    <a:lumOff val="5000"/>
                  </a:schemeClr>
                </a:solidFill>
                <a:latin typeface="Calibri"/>
                <a:ea typeface="Calibri"/>
                <a:cs typeface="Times New Roman"/>
              </a:rPr>
              <a:t>По </a:t>
            </a:r>
            <a:r>
              <a:rPr lang="ru-RU" sz="1600" dirty="0">
                <a:solidFill>
                  <a:schemeClr val="tx1">
                    <a:lumMod val="95000"/>
                    <a:lumOff val="5000"/>
                  </a:schemeClr>
                </a:solidFill>
                <a:latin typeface="Calibri"/>
                <a:ea typeface="Calibri"/>
                <a:cs typeface="Times New Roman"/>
              </a:rPr>
              <a:t>проекту Александро-Невский собор представлял собой центрическое сооружение с пятью восьмигранными шатрами, центральный из которых поднимается на высоту 72,5 метра. </a:t>
            </a:r>
            <a:endParaRPr lang="ru-RU" sz="1600" dirty="0">
              <a:solidFill>
                <a:schemeClr val="tx1">
                  <a:lumMod val="95000"/>
                  <a:lumOff val="5000"/>
                </a:schemeClr>
              </a:solidFill>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0126" r="10126"/>
          <a:stretch>
            <a:fillRect/>
          </a:stretch>
        </p:blipFill>
        <p:spPr>
          <a:xfrm>
            <a:off x="683568" y="1628800"/>
            <a:ext cx="3720792" cy="2926080"/>
          </a:xfrm>
        </p:spPr>
      </p:pic>
    </p:spTree>
    <p:extLst>
      <p:ext uri="{BB962C8B-B14F-4D97-AF65-F5344CB8AC3E}">
        <p14:creationId xmlns:p14="http://schemas.microsoft.com/office/powerpoint/2010/main" val="428479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25758" y="260648"/>
            <a:ext cx="5482346" cy="6408712"/>
          </a:xfrm>
        </p:spPr>
        <p:txBody>
          <a:bodyPr>
            <a:normAutofit lnSpcReduction="10000"/>
          </a:bodyPr>
          <a:lstStyle/>
          <a:p>
            <a:r>
              <a:rPr lang="ru-RU" dirty="0">
                <a:latin typeface="Calibri"/>
                <a:ea typeface="Calibri"/>
                <a:cs typeface="Times New Roman"/>
              </a:rPr>
              <a:t>Архитектура собора ориентировалась на проекты К. Тона, а за образец была взята Благовещенская церковь в Петербурге, построенная этим архитектором в 1849 </a:t>
            </a:r>
            <a:r>
              <a:rPr lang="ru-RU" dirty="0" smtClean="0">
                <a:latin typeface="Calibri"/>
                <a:ea typeface="Calibri"/>
                <a:cs typeface="Times New Roman"/>
              </a:rPr>
              <a:t>году.</a:t>
            </a:r>
            <a:r>
              <a:rPr lang="ru-RU" dirty="0">
                <a:latin typeface="Calibri"/>
                <a:ea typeface="Calibri"/>
                <a:cs typeface="Times New Roman"/>
              </a:rPr>
              <a:t> . "</a:t>
            </a:r>
            <a:r>
              <a:rPr lang="ru-RU" dirty="0" err="1">
                <a:latin typeface="Calibri"/>
                <a:ea typeface="Calibri"/>
                <a:cs typeface="Times New Roman"/>
              </a:rPr>
              <a:t>Заменительный</a:t>
            </a:r>
            <a:r>
              <a:rPr lang="ru-RU" dirty="0">
                <a:latin typeface="Calibri"/>
                <a:ea typeface="Calibri"/>
                <a:cs typeface="Times New Roman"/>
              </a:rPr>
              <a:t>" проект собора был высочайше утвержден Александром II 18 ноября 1865 года.</a:t>
            </a:r>
            <a:br>
              <a:rPr lang="ru-RU" dirty="0">
                <a:latin typeface="Calibri"/>
                <a:ea typeface="Calibri"/>
                <a:cs typeface="Times New Roman"/>
              </a:rPr>
            </a:br>
            <a:r>
              <a:rPr lang="ru-RU" dirty="0">
                <a:latin typeface="Calibri"/>
                <a:ea typeface="Calibri"/>
                <a:cs typeface="Times New Roman"/>
              </a:rPr>
              <a:t>Однако строительство собора не было начато: сказалось отсутствие средств для возведения огромного здания, которое оценивалось в 200 тысяч </a:t>
            </a:r>
            <a:r>
              <a:rPr lang="ru-RU" dirty="0" smtClean="0">
                <a:latin typeface="Calibri"/>
                <a:ea typeface="Calibri"/>
                <a:cs typeface="Times New Roman"/>
              </a:rPr>
              <a:t>рублей.</a:t>
            </a:r>
            <a:r>
              <a:rPr lang="ru-RU" dirty="0">
                <a:latin typeface="Calibri"/>
                <a:ea typeface="Calibri"/>
                <a:cs typeface="Times New Roman"/>
              </a:rPr>
              <a:t> Поэтому Комитет по устройству второго православного в Нижегородской ярмарке храма принял решение об уменьшении его размеров с сохранением общих пропорций. </a:t>
            </a:r>
            <a:r>
              <a:rPr lang="ru-RU" dirty="0" err="1" smtClean="0">
                <a:latin typeface="Calibri"/>
                <a:ea typeface="Calibri"/>
                <a:cs typeface="Times New Roman"/>
              </a:rPr>
              <a:t>П</a:t>
            </a:r>
            <a:r>
              <a:rPr lang="ru-RU" dirty="0" err="1">
                <a:latin typeface="Calibri"/>
                <a:ea typeface="Calibri"/>
                <a:cs typeface="Times New Roman"/>
              </a:rPr>
              <a:t>ересоставление</a:t>
            </a:r>
            <a:r>
              <a:rPr lang="ru-RU" dirty="0">
                <a:latin typeface="Calibri"/>
                <a:ea typeface="Calibri"/>
                <a:cs typeface="Times New Roman"/>
              </a:rPr>
              <a:t> проекта длилось весь 1866 год. Длившееся 9</a:t>
            </a:r>
            <a:r>
              <a:rPr lang="ru-RU" dirty="0" smtClean="0">
                <a:latin typeface="Calibri"/>
                <a:ea typeface="Calibri"/>
                <a:cs typeface="Times New Roman"/>
              </a:rPr>
              <a:t> </a:t>
            </a:r>
            <a:r>
              <a:rPr lang="ru-RU" dirty="0">
                <a:latin typeface="Calibri"/>
                <a:ea typeface="Calibri"/>
                <a:cs typeface="Times New Roman"/>
              </a:rPr>
              <a:t>лет дело о новом соборе грозило затянуться на неопределенный срок. 19 сентября (по другим сведениям, 24 сентября) 1867 (11 августа 1868) года состоялась торжественная закладка собора Александра Невского. Первый кирпич положил великий князь Владимир Александрович. Царская семья с особым вниманием следила за возведением собора в Нижнем. 15 июля 1869 года здесь побывал будущий император Александр III с супругой. Прибыл он и на торжественное освящение собора через 14 лет - 20 июля 1881 года.</a:t>
            </a:r>
            <a:endParaRPr lang="ru-RU" dirty="0"/>
          </a:p>
        </p:txBody>
      </p:sp>
      <p:sp>
        <p:nvSpPr>
          <p:cNvPr id="3" name="Заголовок 2"/>
          <p:cNvSpPr>
            <a:spLocks noGrp="1"/>
          </p:cNvSpPr>
          <p:nvPr>
            <p:ph type="title"/>
          </p:nvPr>
        </p:nvSpPr>
        <p:spPr>
          <a:xfrm>
            <a:off x="914400" y="0"/>
            <a:ext cx="3352800" cy="332656"/>
          </a:xfrm>
        </p:spPr>
        <p:txBody>
          <a:bodyPr/>
          <a:lstStyle/>
          <a:p>
            <a:r>
              <a:rPr lang="ru-RU" sz="2000" dirty="0" smtClean="0">
                <a:solidFill>
                  <a:schemeClr val="tx1">
                    <a:lumMod val="95000"/>
                    <a:lumOff val="5000"/>
                  </a:schemeClr>
                </a:solidFill>
              </a:rPr>
              <a:t>Про собор.</a:t>
            </a:r>
            <a:endParaRPr lang="ru-RU" sz="2000" dirty="0">
              <a:solidFill>
                <a:schemeClr val="tx1">
                  <a:lumMod val="95000"/>
                  <a:lumOff val="5000"/>
                </a:schemeClr>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8104" y="260648"/>
            <a:ext cx="3131840" cy="6408712"/>
          </a:xfrm>
        </p:spPr>
      </p:pic>
    </p:spTree>
    <p:extLst>
      <p:ext uri="{BB962C8B-B14F-4D97-AF65-F5344CB8AC3E}">
        <p14:creationId xmlns:p14="http://schemas.microsoft.com/office/powerpoint/2010/main" val="30635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251520" y="548680"/>
            <a:ext cx="8712968" cy="5976664"/>
          </a:xfrm>
        </p:spPr>
        <p:txBody>
          <a:bodyPr/>
          <a:lstStyle/>
          <a:p>
            <a:r>
              <a:rPr lang="ru-RU" dirty="0">
                <a:latin typeface="Calibri"/>
                <a:ea typeface="Calibri"/>
                <a:cs typeface="Times New Roman"/>
              </a:rPr>
              <a:t>3 сентября 1874 года нижегородский губернатор граф П. И. </a:t>
            </a:r>
            <a:r>
              <a:rPr lang="ru-RU" dirty="0" err="1">
                <a:latin typeface="Calibri"/>
                <a:ea typeface="Calibri"/>
                <a:cs typeface="Times New Roman"/>
              </a:rPr>
              <a:t>Кутайсов</a:t>
            </a:r>
            <a:r>
              <a:rPr lang="ru-RU" dirty="0">
                <a:latin typeface="Calibri"/>
                <a:ea typeface="Calibri"/>
                <a:cs typeface="Times New Roman"/>
              </a:rPr>
              <a:t> положил последний камень в довершение </a:t>
            </a:r>
            <a:r>
              <a:rPr lang="ru-RU" dirty="0" smtClean="0">
                <a:latin typeface="Calibri"/>
                <a:ea typeface="Calibri"/>
                <a:cs typeface="Times New Roman"/>
              </a:rPr>
              <a:t>кладки.</a:t>
            </a:r>
            <a:r>
              <a:rPr lang="ru-RU" dirty="0">
                <a:latin typeface="Calibri"/>
                <a:ea typeface="Calibri"/>
                <a:cs typeface="Times New Roman"/>
              </a:rPr>
              <a:t> </a:t>
            </a:r>
            <a:r>
              <a:rPr lang="ru-RU" dirty="0" smtClean="0">
                <a:latin typeface="Calibri"/>
                <a:ea typeface="Calibri"/>
                <a:cs typeface="Times New Roman"/>
              </a:rPr>
              <a:t>Возведение </a:t>
            </a:r>
            <a:r>
              <a:rPr lang="ru-RU" dirty="0">
                <a:latin typeface="Calibri"/>
                <a:ea typeface="Calibri"/>
                <a:cs typeface="Times New Roman"/>
              </a:rPr>
              <a:t>собора Александра Невского на Нижегородской ярмарке явилось одним из крупнейших строительств в России. По данным </a:t>
            </a:r>
            <a:r>
              <a:rPr lang="ru-RU" dirty="0" err="1">
                <a:latin typeface="Calibri"/>
                <a:ea typeface="Calibri"/>
                <a:cs typeface="Times New Roman"/>
              </a:rPr>
              <a:t>Снежницкого</a:t>
            </a:r>
            <a:r>
              <a:rPr lang="ru-RU" dirty="0">
                <a:latin typeface="Calibri"/>
                <a:ea typeface="Calibri"/>
                <a:cs typeface="Times New Roman"/>
              </a:rPr>
              <a:t> за 1899 год, 87-метровый собор Александра Невского был третьим по высоте в России после храма Христа Спасителя и колокольни Ивана Великого в Московском Кремле</a:t>
            </a:r>
            <a:r>
              <a:rPr lang="ru-RU" dirty="0" smtClean="0">
                <a:latin typeface="Calibri"/>
                <a:ea typeface="Calibri"/>
                <a:cs typeface="Times New Roman"/>
              </a:rPr>
              <a:t>.</a:t>
            </a:r>
            <a:r>
              <a:rPr lang="ru-RU" dirty="0">
                <a:latin typeface="Calibri"/>
                <a:ea typeface="Calibri"/>
                <a:cs typeface="Times New Roman"/>
              </a:rPr>
              <a:t> В завершенном виде собор представлял собой </a:t>
            </a:r>
            <a:r>
              <a:rPr lang="ru-RU" dirty="0" err="1">
                <a:latin typeface="Calibri"/>
                <a:ea typeface="Calibri"/>
                <a:cs typeface="Times New Roman"/>
              </a:rPr>
              <a:t>пятишатровый</a:t>
            </a:r>
            <a:r>
              <a:rPr lang="ru-RU" dirty="0">
                <a:latin typeface="Calibri"/>
                <a:ea typeface="Calibri"/>
                <a:cs typeface="Times New Roman"/>
              </a:rPr>
              <a:t> кирпичный </a:t>
            </a:r>
            <a:r>
              <a:rPr lang="ru-RU" dirty="0" smtClean="0">
                <a:latin typeface="Calibri"/>
                <a:ea typeface="Calibri"/>
                <a:cs typeface="Times New Roman"/>
              </a:rPr>
              <a:t>храм.</a:t>
            </a:r>
            <a:r>
              <a:rPr lang="ru-RU" dirty="0">
                <a:latin typeface="Calibri"/>
                <a:ea typeface="Calibri"/>
                <a:cs typeface="Times New Roman"/>
              </a:rPr>
              <a:t> Послереволюционная судьба собора Александра Невского не отличается от судьбы большей части культовых построек в России. В конце 1920-х годов храм был </a:t>
            </a:r>
            <a:r>
              <a:rPr lang="ru-RU" dirty="0" smtClean="0">
                <a:latin typeface="Calibri"/>
                <a:ea typeface="Calibri"/>
                <a:cs typeface="Times New Roman"/>
              </a:rPr>
              <a:t>закрыт.</a:t>
            </a:r>
            <a:r>
              <a:rPr lang="ru-RU" dirty="0">
                <a:latin typeface="Calibri"/>
                <a:ea typeface="Calibri"/>
                <a:cs typeface="Times New Roman"/>
              </a:rPr>
              <a:t> В</a:t>
            </a:r>
            <a:r>
              <a:rPr lang="ru-RU" dirty="0" smtClean="0">
                <a:latin typeface="Calibri"/>
                <a:ea typeface="Calibri"/>
                <a:cs typeface="Times New Roman"/>
              </a:rPr>
              <a:t> </a:t>
            </a:r>
            <a:r>
              <a:rPr lang="ru-RU" dirty="0">
                <a:latin typeface="Calibri"/>
                <a:ea typeface="Calibri"/>
                <a:cs typeface="Times New Roman"/>
              </a:rPr>
              <a:t>соборе Александра Невского "иконы замечательны своею </a:t>
            </a:r>
            <a:r>
              <a:rPr lang="ru-RU" dirty="0" err="1">
                <a:latin typeface="Calibri"/>
                <a:ea typeface="Calibri"/>
                <a:cs typeface="Times New Roman"/>
              </a:rPr>
              <a:t>древностию</a:t>
            </a:r>
            <a:r>
              <a:rPr lang="ru-RU" dirty="0">
                <a:latin typeface="Calibri"/>
                <a:ea typeface="Calibri"/>
                <a:cs typeface="Times New Roman"/>
              </a:rPr>
              <a:t> и поступили в сей храм из упраздненного </a:t>
            </a:r>
            <a:r>
              <a:rPr lang="ru-RU" dirty="0" err="1">
                <a:latin typeface="Calibri"/>
                <a:ea typeface="Calibri"/>
                <a:cs typeface="Times New Roman"/>
              </a:rPr>
              <a:t>Макарьевского</a:t>
            </a:r>
            <a:r>
              <a:rPr lang="ru-RU" dirty="0">
                <a:latin typeface="Calibri"/>
                <a:ea typeface="Calibri"/>
                <a:cs typeface="Times New Roman"/>
              </a:rPr>
              <a:t> монастыря</a:t>
            </a:r>
            <a:r>
              <a:rPr lang="ru-RU" dirty="0" smtClean="0">
                <a:latin typeface="Calibri"/>
                <a:ea typeface="Calibri"/>
                <a:cs typeface="Times New Roman"/>
              </a:rPr>
              <a:t>.</a:t>
            </a:r>
            <a:r>
              <a:rPr lang="ru-RU" dirty="0">
                <a:latin typeface="Calibri"/>
                <a:ea typeface="Calibri"/>
                <a:cs typeface="Times New Roman"/>
              </a:rPr>
              <a:t> В память чудесного спасения императора Александра III с семьей при крушении поезда на станции Борки И. М. Рукавишниковым была устроена икона пророка </a:t>
            </a:r>
            <a:r>
              <a:rPr lang="ru-RU" dirty="0" err="1">
                <a:latin typeface="Calibri"/>
                <a:ea typeface="Calibri"/>
                <a:cs typeface="Times New Roman"/>
              </a:rPr>
              <a:t>Осии</a:t>
            </a:r>
            <a:r>
              <a:rPr lang="ru-RU" dirty="0">
                <a:latin typeface="Calibri"/>
                <a:ea typeface="Calibri"/>
                <a:cs typeface="Times New Roman"/>
              </a:rPr>
              <a:t> и св. благоверного кн. Александра Невского с иконами святых, имена которых носили члены семьи </a:t>
            </a:r>
            <a:r>
              <a:rPr lang="ru-RU" dirty="0" smtClean="0">
                <a:latin typeface="Calibri"/>
                <a:ea typeface="Calibri"/>
                <a:cs typeface="Times New Roman"/>
              </a:rPr>
              <a:t>императора.</a:t>
            </a:r>
            <a:r>
              <a:rPr lang="ru-RU" dirty="0">
                <a:latin typeface="Calibri"/>
                <a:ea typeface="Calibri"/>
                <a:cs typeface="Times New Roman"/>
              </a:rPr>
              <a:t> По сообщениям местных жителей, интерьер собора был окончательно уничтожен пожаром в 1940-х годах, после чего остатки внутренней штукатурной отделки почти полностью </a:t>
            </a:r>
            <a:r>
              <a:rPr lang="ru-RU" dirty="0" smtClean="0">
                <a:latin typeface="Calibri"/>
                <a:ea typeface="Calibri"/>
                <a:cs typeface="Times New Roman"/>
              </a:rPr>
              <a:t>сбили.</a:t>
            </a:r>
            <a:r>
              <a:rPr lang="ru-RU" dirty="0">
                <a:latin typeface="Calibri"/>
                <a:ea typeface="Calibri"/>
                <a:cs typeface="Times New Roman"/>
              </a:rPr>
              <a:t> К 2006 году собор был восстановлен, и началась роспись внутренних сводов храма</a:t>
            </a:r>
            <a:r>
              <a:rPr lang="ru-RU" dirty="0" smtClean="0">
                <a:latin typeface="Calibri"/>
                <a:ea typeface="Calibri"/>
                <a:cs typeface="Times New Roman"/>
              </a:rPr>
              <a:t>.</a:t>
            </a:r>
            <a:r>
              <a:rPr lang="ru-RU" dirty="0">
                <a:latin typeface="Calibri"/>
                <a:ea typeface="Calibri"/>
                <a:cs typeface="Times New Roman"/>
              </a:rPr>
              <a:t> В настоящее время завершаются работы по восстановлению иконостаса силами иконописной мастерской "Традиция", много лет работающей при соборе. </a:t>
            </a:r>
            <a:endParaRPr lang="ru-RU" dirty="0"/>
          </a:p>
        </p:txBody>
      </p:sp>
      <p:sp>
        <p:nvSpPr>
          <p:cNvPr id="3" name="Заголовок 2"/>
          <p:cNvSpPr>
            <a:spLocks noGrp="1"/>
          </p:cNvSpPr>
          <p:nvPr>
            <p:ph type="title"/>
          </p:nvPr>
        </p:nvSpPr>
        <p:spPr>
          <a:xfrm>
            <a:off x="914400" y="0"/>
            <a:ext cx="3352800" cy="476672"/>
          </a:xfrm>
        </p:spPr>
        <p:txBody>
          <a:bodyPr/>
          <a:lstStyle/>
          <a:p>
            <a:r>
              <a:rPr lang="ru-RU" sz="2000" dirty="0" smtClean="0"/>
              <a:t>Про собор.</a:t>
            </a:r>
            <a:endParaRPr lang="ru-RU" sz="2000" dirty="0"/>
          </a:p>
        </p:txBody>
      </p:sp>
    </p:spTree>
    <p:extLst>
      <p:ext uri="{BB962C8B-B14F-4D97-AF65-F5344CB8AC3E}">
        <p14:creationId xmlns:p14="http://schemas.microsoft.com/office/powerpoint/2010/main" val="28797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5464" y="765175"/>
            <a:ext cx="3165222" cy="5111750"/>
          </a:xfrm>
        </p:spPr>
      </p:pic>
      <p:pic>
        <p:nvPicPr>
          <p:cNvPr id="7" name="Объект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00563" y="1048787"/>
            <a:ext cx="3821112" cy="4544526"/>
          </a:xfrm>
        </p:spPr>
      </p:pic>
    </p:spTree>
    <p:extLst>
      <p:ext uri="{BB962C8B-B14F-4D97-AF65-F5344CB8AC3E}">
        <p14:creationId xmlns:p14="http://schemas.microsoft.com/office/powerpoint/2010/main" val="215990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4155" y="338667"/>
            <a:ext cx="3812645" cy="786077"/>
          </a:xfrm>
        </p:spPr>
        <p:txBody>
          <a:bodyPr/>
          <a:lstStyle/>
          <a:p>
            <a:r>
              <a:rPr lang="ru-RU" b="1" dirty="0">
                <a:latin typeface="Times New Roman"/>
                <a:ea typeface="Times New Roman"/>
              </a:rPr>
              <a:t>Возрождение </a:t>
            </a:r>
            <a:r>
              <a:rPr lang="ru-RU" b="1" dirty="0" smtClean="0">
                <a:latin typeface="Times New Roman"/>
                <a:ea typeface="Times New Roman"/>
              </a:rPr>
              <a:t>храма.</a:t>
            </a:r>
            <a:endParaRPr lang="ru-RU" dirty="0"/>
          </a:p>
        </p:txBody>
      </p:sp>
      <p:sp>
        <p:nvSpPr>
          <p:cNvPr id="3" name="Текст 2"/>
          <p:cNvSpPr>
            <a:spLocks noGrp="1"/>
          </p:cNvSpPr>
          <p:nvPr>
            <p:ph type="body" sz="half" idx="2"/>
          </p:nvPr>
        </p:nvSpPr>
        <p:spPr>
          <a:xfrm>
            <a:off x="4211961" y="1196752"/>
            <a:ext cx="4474840" cy="4824536"/>
          </a:xfrm>
        </p:spPr>
        <p:txBody>
          <a:bodyPr>
            <a:normAutofit/>
          </a:bodyPr>
          <a:lstStyle/>
          <a:p>
            <a:r>
              <a:rPr lang="ru-RU" sz="1600" dirty="0">
                <a:solidFill>
                  <a:schemeClr val="tx1">
                    <a:lumMod val="95000"/>
                    <a:lumOff val="5000"/>
                  </a:schemeClr>
                </a:solidFill>
                <a:latin typeface="Times New Roman"/>
                <a:ea typeface="Times New Roman"/>
              </a:rPr>
              <a:t>8 сентября 2009 года архиепископ </a:t>
            </a:r>
            <a:r>
              <a:rPr lang="ru-RU" sz="1600" u="sng" dirty="0">
                <a:solidFill>
                  <a:schemeClr val="tx1">
                    <a:lumMod val="95000"/>
                    <a:lumOff val="5000"/>
                  </a:schemeClr>
                </a:solidFill>
                <a:latin typeface="Times New Roman"/>
                <a:ea typeface="Times New Roman"/>
                <a:hlinkClick r:id="rId2" tooltip="Георгий (Данилов)"/>
              </a:rPr>
              <a:t>Георгий</a:t>
            </a:r>
            <a:r>
              <a:rPr lang="ru-RU" sz="1600" dirty="0">
                <a:solidFill>
                  <a:schemeClr val="tx1">
                    <a:lumMod val="95000"/>
                    <a:lumOff val="5000"/>
                  </a:schemeClr>
                </a:solidFill>
                <a:latin typeface="Times New Roman"/>
                <a:ea typeface="Times New Roman"/>
              </a:rPr>
              <a:t> совершил Божественную литургию, а по её окончанию освятил новую соборную икону </a:t>
            </a:r>
            <a:r>
              <a:rPr lang="ru-RU" sz="1600" u="sng" dirty="0">
                <a:solidFill>
                  <a:schemeClr val="tx1">
                    <a:lumMod val="95000"/>
                    <a:lumOff val="5000"/>
                  </a:schemeClr>
                </a:solidFill>
                <a:latin typeface="Times New Roman"/>
                <a:ea typeface="Times New Roman"/>
                <a:hlinkClick r:id="rId3" tooltip="Спас Нерукотворный"/>
              </a:rPr>
              <a:t>Нерукотворного Образа Спасителя</a:t>
            </a:r>
            <a:r>
              <a:rPr lang="ru-RU" sz="1600" dirty="0">
                <a:solidFill>
                  <a:schemeClr val="tx1">
                    <a:lumMod val="95000"/>
                    <a:lumOff val="5000"/>
                  </a:schemeClr>
                </a:solidFill>
                <a:latin typeface="Times New Roman"/>
                <a:ea typeface="Times New Roman"/>
              </a:rPr>
              <a:t> — список с чудотворного образа </a:t>
            </a:r>
            <a:r>
              <a:rPr lang="ru-RU" sz="1600" u="sng" dirty="0" err="1">
                <a:solidFill>
                  <a:schemeClr val="tx1">
                    <a:lumMod val="95000"/>
                    <a:lumOff val="5000"/>
                  </a:schemeClr>
                </a:solidFill>
                <a:latin typeface="Times New Roman"/>
                <a:ea typeface="Times New Roman"/>
                <a:hlinkClick r:id="rId4" tooltip="Спас Всемилостивый (икона)"/>
              </a:rPr>
              <a:t>Тутаевского</a:t>
            </a:r>
            <a:r>
              <a:rPr lang="ru-RU" sz="1600" u="sng" dirty="0">
                <a:solidFill>
                  <a:schemeClr val="tx1">
                    <a:lumMod val="95000"/>
                    <a:lumOff val="5000"/>
                  </a:schemeClr>
                </a:solidFill>
                <a:latin typeface="Times New Roman"/>
                <a:ea typeface="Times New Roman"/>
                <a:hlinkClick r:id="rId4" tooltip="Спас Всемилостивый (икона)"/>
              </a:rPr>
              <a:t> Всемилостивейшего Спаса</a:t>
            </a:r>
            <a:r>
              <a:rPr lang="ru-RU" sz="1600" dirty="0">
                <a:solidFill>
                  <a:schemeClr val="tx1">
                    <a:lumMod val="95000"/>
                    <a:lumOff val="5000"/>
                  </a:schemeClr>
                </a:solidFill>
                <a:latin typeface="Times New Roman"/>
                <a:ea typeface="Times New Roman"/>
              </a:rPr>
              <a:t>, написанный в иконописной мастерской </a:t>
            </a:r>
            <a:r>
              <a:rPr lang="ru-RU" sz="1600" dirty="0" smtClean="0">
                <a:solidFill>
                  <a:schemeClr val="tx1">
                    <a:lumMod val="95000"/>
                    <a:lumOff val="5000"/>
                  </a:schemeClr>
                </a:solidFill>
                <a:latin typeface="Times New Roman"/>
                <a:ea typeface="Times New Roman"/>
              </a:rPr>
              <a:t>«</a:t>
            </a:r>
            <a:r>
              <a:rPr lang="ru-RU" sz="1600" u="sng" dirty="0">
                <a:solidFill>
                  <a:srgbClr val="0000FF"/>
                </a:solidFill>
                <a:latin typeface="Times New Roman"/>
                <a:ea typeface="Times New Roman"/>
                <a:hlinkClick r:id="rId5" tooltip="Традиция (мастерская) (страница отсутствует)"/>
              </a:rPr>
              <a:t>Традиция</a:t>
            </a:r>
            <a:r>
              <a:rPr lang="ru-RU" sz="1600" dirty="0" smtClean="0">
                <a:solidFill>
                  <a:schemeClr val="tx1">
                    <a:lumMod val="95000"/>
                    <a:lumOff val="5000"/>
                  </a:schemeClr>
                </a:solidFill>
                <a:latin typeface="Times New Roman"/>
                <a:ea typeface="Times New Roman"/>
              </a:rPr>
              <a:t>».12 </a:t>
            </a:r>
            <a:r>
              <a:rPr lang="ru-RU" sz="1600" dirty="0">
                <a:solidFill>
                  <a:schemeClr val="tx1">
                    <a:lumMod val="95000"/>
                    <a:lumOff val="5000"/>
                  </a:schemeClr>
                </a:solidFill>
                <a:latin typeface="Times New Roman"/>
                <a:ea typeface="Times New Roman"/>
              </a:rPr>
              <a:t>сентября 2009 года Собору в честь святого благоверного князя Александра Невского в Нижнем Новгороде присвоен статус </a:t>
            </a:r>
            <a:r>
              <a:rPr lang="ru-RU" sz="1600" dirty="0" smtClean="0">
                <a:solidFill>
                  <a:schemeClr val="tx1">
                    <a:lumMod val="95000"/>
                    <a:lumOff val="5000"/>
                  </a:schemeClr>
                </a:solidFill>
                <a:latin typeface="Times New Roman"/>
                <a:ea typeface="Times New Roman"/>
              </a:rPr>
              <a:t>кафедрального.</a:t>
            </a:r>
            <a:endParaRPr lang="ru-RU" sz="1600" dirty="0">
              <a:solidFill>
                <a:schemeClr val="tx1">
                  <a:lumMod val="95000"/>
                  <a:lumOff val="5000"/>
                </a:schemeClr>
              </a:solidFill>
            </a:endParaRPr>
          </a:p>
        </p:txBody>
      </p:sp>
      <p:pic>
        <p:nvPicPr>
          <p:cNvPr id="7" name="Рисунок 6"/>
          <p:cNvPicPr>
            <a:picLocks noGrp="1" noChangeAspect="1"/>
          </p:cNvPicPr>
          <p:nvPr>
            <p:ph type="pic" idx="1"/>
          </p:nvPr>
        </p:nvPicPr>
        <p:blipFill>
          <a:blip r:embed="rId6">
            <a:extLst>
              <a:ext uri="{28A0092B-C50C-407E-A947-70E740481C1C}">
                <a14:useLocalDpi xmlns:a14="http://schemas.microsoft.com/office/drawing/2010/main" val="0"/>
              </a:ext>
            </a:extLst>
          </a:blip>
          <a:srcRect l="7543" r="7543"/>
          <a:stretch>
            <a:fillRect/>
          </a:stretch>
        </p:blipFill>
        <p:spPr/>
      </p:pic>
    </p:spTree>
    <p:extLst>
      <p:ext uri="{BB962C8B-B14F-4D97-AF65-F5344CB8AC3E}">
        <p14:creationId xmlns:p14="http://schemas.microsoft.com/office/powerpoint/2010/main" val="293666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4155" y="338667"/>
            <a:ext cx="3812645" cy="786077"/>
          </a:xfrm>
        </p:spPr>
        <p:txBody>
          <a:bodyPr>
            <a:normAutofit fontScale="90000"/>
          </a:bodyPr>
          <a:lstStyle/>
          <a:p>
            <a:pPr>
              <a:lnSpc>
                <a:spcPct val="115000"/>
              </a:lnSpc>
              <a:spcAft>
                <a:spcPts val="1000"/>
              </a:spcAft>
            </a:pPr>
            <a:r>
              <a:rPr lang="ru-RU" b="1" dirty="0">
                <a:latin typeface="Times New Roman"/>
                <a:ea typeface="Times New Roman"/>
                <a:cs typeface="Times New Roman"/>
              </a:rPr>
              <a:t>Колокол «Соборный»</a:t>
            </a:r>
            <a:r>
              <a:rPr lang="ru-RU" sz="2000" dirty="0">
                <a:latin typeface="Calibri"/>
                <a:ea typeface="Calibri"/>
                <a:cs typeface="Times New Roman"/>
              </a:rPr>
              <a:t/>
            </a:r>
            <a:br>
              <a:rPr lang="ru-RU" sz="2000" dirty="0">
                <a:latin typeface="Calibri"/>
                <a:ea typeface="Calibri"/>
                <a:cs typeface="Times New Roman"/>
              </a:rPr>
            </a:br>
            <a:endParaRPr lang="ru-RU" dirty="0"/>
          </a:p>
        </p:txBody>
      </p:sp>
      <p:sp>
        <p:nvSpPr>
          <p:cNvPr id="3" name="Текст 2"/>
          <p:cNvSpPr>
            <a:spLocks noGrp="1"/>
          </p:cNvSpPr>
          <p:nvPr>
            <p:ph type="body" sz="half" idx="2"/>
          </p:nvPr>
        </p:nvSpPr>
        <p:spPr>
          <a:xfrm>
            <a:off x="4788024" y="1412776"/>
            <a:ext cx="3818467" cy="4176464"/>
          </a:xfrm>
        </p:spPr>
        <p:txBody>
          <a:bodyPr>
            <a:normAutofit lnSpcReduction="10000"/>
          </a:bodyPr>
          <a:lstStyle/>
          <a:p>
            <a:pPr>
              <a:lnSpc>
                <a:spcPct val="115000"/>
              </a:lnSpc>
              <a:spcAft>
                <a:spcPts val="1000"/>
              </a:spcAft>
            </a:pPr>
            <a:r>
              <a:rPr lang="ru-RU" sz="2000" b="1" dirty="0">
                <a:solidFill>
                  <a:schemeClr val="tx1">
                    <a:lumMod val="95000"/>
                    <a:lumOff val="5000"/>
                  </a:schemeClr>
                </a:solidFill>
                <a:latin typeface="Times New Roman"/>
                <a:ea typeface="Times New Roman"/>
                <a:cs typeface="Times New Roman"/>
              </a:rPr>
              <a:t> </a:t>
            </a:r>
            <a:r>
              <a:rPr lang="ru-RU" dirty="0" smtClean="0">
                <a:solidFill>
                  <a:schemeClr val="tx1">
                    <a:lumMod val="95000"/>
                    <a:lumOff val="5000"/>
                  </a:schemeClr>
                </a:solidFill>
                <a:latin typeface="Times New Roman"/>
                <a:ea typeface="Times New Roman"/>
                <a:cs typeface="Times New Roman"/>
              </a:rPr>
              <a:t>Установка </a:t>
            </a:r>
            <a:r>
              <a:rPr lang="ru-RU" dirty="0">
                <a:solidFill>
                  <a:schemeClr val="tx1">
                    <a:lumMod val="95000"/>
                    <a:lumOff val="5000"/>
                  </a:schemeClr>
                </a:solidFill>
                <a:latin typeface="Times New Roman"/>
                <a:ea typeface="Times New Roman"/>
                <a:cs typeface="Times New Roman"/>
              </a:rPr>
              <a:t>колокола в честь 400-летия подвига </a:t>
            </a:r>
            <a:r>
              <a:rPr lang="ru-RU" u="sng" dirty="0">
                <a:solidFill>
                  <a:schemeClr val="tx1">
                    <a:lumMod val="95000"/>
                    <a:lumOff val="5000"/>
                  </a:schemeClr>
                </a:solidFill>
                <a:latin typeface="Times New Roman"/>
                <a:ea typeface="Times New Roman"/>
                <a:cs typeface="Times New Roman"/>
                <a:hlinkClick r:id="rId2" tooltip="Второе народное ополчение"/>
              </a:rPr>
              <a:t>Нижегородского ополчения</a:t>
            </a:r>
            <a:r>
              <a:rPr lang="ru-RU" dirty="0">
                <a:solidFill>
                  <a:schemeClr val="tx1">
                    <a:lumMod val="95000"/>
                    <a:lumOff val="5000"/>
                  </a:schemeClr>
                </a:solidFill>
                <a:latin typeface="Times New Roman"/>
                <a:ea typeface="Times New Roman"/>
                <a:cs typeface="Times New Roman"/>
              </a:rPr>
              <a:t> Кузьмы Минина и князя Дмитрия Пожарского запланирована на месте слияния Оки и Волги, в 300 метрах от Собора Александра Невского.</a:t>
            </a:r>
            <a:r>
              <a:rPr lang="ru-RU" u="sng" baseline="30000" dirty="0">
                <a:solidFill>
                  <a:schemeClr val="tx1">
                    <a:lumMod val="95000"/>
                    <a:lumOff val="5000"/>
                  </a:schemeClr>
                </a:solidFill>
                <a:latin typeface="Times New Roman"/>
                <a:ea typeface="Times New Roman"/>
                <a:cs typeface="Times New Roman"/>
                <a:hlinkClick r:id="rId3"/>
              </a:rPr>
              <a:t>[14]</a:t>
            </a:r>
            <a:r>
              <a:rPr lang="ru-RU" u="sng" baseline="30000" dirty="0">
                <a:solidFill>
                  <a:schemeClr val="tx1">
                    <a:lumMod val="95000"/>
                    <a:lumOff val="5000"/>
                  </a:schemeClr>
                </a:solidFill>
                <a:latin typeface="Times New Roman"/>
                <a:ea typeface="Times New Roman"/>
                <a:cs typeface="Times New Roman"/>
                <a:hlinkClick r:id="rId4"/>
              </a:rPr>
              <a:t>[15]</a:t>
            </a:r>
            <a:r>
              <a:rPr lang="ru-RU" dirty="0">
                <a:solidFill>
                  <a:schemeClr val="tx1">
                    <a:lumMod val="95000"/>
                    <a:lumOff val="5000"/>
                  </a:schemeClr>
                </a:solidFill>
                <a:latin typeface="Times New Roman"/>
                <a:ea typeface="Times New Roman"/>
                <a:cs typeface="Times New Roman"/>
              </a:rPr>
              <a:t>. До этого времени колокол размещен на временной звоннице у южного входа в собор</a:t>
            </a:r>
            <a:r>
              <a:rPr lang="ru-RU" dirty="0" smtClean="0">
                <a:solidFill>
                  <a:schemeClr val="tx1">
                    <a:lumMod val="95000"/>
                    <a:lumOff val="5000"/>
                  </a:schemeClr>
                </a:solidFill>
                <a:latin typeface="Times New Roman"/>
                <a:ea typeface="Times New Roman"/>
                <a:cs typeface="Times New Roman"/>
              </a:rPr>
              <a:t>.</a:t>
            </a:r>
            <a:r>
              <a:rPr lang="ru-RU" sz="1600" dirty="0">
                <a:solidFill>
                  <a:schemeClr val="tx1">
                    <a:lumMod val="95000"/>
                    <a:lumOff val="5000"/>
                  </a:schemeClr>
                </a:solidFill>
                <a:latin typeface="Times New Roman"/>
                <a:ea typeface="Times New Roman"/>
                <a:cs typeface="Times New Roman"/>
              </a:rPr>
              <a:t> Его высота и диаметр совпадают и равны 4 метрам. Вес 60 тонн. Изготовлен из колокольной бронзы (80% меди и 20% олова).</a:t>
            </a:r>
            <a:endParaRPr lang="ru-RU" sz="1400" dirty="0">
              <a:solidFill>
                <a:schemeClr val="tx1">
                  <a:lumMod val="95000"/>
                  <a:lumOff val="5000"/>
                </a:schemeClr>
              </a:solidFill>
              <a:latin typeface="Calibri"/>
              <a:ea typeface="Calibri"/>
              <a:cs typeface="Times New Roman"/>
            </a:endParaRPr>
          </a:p>
          <a:p>
            <a:pPr>
              <a:lnSpc>
                <a:spcPct val="115000"/>
              </a:lnSpc>
              <a:spcAft>
                <a:spcPts val="1000"/>
              </a:spcAft>
            </a:pPr>
            <a:endParaRPr lang="ru-RU" sz="1600" dirty="0">
              <a:latin typeface="Calibri"/>
              <a:ea typeface="Calibri"/>
              <a:cs typeface="Times New Roman"/>
            </a:endParaRPr>
          </a:p>
          <a:p>
            <a:endParaRPr lang="ru-RU" dirty="0"/>
          </a:p>
        </p:txBody>
      </p:sp>
      <p:pic>
        <p:nvPicPr>
          <p:cNvPr id="5" name="Рисунок 4"/>
          <p:cNvPicPr>
            <a:picLocks noGrp="1" noChangeAspect="1"/>
          </p:cNvPicPr>
          <p:nvPr>
            <p:ph type="pic" idx="1"/>
          </p:nvPr>
        </p:nvPicPr>
        <p:blipFill>
          <a:blip r:embed="rId5" cstate="print">
            <a:extLst>
              <a:ext uri="{28A0092B-C50C-407E-A947-70E740481C1C}">
                <a14:useLocalDpi xmlns:a14="http://schemas.microsoft.com/office/drawing/2010/main" val="0"/>
              </a:ext>
            </a:extLst>
          </a:blip>
          <a:srcRect t="9833" b="9833"/>
          <a:stretch>
            <a:fillRect/>
          </a:stretch>
        </p:blipFill>
        <p:spPr/>
      </p:pic>
    </p:spTree>
    <p:extLst>
      <p:ext uri="{BB962C8B-B14F-4D97-AF65-F5344CB8AC3E}">
        <p14:creationId xmlns:p14="http://schemas.microsoft.com/office/powerpoint/2010/main" val="239600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84</TotalTime>
  <Words>573</Words>
  <Application>Microsoft Office PowerPoint</Application>
  <PresentationFormat>Экран (4:3)</PresentationFormat>
  <Paragraphs>29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Волна</vt:lpstr>
      <vt:lpstr>Доклад на тему : Собор Александра Невского.</vt:lpstr>
      <vt:lpstr>История строительства собора Александра Невского.</vt:lpstr>
      <vt:lpstr>История строительства собора Александра Невского.</vt:lpstr>
      <vt:lpstr>История строительства собора Александра Невского.</vt:lpstr>
      <vt:lpstr>Про собор.</vt:lpstr>
      <vt:lpstr>Про собор.</vt:lpstr>
      <vt:lpstr>Презентация PowerPoint</vt:lpstr>
      <vt:lpstr>Возрождение храма.</vt:lpstr>
      <vt:lpstr>Колокол «Соборный» </vt:lpstr>
      <vt:lpstr>Святыни и реликвии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Доклад на тему : Собор Александра Невского.</dc:title>
  <dc:creator>Арина</dc:creator>
  <cp:lastModifiedBy>Арина</cp:lastModifiedBy>
  <cp:revision>8</cp:revision>
  <dcterms:created xsi:type="dcterms:W3CDTF">2014-01-10T09:53:53Z</dcterms:created>
  <dcterms:modified xsi:type="dcterms:W3CDTF">2014-01-10T11:17:57Z</dcterms:modified>
</cp:coreProperties>
</file>