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5" r:id="rId3"/>
    <p:sldId id="264" r:id="rId4"/>
    <p:sldId id="266" r:id="rId5"/>
    <p:sldId id="267" r:id="rId6"/>
    <p:sldId id="268" r:id="rId7"/>
    <p:sldId id="269" r:id="rId8"/>
    <p:sldId id="289" r:id="rId9"/>
    <p:sldId id="270" r:id="rId10"/>
    <p:sldId id="275" r:id="rId11"/>
    <p:sldId id="271" r:id="rId12"/>
    <p:sldId id="272" r:id="rId13"/>
    <p:sldId id="273" r:id="rId14"/>
    <p:sldId id="276" r:id="rId15"/>
    <p:sldId id="277" r:id="rId16"/>
    <p:sldId id="278" r:id="rId17"/>
    <p:sldId id="279" r:id="rId18"/>
    <p:sldId id="28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0BC5"/>
    <a:srgbClr val="FF33CC"/>
    <a:srgbClr val="595709"/>
    <a:srgbClr val="FF0000"/>
    <a:srgbClr val="0000FF"/>
    <a:srgbClr val="339933"/>
    <a:srgbClr val="006600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4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501122" cy="6215106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  <a:r>
              <a:rPr lang="ru-RU" sz="14400" dirty="0" smtClean="0">
                <a:solidFill>
                  <a:srgbClr val="FF0000"/>
                </a:solidFill>
              </a:rPr>
              <a:t>Урок русского языка</a:t>
            </a:r>
            <a:r>
              <a:rPr lang="en-US" sz="14400" dirty="0" smtClean="0">
                <a:solidFill>
                  <a:srgbClr val="FF0000"/>
                </a:solidFill>
              </a:rPr>
              <a:t> </a:t>
            </a:r>
            <a:r>
              <a:rPr lang="ru-RU" sz="14400" dirty="0" smtClean="0">
                <a:solidFill>
                  <a:srgbClr val="FF0000"/>
                </a:solidFill>
              </a:rPr>
              <a:t>по теме:</a:t>
            </a:r>
          </a:p>
          <a:p>
            <a:pPr algn="ctr"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Закрепление умений и навыков в правописании безударной  гласной  в  корне слова».</a:t>
            </a:r>
            <a:endParaRPr lang="ru-RU" sz="16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3- класс</a:t>
            </a:r>
            <a:r>
              <a:rPr lang="ru-RU" sz="16000" dirty="0" smtClean="0">
                <a:solidFill>
                  <a:srgbClr val="CC00FF"/>
                </a:solidFill>
                <a:latin typeface="Arial" pitchFamily="34" charset="0"/>
              </a:rPr>
              <a:t>                                            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ru-RU" sz="5500" dirty="0" smtClean="0">
              <a:solidFill>
                <a:srgbClr val="CC00FF"/>
              </a:solidFill>
              <a:latin typeface="Arial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5500" dirty="0" smtClean="0">
                <a:solidFill>
                  <a:srgbClr val="CC00FF"/>
                </a:solidFill>
                <a:latin typeface="Arial" pitchFamily="34" charset="0"/>
              </a:rPr>
              <a:t>                                          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5500" dirty="0" smtClean="0">
                <a:solidFill>
                  <a:srgbClr val="FF33CC"/>
                </a:solidFill>
                <a:latin typeface="Arial" pitchFamily="34" charset="0"/>
              </a:rPr>
              <a:t>                                            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300" dirty="0" smtClean="0">
                <a:solidFill>
                  <a:srgbClr val="FF33CC"/>
                </a:solidFill>
                <a:latin typeface="Arial" pitchFamily="34" charset="0"/>
              </a:rPr>
              <a:t>                                              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ru-RU" sz="2300" dirty="0" smtClean="0">
              <a:solidFill>
                <a:srgbClr val="FF33CC"/>
              </a:solidFill>
              <a:latin typeface="Arial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endParaRPr lang="ru-RU" sz="2300" dirty="0" smtClean="0">
              <a:solidFill>
                <a:srgbClr val="FF33CC"/>
              </a:solidFill>
              <a:latin typeface="Arial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endParaRPr lang="ru-RU" sz="2300" dirty="0" smtClean="0">
              <a:solidFill>
                <a:srgbClr val="FF33CC"/>
              </a:solidFill>
              <a:latin typeface="Arial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endParaRPr lang="ru-RU" sz="2300" dirty="0" smtClean="0">
              <a:solidFill>
                <a:srgbClr val="FF33CC"/>
              </a:solidFill>
              <a:latin typeface="Arial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endParaRPr lang="ru-RU" sz="2300" dirty="0" smtClean="0">
              <a:solidFill>
                <a:srgbClr val="FF33CC"/>
              </a:solidFill>
              <a:latin typeface="Arial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endParaRPr lang="ru-RU" sz="2300" dirty="0" smtClean="0">
              <a:solidFill>
                <a:srgbClr val="FF33CC"/>
              </a:solidFill>
              <a:latin typeface="Arial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endParaRPr lang="ru-RU" sz="2300" dirty="0" smtClean="0">
              <a:solidFill>
                <a:srgbClr val="FF33CC"/>
              </a:solidFill>
              <a:latin typeface="Arial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endParaRPr lang="ru-RU" sz="2300" dirty="0" smtClean="0">
              <a:solidFill>
                <a:srgbClr val="FF33CC"/>
              </a:solidFill>
              <a:latin typeface="Arial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endParaRPr lang="ru-RU" sz="2300" dirty="0" smtClean="0">
              <a:solidFill>
                <a:srgbClr val="FF33CC"/>
              </a:solidFill>
              <a:latin typeface="Arial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endParaRPr lang="ru-RU" sz="2300" dirty="0" smtClean="0">
              <a:solidFill>
                <a:srgbClr val="FF33CC"/>
              </a:solidFill>
              <a:latin typeface="Arial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endParaRPr lang="ru-RU" sz="2300" dirty="0" smtClean="0">
              <a:solidFill>
                <a:srgbClr val="FF33CC"/>
              </a:solidFill>
              <a:latin typeface="Arial" pitchFamily="34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900" dirty="0" smtClean="0">
                <a:solidFill>
                  <a:srgbClr val="FF33CC"/>
                </a:solidFill>
                <a:latin typeface="Arial" pitchFamily="34" charset="0"/>
              </a:rPr>
              <a:t>                                                                                                                                                                                 </a:t>
            </a:r>
            <a:r>
              <a:rPr lang="ru-RU" sz="6400" b="1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Попкова Лидия Валентиновна</a:t>
            </a:r>
            <a:endParaRPr lang="ru-RU" sz="2900" b="1" dirty="0" smtClean="0">
              <a:solidFill>
                <a:srgbClr val="FF33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4800" b="1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</a:t>
            </a:r>
            <a:r>
              <a:rPr lang="ru-RU" sz="6400" b="1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  <a:endParaRPr lang="ru-RU" sz="4800" dirty="0" smtClean="0">
              <a:solidFill>
                <a:srgbClr val="FF33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900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</a:t>
            </a:r>
            <a:r>
              <a:rPr lang="ru-RU" sz="2900" b="1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b="1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ГБС(К)ОУ школы № 35</a:t>
            </a:r>
          </a:p>
          <a:p>
            <a:pPr algn="r">
              <a:buNone/>
            </a:pPr>
            <a:r>
              <a:rPr lang="ru-RU" sz="5600" b="1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г. </a:t>
            </a:r>
            <a:r>
              <a:rPr lang="ru-RU" sz="5600" b="1" dirty="0" err="1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Усть</a:t>
            </a:r>
            <a:r>
              <a:rPr lang="ru-RU" sz="5600" b="1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- Лабинск, Краснодарского края </a:t>
            </a:r>
          </a:p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r>
              <a:rPr lang="ru-RU" sz="2000" b="1" dirty="0" smtClean="0"/>
              <a:t> </a:t>
            </a:r>
            <a:endParaRPr lang="ru-RU" sz="2000" dirty="0" smtClean="0"/>
          </a:p>
          <a:p>
            <a:pPr algn="ctr">
              <a:buNone/>
            </a:pPr>
            <a:r>
              <a:rPr lang="ru-RU" sz="2000" b="1" dirty="0" smtClean="0"/>
              <a:t> </a:t>
            </a: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3786190"/>
            <a:ext cx="2286016" cy="2286016"/>
          </a:xfrm>
          <a:prstGeom prst="rect">
            <a:avLst/>
          </a:prstGeom>
          <a:noFill/>
          <a:ln w="9525">
            <a:solidFill>
              <a:srgbClr val="660066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u="sng" dirty="0" smtClean="0"/>
              <a:t/>
            </a:r>
            <a:br>
              <a:rPr lang="ru-RU" u="sng" dirty="0" smtClean="0"/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28604"/>
            <a:ext cx="8643998" cy="6215106"/>
          </a:xfr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1"/>
            <a:tileRect/>
          </a:gradFill>
        </p:spPr>
        <p:txBody>
          <a:bodyPr/>
          <a:lstStyle/>
          <a:p>
            <a:pPr>
              <a:buNone/>
            </a:pPr>
            <a:r>
              <a:rPr lang="ru-RU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«Запомни и напиши».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Письмо по памяти.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Проставьте ударение и подчеркните безударные гласные.</a:t>
            </a:r>
            <a:endParaRPr lang="ru-RU" dirty="0" smtClean="0">
              <a:solidFill>
                <a:srgbClr val="0000FF"/>
              </a:solidFill>
            </a:endParaRPr>
          </a:p>
          <a:p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Почему эти безударные гласные нельзя проверить?  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3.Какое слово лишнее и почему?  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4.В какие группы можно объединить эти слова?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Documents and Settings\11\Рабочий стол\с рабочено стола\Новая папка (5)\school211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1071546"/>
            <a:ext cx="235745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«Запомни и напиши».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Письмо по памяти.  Проверка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972072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Карандаш,  </a:t>
            </a:r>
            <a: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пенал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7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огурец,  </a:t>
            </a:r>
            <a:r>
              <a:rPr lang="ru-RU" sz="7200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капуста,   </a:t>
            </a:r>
            <a:r>
              <a:rPr lang="ru-RU" sz="7200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заяц. </a:t>
            </a:r>
            <a:endParaRPr lang="ru-RU" sz="7200" dirty="0">
              <a:solidFill>
                <a:srgbClr val="FF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 descr="C41-33 коп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000504"/>
            <a:ext cx="214314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3 Группы ( проверка)</a:t>
            </a:r>
            <a:endParaRPr lang="ru-RU" dirty="0">
              <a:solidFill>
                <a:srgbClr val="FF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8643998" cy="5286412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1"/>
          </a:gradFill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1)школьные принадлежности: карандаш и пенал,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2) овощи: огурец и капуста, </a:t>
            </a:r>
          </a:p>
          <a:p>
            <a:r>
              <a:rPr lang="ru-RU" sz="4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3) дикое животное: заяц.</a:t>
            </a:r>
          </a:p>
          <a:p>
            <a:endParaRPr lang="ru-RU" dirty="0"/>
          </a:p>
        </p:txBody>
      </p:sp>
      <p:pic>
        <p:nvPicPr>
          <p:cNvPr id="4" name="Picture 15" descr="HAPPYBO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5000636"/>
            <a:ext cx="1216054" cy="16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959 0.01503 L 0.31459 0.01503 C 0.37066 0.01503 0.43959 0.08397 0.43959 0.13995 L 0.43959 0.26509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Словарно – орфографическая работа</a:t>
            </a:r>
            <a:r>
              <a:rPr lang="ru-RU" b="1" i="1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4800" dirty="0" smtClean="0">
                <a:solidFill>
                  <a:srgbClr val="330BC5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Крыльев нет у этой птицы,</a:t>
            </a:r>
            <a:endParaRPr lang="ru-RU" sz="4800" dirty="0" smtClean="0">
              <a:solidFill>
                <a:srgbClr val="330BC5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4800" dirty="0" smtClean="0">
                <a:solidFill>
                  <a:srgbClr val="330BC5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нельзя не подивиться:</a:t>
            </a:r>
            <a:endParaRPr lang="ru-RU" sz="4800" dirty="0" smtClean="0">
              <a:solidFill>
                <a:srgbClr val="330BC5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4800" dirty="0" smtClean="0">
                <a:solidFill>
                  <a:srgbClr val="330BC5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Лишь распустит птица хвост – </a:t>
            </a:r>
            <a:endParaRPr lang="ru-RU" sz="4800" dirty="0" smtClean="0">
              <a:solidFill>
                <a:srgbClr val="330BC5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4800" dirty="0" smtClean="0">
                <a:solidFill>
                  <a:srgbClr val="330BC5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поднимется до звезд.</a:t>
            </a:r>
            <a:endParaRPr lang="ru-RU" sz="4800" dirty="0" smtClean="0">
              <a:solidFill>
                <a:srgbClr val="330BC5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330BC5"/>
              </a:solidFill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7" descr="день космонавтики 004"/>
          <p:cNvPicPr>
            <a:picLocks noChangeAspect="1" noChangeArrowheads="1"/>
          </p:cNvPicPr>
          <p:nvPr/>
        </p:nvPicPr>
        <p:blipFill>
          <a:blip r:embed="rId3" cstate="email"/>
          <a:srcRect r="-72" b="-9"/>
          <a:stretch>
            <a:fillRect/>
          </a:stretch>
        </p:blipFill>
        <p:spPr bwMode="auto">
          <a:xfrm>
            <a:off x="6715140" y="3786190"/>
            <a:ext cx="192879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Словарь 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329642" cy="4554551"/>
          </a:xfr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3500000" scaled="1"/>
            <a:tileRect/>
          </a:gradFill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Ракета, работа</a:t>
            </a:r>
          </a:p>
          <a:p>
            <a:r>
              <a:rPr lang="ru-RU" sz="4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Ракета   полетела  в  космос.</a:t>
            </a:r>
          </a:p>
          <a:p>
            <a:r>
              <a:rPr lang="ru-RU" sz="4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Синтаксический разбор предложения</a:t>
            </a:r>
            <a:r>
              <a:rPr lang="ru-RU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3600" i="1" dirty="0" smtClean="0"/>
              <a:t>   </a:t>
            </a:r>
          </a:p>
          <a:p>
            <a:endParaRPr lang="ru-RU" sz="3600" i="1" dirty="0" smtClean="0">
              <a:solidFill>
                <a:srgbClr val="FF33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полетела     </a:t>
            </a:r>
            <a:r>
              <a:rPr lang="ru-RU" sz="3600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( разбор слова по составу)</a:t>
            </a:r>
            <a:endParaRPr lang="ru-RU" sz="3600" dirty="0">
              <a:solidFill>
                <a:srgbClr val="33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чистоп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72232" y="0"/>
            <a:ext cx="2571768" cy="200026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Итог урока.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Игра «Найди пары слов». 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1"/>
            <a:tileRect/>
          </a:gradFill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rgbClr val="FF33CC"/>
                </a:solidFill>
              </a:rPr>
              <a:t> </a:t>
            </a:r>
          </a:p>
          <a:p>
            <a:r>
              <a:rPr lang="ru-RU" dirty="0" smtClean="0">
                <a:solidFill>
                  <a:srgbClr val="FF33CC"/>
                </a:solidFill>
              </a:rPr>
              <a:t>     Найди для каждого слова проверочное слово.</a:t>
            </a:r>
          </a:p>
          <a:p>
            <a:endParaRPr lang="ru-RU" b="1" dirty="0" smtClean="0">
              <a:solidFill>
                <a:srgbClr val="330BC5"/>
              </a:solidFill>
            </a:endParaRPr>
          </a:p>
          <a:p>
            <a:r>
              <a:rPr lang="ru-RU" b="1" dirty="0" smtClean="0">
                <a:solidFill>
                  <a:srgbClr val="330BC5"/>
                </a:solidFill>
                <a:latin typeface="Times New Roman" pitchFamily="18" charset="0"/>
                <a:cs typeface="Times New Roman" pitchFamily="18" charset="0"/>
              </a:rPr>
              <a:t>Проверяемые слова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Проверочное слово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dirty="0" smtClean="0">
                <a:solidFill>
                  <a:srgbClr val="330BC5"/>
                </a:solidFill>
                <a:latin typeface="Times New Roman" pitchFamily="18" charset="0"/>
                <a:cs typeface="Times New Roman" pitchFamily="18" charset="0"/>
              </a:rPr>
              <a:t>Словарь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</a:t>
            </a:r>
            <a:r>
              <a:rPr lang="ru-RU" sz="2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лист</a:t>
            </a:r>
          </a:p>
          <a:p>
            <a:r>
              <a:rPr lang="ru-RU" sz="2900" dirty="0" smtClean="0">
                <a:solidFill>
                  <a:srgbClr val="330BC5"/>
                </a:solidFill>
                <a:latin typeface="Times New Roman" pitchFamily="18" charset="0"/>
                <a:cs typeface="Times New Roman" pitchFamily="18" charset="0"/>
              </a:rPr>
              <a:t>Снегурочка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</a:t>
            </a:r>
            <a:r>
              <a:rPr lang="ru-RU" sz="2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глазки</a:t>
            </a:r>
          </a:p>
          <a:p>
            <a:r>
              <a:rPr lang="ru-RU" sz="2900" dirty="0" smtClean="0">
                <a:solidFill>
                  <a:srgbClr val="330BC5"/>
                </a:solidFill>
                <a:latin typeface="Times New Roman" pitchFamily="18" charset="0"/>
                <a:cs typeface="Times New Roman" pitchFamily="18" charset="0"/>
              </a:rPr>
              <a:t>глаза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</a:t>
            </a:r>
            <a:r>
              <a:rPr lang="ru-RU" sz="2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сестры</a:t>
            </a:r>
          </a:p>
          <a:p>
            <a:r>
              <a:rPr lang="ru-RU" sz="2900" dirty="0" smtClean="0">
                <a:solidFill>
                  <a:srgbClr val="330BC5"/>
                </a:solidFill>
                <a:latin typeface="Times New Roman" pitchFamily="18" charset="0"/>
                <a:cs typeface="Times New Roman" pitchFamily="18" charset="0"/>
              </a:rPr>
              <a:t>сестренка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</a:t>
            </a:r>
            <a:r>
              <a:rPr lang="ru-RU" sz="2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снег</a:t>
            </a:r>
          </a:p>
          <a:p>
            <a:r>
              <a:rPr lang="ru-RU" sz="2900" dirty="0" smtClean="0">
                <a:solidFill>
                  <a:srgbClr val="330BC5"/>
                </a:solidFill>
                <a:latin typeface="Times New Roman" pitchFamily="18" charset="0"/>
                <a:cs typeface="Times New Roman" pitchFamily="18" charset="0"/>
              </a:rPr>
              <a:t>дожди 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</a:t>
            </a:r>
            <a:r>
              <a:rPr lang="ru-RU" sz="2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слово</a:t>
            </a:r>
          </a:p>
          <a:p>
            <a:r>
              <a:rPr lang="ru-RU" sz="2900" dirty="0" smtClean="0">
                <a:solidFill>
                  <a:srgbClr val="330BC5"/>
                </a:solidFill>
                <a:latin typeface="Times New Roman" pitchFamily="18" charset="0"/>
                <a:cs typeface="Times New Roman" pitchFamily="18" charset="0"/>
              </a:rPr>
              <a:t>грибок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</a:t>
            </a:r>
            <a:r>
              <a:rPr lang="ru-RU" sz="2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гриб</a:t>
            </a:r>
          </a:p>
          <a:p>
            <a:r>
              <a:rPr lang="ru-RU" sz="2900" dirty="0" smtClean="0">
                <a:solidFill>
                  <a:srgbClr val="330BC5"/>
                </a:solidFill>
                <a:latin typeface="Times New Roman" pitchFamily="18" charset="0"/>
                <a:cs typeface="Times New Roman" pitchFamily="18" charset="0"/>
              </a:rPr>
              <a:t>листок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</a:t>
            </a:r>
            <a:r>
              <a:rPr lang="ru-RU" sz="2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дождь</a:t>
            </a:r>
            <a:endParaRPr lang="ru-RU" sz="29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I:\ирин урок\Детские картинки\картинки  школьные\school06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14678" y="2928934"/>
            <a:ext cx="228601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 rot="16200000" flipH="1">
            <a:off x="4500562" y="4572008"/>
            <a:ext cx="857256" cy="7143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1"/>
          </a:gradFill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Какое настроение у вас сейчас после урока?   Выберите свой шар – настроение</a:t>
            </a:r>
            <a:b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E:\презентации и разработки уроков по разным предметам\оформление презент\фоны-п\kanikul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643050"/>
            <a:ext cx="764386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865822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r>
              <a:rPr lang="ru-RU" b="1" i="1" dirty="0" smtClean="0"/>
              <a:t>: </a:t>
            </a:r>
            <a:br>
              <a:rPr lang="ru-RU" b="1" i="1" dirty="0" smtClean="0"/>
            </a:br>
            <a:r>
              <a:rPr lang="ru-RU" dirty="0" smtClean="0">
                <a:solidFill>
                  <a:srgbClr val="330BC5"/>
                </a:solidFill>
                <a:latin typeface="Times New Roman" pitchFamily="18" charset="0"/>
                <a:cs typeface="Times New Roman" pitchFamily="18" charset="0"/>
              </a:rPr>
              <a:t>стр. 102, упр. 236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714488"/>
            <a:ext cx="6072230" cy="4500594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18900000" scaled="1"/>
            <a:tileRect/>
          </a:gra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Молодцы, ребята</a:t>
            </a:r>
            <a:endParaRPr lang="ru-RU" dirty="0"/>
          </a:p>
        </p:txBody>
      </p:sp>
      <p:pic>
        <p:nvPicPr>
          <p:cNvPr id="4" name="Picture 7" descr="school06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1785926"/>
            <a:ext cx="3571900" cy="3071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school03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357562"/>
            <a:ext cx="3952904" cy="2776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Прочитайте слова. Вставьте пропущенные буквы. Объясните их написание. Назовите орфограмму в словах</a:t>
            </a:r>
            <a:br>
              <a:rPr lang="ru-RU" sz="2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54551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r>
              <a:rPr lang="ru-RU" dirty="0" smtClean="0"/>
              <a:t>            В..да,  </a:t>
            </a:r>
            <a:r>
              <a:rPr lang="ru-RU" dirty="0" err="1" smtClean="0"/>
              <a:t>р</a:t>
            </a:r>
            <a:r>
              <a:rPr lang="ru-RU" dirty="0" smtClean="0"/>
              <a:t> ..</a:t>
            </a:r>
            <a:r>
              <a:rPr lang="ru-RU" dirty="0" err="1" smtClean="0"/>
              <a:t>ка</a:t>
            </a:r>
            <a:r>
              <a:rPr lang="ru-RU" dirty="0" smtClean="0"/>
              <a:t>,  м..</a:t>
            </a:r>
            <a:r>
              <a:rPr lang="ru-RU" dirty="0" err="1" smtClean="0"/>
              <a:t>ря</a:t>
            </a:r>
            <a:r>
              <a:rPr lang="ru-RU" dirty="0" smtClean="0"/>
              <a:t>,  м..</a:t>
            </a:r>
            <a:r>
              <a:rPr lang="ru-RU" dirty="0" err="1" smtClean="0"/>
              <a:t>сты</a:t>
            </a:r>
            <a:r>
              <a:rPr lang="ru-RU" dirty="0" smtClean="0"/>
              <a:t>,  пл..тина.</a:t>
            </a:r>
            <a:endParaRPr lang="ru-RU" dirty="0"/>
          </a:p>
        </p:txBody>
      </p:sp>
      <p:pic>
        <p:nvPicPr>
          <p:cNvPr id="4" name="Рисунок 3" descr="Незнайка"/>
          <p:cNvPicPr/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1857364"/>
            <a:ext cx="1643074" cy="207170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Чистописание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>
                <a:solidFill>
                  <a:srgbClr val="FF33CC"/>
                </a:solidFill>
              </a:rPr>
              <a:t>Буквосочетания каких букв вы видите на доске?</a:t>
            </a:r>
            <a:br>
              <a:rPr lang="ru-RU" sz="3100" dirty="0" smtClean="0">
                <a:solidFill>
                  <a:srgbClr val="FF33CC"/>
                </a:solidFill>
              </a:rPr>
            </a:br>
            <a:r>
              <a:rPr lang="ru-RU" sz="3100" dirty="0" smtClean="0">
                <a:solidFill>
                  <a:srgbClr val="FF33CC"/>
                </a:solidFill>
              </a:rPr>
              <a:t>Что вы можете сказать об этих буквах?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186766" cy="4500594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endParaRPr lang="ru-RU" i="1" dirty="0" smtClean="0">
              <a:solidFill>
                <a:srgbClr val="FF0000"/>
              </a:solidFill>
            </a:endParaRPr>
          </a:p>
          <a:p>
            <a:endParaRPr lang="ru-RU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rgbClr val="FF0000"/>
                </a:solidFill>
              </a:rPr>
              <a:t>     </a:t>
            </a:r>
            <a:r>
              <a:rPr lang="ru-RU" sz="3600" i="1" dirty="0" err="1" smtClean="0">
                <a:solidFill>
                  <a:srgbClr val="FF0000"/>
                </a:solidFill>
              </a:rPr>
              <a:t>Аоиеюя</a:t>
            </a:r>
            <a:r>
              <a:rPr lang="ru-RU" sz="3600" i="1" dirty="0" smtClean="0">
                <a:solidFill>
                  <a:srgbClr val="FF0000"/>
                </a:solidFill>
              </a:rPr>
              <a:t>      </a:t>
            </a:r>
            <a:r>
              <a:rPr lang="ru-RU" sz="3600" i="1" dirty="0" err="1" smtClean="0">
                <a:solidFill>
                  <a:srgbClr val="FF0000"/>
                </a:solidFill>
              </a:rPr>
              <a:t>яюеиао</a:t>
            </a:r>
            <a:r>
              <a:rPr lang="ru-RU" sz="3600" i="1" dirty="0" smtClean="0">
                <a:solidFill>
                  <a:srgbClr val="FF0000"/>
                </a:solidFill>
              </a:rPr>
              <a:t>     </a:t>
            </a:r>
            <a:r>
              <a:rPr lang="ru-RU" sz="3600" i="1" dirty="0" err="1" smtClean="0">
                <a:solidFill>
                  <a:srgbClr val="FF0000"/>
                </a:solidFill>
              </a:rPr>
              <a:t>оаюяие</a:t>
            </a:r>
            <a:r>
              <a:rPr lang="ru-RU" sz="3600" i="1" dirty="0" smtClean="0">
                <a:solidFill>
                  <a:srgbClr val="FF0000"/>
                </a:solidFill>
              </a:rPr>
              <a:t>    </a:t>
            </a:r>
            <a:r>
              <a:rPr lang="ru-RU" sz="3600" i="1" dirty="0" err="1" smtClean="0">
                <a:solidFill>
                  <a:srgbClr val="FF0000"/>
                </a:solidFill>
              </a:rPr>
              <a:t>иеоаяю</a:t>
            </a:r>
            <a:endParaRPr lang="ru-RU" sz="36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чистоп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43306" y="4000504"/>
            <a:ext cx="2571768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11430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Загадка </a:t>
            </a:r>
            <a:r>
              <a:rPr lang="ru-RU" sz="3600" dirty="0" smtClean="0"/>
              <a:t>.</a:t>
            </a:r>
            <a:br>
              <a:rPr lang="ru-RU" sz="3600" dirty="0" smtClean="0"/>
            </a:br>
            <a:r>
              <a:rPr lang="ru-RU" sz="3600" dirty="0" smtClean="0"/>
              <a:t> </a:t>
            </a:r>
            <a:r>
              <a:rPr lang="ru-RU" sz="31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Отгадайте. Спишите, подчеркните орфограмму.</a:t>
            </a:r>
            <a:br>
              <a:rPr lang="ru-RU" sz="31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643998" cy="4972072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Есть на реке работники,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Не столяры, не плотники,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А выстроят плотину – 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Хоть пиши картину. 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6"/>
          <p:cNvPicPr>
            <a:picLocks noChangeAspect="1" noChangeArrowheads="1"/>
          </p:cNvPicPr>
          <p:nvPr/>
        </p:nvPicPr>
        <p:blipFill>
          <a:blip r:embed="rId3" cstate="print"/>
          <a:srcRect l="18605" r="3256" b="12500"/>
          <a:stretch>
            <a:fillRect/>
          </a:stretch>
        </p:blipFill>
        <p:spPr bwMode="auto">
          <a:xfrm>
            <a:off x="357158" y="2000240"/>
            <a:ext cx="1643074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01122" cy="939784"/>
          </a:xfr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0800000" scaled="1"/>
            <a:tileRect/>
          </a:gradFill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Работа с карточками (индивидуальная работа).</a:t>
            </a:r>
            <a: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57298"/>
            <a:ext cx="8572560" cy="5143536"/>
          </a:xfr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0" scaled="1"/>
            <a:tileRect/>
          </a:gradFill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Карточка №1.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Вставьте пропущенную гласную. Запишите проверочное слово. Обозначьте орфограмму.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Гн..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здо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_________                                              К..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тенок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____________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М..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_______                                              Зв..нок - _____________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Ул..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_________                                      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..жинка - __________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00FF"/>
                </a:solidFill>
              </a:rPr>
              <a:t>                                          </a:t>
            </a:r>
            <a:r>
              <a:rPr lang="ru-RU" b="1" u="sng" dirty="0" smtClean="0">
                <a:solidFill>
                  <a:srgbClr val="0000FF"/>
                </a:solidFill>
              </a:rPr>
              <a:t>Карточка №2.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Вставьте пропущенные буквы, запишите проверочное слово.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Подр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лись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(________) между собой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Серые к..ты (_________).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Подн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лись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(__________) у них трубой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Серые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(_________).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2928926" y="1214422"/>
            <a:ext cx="428628" cy="428628"/>
          </a:xfrm>
          <a:prstGeom prst="triangle">
            <a:avLst>
              <a:gd name="adj" fmla="val 52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715008" y="4071942"/>
            <a:ext cx="35719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857760"/>
            <a:ext cx="142876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1296974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Орфографическая минутка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Поставьте ударение, подчеркните безударную гласную</a:t>
            </a:r>
            <a:r>
              <a:rPr lang="ru-RU" sz="2700" dirty="0" smtClean="0">
                <a:solidFill>
                  <a:srgbClr val="0000FF"/>
                </a:solidFill>
              </a:rPr>
              <a:t>.</a:t>
            </a:r>
            <a:endParaRPr lang="ru-RU" sz="27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14488"/>
            <a:ext cx="8572560" cy="471490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Вершина, бежать, замерзать,    держал, далекий, голодать, полезный, кленовый, тяжелый.</a:t>
            </a:r>
          </a:p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29454" y="4143380"/>
            <a:ext cx="1966910" cy="2214578"/>
          </a:xfrm>
          <a:prstGeom prst="rect">
            <a:avLst/>
          </a:prstGeom>
          <a:noFill/>
          <a:ln w="9525">
            <a:solidFill>
              <a:srgbClr val="660066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4287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Физкультминутка.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643998" cy="5429288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Покачайтесь, покружитесь,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потянитесь, распрямитесь,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Приседайте, приседайте,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Пошагайте, пошагайте.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Глубоко теперь вздохните,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Сядьте тихо, отдохните.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Всё в порядок приведите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 писать, друзья , начните.</a:t>
            </a:r>
          </a:p>
          <a:p>
            <a:endParaRPr lang="ru-RU" dirty="0"/>
          </a:p>
        </p:txBody>
      </p:sp>
      <p:pic>
        <p:nvPicPr>
          <p:cNvPr id="4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785926"/>
            <a:ext cx="1531938" cy="2047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1285860"/>
            <a:ext cx="1531938" cy="2047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3500438"/>
            <a:ext cx="1531938" cy="2047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643998" cy="4757758"/>
          </a:xfrm>
          <a:gradFill flip="none" rotWithShape="1">
            <a:gsLst>
              <a:gs pos="82001">
                <a:srgbClr val="FBD49C"/>
              </a:gs>
              <a:gs pos="100000">
                <a:srgbClr val="FEE7F2"/>
              </a:gs>
            </a:gsLst>
            <a:lin ang="18900000" scaled="1"/>
            <a:tileRect/>
          </a:gradFill>
        </p:spPr>
        <p:txBody>
          <a:bodyPr/>
          <a:lstStyle/>
          <a:p>
            <a:pPr marL="0" lvl="0" indent="0">
              <a:spcBef>
                <a:spcPct val="0"/>
              </a:spcBef>
              <a:buNone/>
              <a:defRPr/>
            </a:pPr>
            <a:r>
              <a:rPr lang="ru-RU" sz="4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стояли – стоя</a:t>
            </a:r>
          </a:p>
          <a:p>
            <a:pPr marL="0" lvl="0" indent="0">
              <a:spcBef>
                <a:spcPct val="0"/>
              </a:spcBef>
              <a:buNone/>
              <a:defRPr/>
            </a:pPr>
            <a:r>
              <a:rPr lang="ru-RU" sz="4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осенние – осень</a:t>
            </a:r>
          </a:p>
          <a:p>
            <a:pPr marL="0" lvl="0" indent="0">
              <a:spcBef>
                <a:spcPct val="0"/>
              </a:spcBef>
              <a:buNone/>
              <a:defRPr/>
            </a:pPr>
            <a:r>
              <a:rPr lang="ru-RU" sz="4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ходили – ходит</a:t>
            </a:r>
          </a:p>
          <a:p>
            <a:pPr marL="0" lvl="0" indent="0">
              <a:spcBef>
                <a:spcPct val="0"/>
              </a:spcBef>
              <a:buNone/>
              <a:defRPr/>
            </a:pPr>
            <a:r>
              <a:rPr lang="ru-RU" sz="4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хотелось – хочется</a:t>
            </a:r>
          </a:p>
          <a:p>
            <a:pPr marL="0" lvl="0" indent="0">
              <a:spcBef>
                <a:spcPct val="0"/>
              </a:spcBef>
              <a:buNone/>
              <a:defRPr/>
            </a:pPr>
            <a:r>
              <a:rPr lang="ru-RU" sz="4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 зиме- зимы</a:t>
            </a:r>
          </a:p>
          <a:p>
            <a:pPr marL="0" lvl="0" indent="0" algn="ctr">
              <a:spcBef>
                <a:spcPct val="0"/>
              </a:spcBef>
              <a:buNone/>
              <a:defRPr/>
            </a:pPr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2071678"/>
            <a:ext cx="2500330" cy="3880995"/>
          </a:xfrm>
          <a:prstGeom prst="rect">
            <a:avLst/>
          </a:prstGeom>
          <a:noFill/>
          <a:ln w="9525">
            <a:solidFill>
              <a:srgbClr val="660066"/>
            </a:solidFill>
            <a:miter lim="800000"/>
            <a:headEnd/>
            <a:tailEnd/>
          </a:ln>
          <a:effectLst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Проверка упражнения №235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1357290" y="1785926"/>
            <a:ext cx="142876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3428198" y="1714488"/>
            <a:ext cx="143670" cy="1436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1214414" y="2500306"/>
            <a:ext cx="142876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 flipH="1" flipV="1">
            <a:off x="3250397" y="2464587"/>
            <a:ext cx="21431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 flipH="1" flipV="1">
            <a:off x="1500166" y="3143248"/>
            <a:ext cx="142876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 flipH="1" flipV="1">
            <a:off x="3286116" y="3214686"/>
            <a:ext cx="142876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 flipH="1" flipV="1">
            <a:off x="1357290" y="4000504"/>
            <a:ext cx="142876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 flipH="1" flipV="1">
            <a:off x="3678231" y="3893347"/>
            <a:ext cx="215108" cy="1436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rot="5400000" flipH="1" flipV="1">
            <a:off x="2000232" y="4643446"/>
            <a:ext cx="142876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 flipH="1" flipV="1">
            <a:off x="2857488" y="4714884"/>
            <a:ext cx="142876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Устный диктант с использованием сигнальных карточек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68632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Село, глядеть, косилка, подарил, снегирь,   зима, осень, весна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2231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contrast="44000"/>
          </a:blip>
          <a:srcRect/>
          <a:stretch>
            <a:fillRect/>
          </a:stretch>
        </p:blipFill>
        <p:spPr>
          <a:xfrm>
            <a:off x="642909" y="1643050"/>
            <a:ext cx="1928827" cy="1857388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363</Words>
  <Application>Microsoft Office PowerPoint</Application>
  <PresentationFormat>Экран (4:3)</PresentationFormat>
  <Paragraphs>116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Прочитайте слова. Вставьте пропущенные буквы. Объясните их написание. Назовите орфограмму в словах </vt:lpstr>
      <vt:lpstr> 2. Чистописание. Буквосочетания каких букв вы видите на доске? Что вы можете сказать об этих буквах? </vt:lpstr>
      <vt:lpstr>Загадка .  Отгадайте. Спишите, подчеркните орфограмму. </vt:lpstr>
      <vt:lpstr>  . Работа с карточками (индивидуальная работа).  </vt:lpstr>
      <vt:lpstr>Орфографическая минутка Поставьте ударение, подчеркните безударную гласную.</vt:lpstr>
      <vt:lpstr>Физкультминутка. </vt:lpstr>
      <vt:lpstr>Проверка упражнения №235</vt:lpstr>
      <vt:lpstr>Устный диктант с использованием сигнальных карточек</vt:lpstr>
      <vt:lpstr>   </vt:lpstr>
      <vt:lpstr>Игра «Запомни и напиши». Письмо по памяти.  Проверка</vt:lpstr>
      <vt:lpstr>3 Группы ( проверка)</vt:lpstr>
      <vt:lpstr>Словарно – орфографическая работа.</vt:lpstr>
      <vt:lpstr>Словарь </vt:lpstr>
      <vt:lpstr>Итог урока.  Игра «Найди пары слов». </vt:lpstr>
      <vt:lpstr>Какое настроение у вас сейчас после урока?   Выберите свой шар – настроение </vt:lpstr>
      <vt:lpstr> Домашнее задание:  стр. 102, упр. 236.  </vt:lpstr>
      <vt:lpstr>Молодцы, ребята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DELL</dc:creator>
  <cp:lastModifiedBy>Ляйсан</cp:lastModifiedBy>
  <cp:revision>37</cp:revision>
  <dcterms:created xsi:type="dcterms:W3CDTF">2013-02-03T12:54:42Z</dcterms:created>
  <dcterms:modified xsi:type="dcterms:W3CDTF">2014-05-29T18:55:10Z</dcterms:modified>
</cp:coreProperties>
</file>