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2" r:id="rId3"/>
    <p:sldId id="258" r:id="rId4"/>
    <p:sldId id="260" r:id="rId5"/>
    <p:sldId id="259" r:id="rId6"/>
    <p:sldId id="261" r:id="rId7"/>
    <p:sldId id="271" r:id="rId8"/>
    <p:sldId id="262" r:id="rId9"/>
    <p:sldId id="263" r:id="rId10"/>
    <p:sldId id="264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BA82E63-0DFF-479F-BC2F-5B4D1F1213BA}" type="datetimeFigureOut">
              <a:rPr lang="ru-RU" smtClean="0"/>
              <a:pPr/>
              <a:t>31.05.2014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5BD8D3-5556-4805-977C-670A94AD8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2E63-0DFF-479F-BC2F-5B4D1F1213BA}" type="datetimeFigureOut">
              <a:rPr lang="ru-RU" smtClean="0"/>
              <a:pPr/>
              <a:t>31.05.2014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D8D3-5556-4805-977C-670A94AD8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BA82E63-0DFF-479F-BC2F-5B4D1F1213BA}" type="datetimeFigureOut">
              <a:rPr lang="ru-RU" smtClean="0"/>
              <a:pPr/>
              <a:t>31.05.2014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75BD8D3-5556-4805-977C-670A94AD8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2E63-0DFF-479F-BC2F-5B4D1F1213BA}" type="datetimeFigureOut">
              <a:rPr lang="ru-RU" smtClean="0"/>
              <a:pPr/>
              <a:t>31.05.2014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75BD8D3-5556-4805-977C-670A94AD81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2E63-0DFF-479F-BC2F-5B4D1F1213BA}" type="datetimeFigureOut">
              <a:rPr lang="ru-RU" smtClean="0"/>
              <a:pPr/>
              <a:t>31.05.2014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75BD8D3-5556-4805-977C-670A94AD81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A82E63-0DFF-479F-BC2F-5B4D1F1213BA}" type="datetimeFigureOut">
              <a:rPr lang="ru-RU" smtClean="0"/>
              <a:pPr/>
              <a:t>31.05.2014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75BD8D3-5556-4805-977C-670A94AD81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A82E63-0DFF-479F-BC2F-5B4D1F1213BA}" type="datetimeFigureOut">
              <a:rPr lang="ru-RU" smtClean="0"/>
              <a:pPr/>
              <a:t>31.05.2014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75BD8D3-5556-4805-977C-670A94AD81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2E63-0DFF-479F-BC2F-5B4D1F1213BA}" type="datetimeFigureOut">
              <a:rPr lang="ru-RU" smtClean="0"/>
              <a:pPr/>
              <a:t>31.05.2014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75BD8D3-5556-4805-977C-670A94AD8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2E63-0DFF-479F-BC2F-5B4D1F1213BA}" type="datetimeFigureOut">
              <a:rPr lang="ru-RU" smtClean="0"/>
              <a:pPr/>
              <a:t>31.05.2014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5BD8D3-5556-4805-977C-670A94AD8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2E63-0DFF-479F-BC2F-5B4D1F1213BA}" type="datetimeFigureOut">
              <a:rPr lang="ru-RU" smtClean="0"/>
              <a:pPr/>
              <a:t>31.05.2014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75BD8D3-5556-4805-977C-670A94AD81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BA82E63-0DFF-479F-BC2F-5B4D1F1213BA}" type="datetimeFigureOut">
              <a:rPr lang="ru-RU" smtClean="0"/>
              <a:pPr/>
              <a:t>31.05.2014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75BD8D3-5556-4805-977C-670A94AD81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A82E63-0DFF-479F-BC2F-5B4D1F1213BA}" type="datetimeFigureOut">
              <a:rPr lang="ru-RU" smtClean="0"/>
              <a:pPr/>
              <a:t>31.05.2014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75BD8D3-5556-4805-977C-670A94AD8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040160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</a:rPr>
              <a:t>Русский язык</a:t>
            </a:r>
            <a:endParaRPr lang="ru-RU" sz="88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Татьяна\Desktop\6b213d9b5cac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817440"/>
            <a:ext cx="6665203" cy="48519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b="1" dirty="0" smtClean="0"/>
              <a:t>Проверь :</a:t>
            </a:r>
            <a:endParaRPr lang="ru-RU" sz="60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179512" y="1628800"/>
            <a:ext cx="81534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         </a:t>
            </a:r>
            <a:r>
              <a:rPr lang="ru-RU" sz="4000" b="1" dirty="0" smtClean="0">
                <a:solidFill>
                  <a:srgbClr val="C00000"/>
                </a:solidFill>
              </a:rPr>
              <a:t>Пойди </a:t>
            </a:r>
            <a:r>
              <a:rPr lang="ru-RU" sz="4000" b="1" dirty="0" smtClean="0"/>
              <a:t>в библиотеку и </a:t>
            </a:r>
            <a:r>
              <a:rPr lang="ru-RU" sz="4000" b="1" dirty="0" smtClean="0">
                <a:solidFill>
                  <a:srgbClr val="C00000"/>
                </a:solidFill>
              </a:rPr>
              <a:t>принеси</a:t>
            </a:r>
            <a:r>
              <a:rPr lang="ru-RU" sz="4000" b="1" dirty="0" smtClean="0"/>
              <a:t> книгу. Формуляр </a:t>
            </a:r>
            <a:r>
              <a:rPr lang="ru-RU" sz="4000" b="1" dirty="0" smtClean="0">
                <a:solidFill>
                  <a:srgbClr val="C00000"/>
                </a:solidFill>
              </a:rPr>
              <a:t>пусть оформят </a:t>
            </a:r>
            <a:r>
              <a:rPr lang="ru-RU" sz="4000" b="1" dirty="0" smtClean="0"/>
              <a:t>на Костю. </a:t>
            </a:r>
            <a:r>
              <a:rPr lang="ru-RU" sz="4000" b="1" dirty="0" smtClean="0">
                <a:solidFill>
                  <a:srgbClr val="C00000"/>
                </a:solidFill>
              </a:rPr>
              <a:t>Прочитайте</a:t>
            </a:r>
            <a:r>
              <a:rPr lang="ru-RU" sz="4000" b="1" dirty="0" smtClean="0"/>
              <a:t> рассказ о животных и </a:t>
            </a:r>
            <a:r>
              <a:rPr lang="ru-RU" sz="4000" b="1" dirty="0" smtClean="0">
                <a:solidFill>
                  <a:srgbClr val="C00000"/>
                </a:solidFill>
              </a:rPr>
              <a:t>нарисуйте </a:t>
            </a:r>
            <a:r>
              <a:rPr lang="ru-RU" sz="4000" b="1" dirty="0" smtClean="0"/>
              <a:t>иллюстрацию. За эту работу получишь отметку.</a:t>
            </a:r>
            <a:endParaRPr lang="ru-RU" sz="4000" b="1" dirty="0"/>
          </a:p>
        </p:txBody>
      </p:sp>
      <p:pic>
        <p:nvPicPr>
          <p:cNvPr id="3074" name="Picture 2" descr="C:\Users\Татьяна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869160"/>
            <a:ext cx="1428750" cy="1285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Как образованы глаголы. Измени их форму.</a:t>
            </a:r>
            <a:endParaRPr lang="ru-RU" b="1" dirty="0"/>
          </a:p>
        </p:txBody>
      </p:sp>
      <p:pic>
        <p:nvPicPr>
          <p:cNvPr id="2050" name="Picture 2" descr="C:\Users\Татьяна\Desktop\0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03983" y="1600200"/>
            <a:ext cx="5970984" cy="44958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827584" y="2132856"/>
            <a:ext cx="4572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6600" b="1" dirty="0" smtClean="0">
                <a:solidFill>
                  <a:srgbClr val="C00000"/>
                </a:solidFill>
              </a:rPr>
              <a:t>при</a:t>
            </a:r>
            <a:r>
              <a:rPr lang="ru-RU" sz="6600" b="1" dirty="0" smtClean="0"/>
              <a:t>ставить</a:t>
            </a:r>
          </a:p>
          <a:p>
            <a:pPr>
              <a:buNone/>
            </a:pPr>
            <a:r>
              <a:rPr lang="ru-RU" sz="6600" b="1" dirty="0" smtClean="0">
                <a:solidFill>
                  <a:srgbClr val="C00000"/>
                </a:solidFill>
              </a:rPr>
              <a:t>над</a:t>
            </a:r>
            <a:r>
              <a:rPr lang="ru-RU" sz="6600" b="1" dirty="0" smtClean="0"/>
              <a:t>ставить</a:t>
            </a:r>
          </a:p>
          <a:p>
            <a:pPr>
              <a:buNone/>
            </a:pPr>
            <a:r>
              <a:rPr lang="ru-RU" sz="6600" b="1" dirty="0" smtClean="0">
                <a:solidFill>
                  <a:srgbClr val="C00000"/>
                </a:solidFill>
              </a:rPr>
              <a:t>на</a:t>
            </a:r>
            <a:r>
              <a:rPr lang="ru-RU" sz="6600" b="1" dirty="0" smtClean="0"/>
              <a:t>ставить</a:t>
            </a:r>
          </a:p>
          <a:p>
            <a:pPr>
              <a:buNone/>
            </a:pPr>
            <a:r>
              <a:rPr lang="ru-RU" sz="6600" b="1" dirty="0" smtClean="0">
                <a:solidFill>
                  <a:srgbClr val="C00000"/>
                </a:solidFill>
              </a:rPr>
              <a:t>рас</a:t>
            </a:r>
            <a:r>
              <a:rPr lang="ru-RU" sz="6600" b="1" dirty="0" smtClean="0"/>
              <a:t>ставить</a:t>
            </a:r>
            <a:endParaRPr lang="ru-RU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b="1" dirty="0" smtClean="0"/>
              <a:t> </a:t>
            </a:r>
            <a:endParaRPr lang="ru-RU" sz="7200" b="1" dirty="0"/>
          </a:p>
        </p:txBody>
      </p:sp>
      <p:pic>
        <p:nvPicPr>
          <p:cNvPr id="8194" name="Picture 2" descr="C:\Users\Татьяна\Desktop\0019-019-Refleksij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74396"/>
            <a:ext cx="8496944" cy="63229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/>
              <a:t>Домашнее задание: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/>
              <a:t>Стр.34-35, всё прочитать. </a:t>
            </a:r>
          </a:p>
          <a:p>
            <a:pPr>
              <a:buNone/>
            </a:pPr>
            <a:r>
              <a:rPr lang="ru-RU" sz="5400" b="1" dirty="0" smtClean="0"/>
              <a:t>Написать свою историю (10-12 предложений).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 rot="20818943">
            <a:off x="318232" y="1799682"/>
            <a:ext cx="7509763" cy="20884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0000" i="1" dirty="0" smtClean="0">
                <a:solidFill>
                  <a:srgbClr val="C00000"/>
                </a:solidFill>
                <a:latin typeface="Astra" pitchFamily="2" charset="0"/>
              </a:rPr>
              <a:t>Молодцы!</a:t>
            </a:r>
            <a:endParaRPr lang="ru-RU" sz="10000" i="1" dirty="0">
              <a:solidFill>
                <a:srgbClr val="C00000"/>
              </a:solidFill>
              <a:latin typeface="Astra" pitchFamily="2" charset="0"/>
            </a:endParaRPr>
          </a:p>
        </p:txBody>
      </p:sp>
      <p:pic>
        <p:nvPicPr>
          <p:cNvPr id="9218" name="Picture 2" descr="C:\Users\Татьяна\Desktop\0009-011-Dovolstvujsja-nastojaschim-no-stremis-k-luchshem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888432"/>
            <a:ext cx="3744416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Тема урока: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  Повелительное наклонение глаголов.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  4 класс.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>Разбери по составу глаголы повелительного наклонения: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унесу</a:t>
            </a:r>
          </a:p>
          <a:p>
            <a:r>
              <a:rPr lang="ru-RU" sz="4800" b="1" dirty="0" smtClean="0"/>
              <a:t>унеси</a:t>
            </a:r>
          </a:p>
          <a:p>
            <a:r>
              <a:rPr lang="ru-RU" sz="4800" b="1" dirty="0" smtClean="0"/>
              <a:t>пишем</a:t>
            </a:r>
          </a:p>
          <a:p>
            <a:r>
              <a:rPr lang="ru-RU" sz="4800" b="1" dirty="0" smtClean="0"/>
              <a:t>пиши</a:t>
            </a:r>
          </a:p>
          <a:p>
            <a:r>
              <a:rPr lang="ru-RU" sz="4800" b="1" dirty="0" smtClean="0"/>
              <a:t>отрежь</a:t>
            </a:r>
            <a:endParaRPr lang="ru-RU" sz="48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забрось</a:t>
            </a:r>
          </a:p>
          <a:p>
            <a:r>
              <a:rPr lang="ru-RU" sz="4800" b="1" dirty="0" smtClean="0"/>
              <a:t>отбери</a:t>
            </a:r>
          </a:p>
          <a:p>
            <a:r>
              <a:rPr lang="ru-RU" sz="4800" b="1" dirty="0" smtClean="0"/>
              <a:t>навяжу</a:t>
            </a:r>
          </a:p>
          <a:p>
            <a:r>
              <a:rPr lang="ru-RU" sz="4800" b="1" dirty="0" smtClean="0"/>
              <a:t>навяжи</a:t>
            </a:r>
          </a:p>
          <a:p>
            <a:r>
              <a:rPr lang="ru-RU" sz="4800" b="1" dirty="0" smtClean="0"/>
              <a:t>тяни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dirty="0" smtClean="0"/>
              <a:t>Проверь: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унесу</a:t>
            </a:r>
          </a:p>
          <a:p>
            <a:r>
              <a:rPr lang="ru-RU" sz="4800" b="1" dirty="0" smtClean="0">
                <a:solidFill>
                  <a:srgbClr val="FF0000"/>
                </a:solidFill>
              </a:rPr>
              <a:t>унеси</a:t>
            </a:r>
          </a:p>
          <a:p>
            <a:r>
              <a:rPr lang="ru-RU" sz="4800" b="1" dirty="0" smtClean="0"/>
              <a:t>пишем</a:t>
            </a:r>
          </a:p>
          <a:p>
            <a:r>
              <a:rPr lang="ru-RU" sz="4800" b="1" dirty="0" smtClean="0">
                <a:solidFill>
                  <a:srgbClr val="FF0000"/>
                </a:solidFill>
              </a:rPr>
              <a:t>пиши</a:t>
            </a:r>
          </a:p>
          <a:p>
            <a:r>
              <a:rPr lang="ru-RU" sz="4800" b="1" dirty="0" smtClean="0"/>
              <a:t>отрежь</a:t>
            </a:r>
            <a:endParaRPr lang="ru-RU" sz="48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забрось</a:t>
            </a:r>
          </a:p>
          <a:p>
            <a:r>
              <a:rPr lang="ru-RU" sz="4800" b="1" dirty="0" smtClean="0">
                <a:solidFill>
                  <a:srgbClr val="FF0000"/>
                </a:solidFill>
              </a:rPr>
              <a:t>отбери</a:t>
            </a:r>
          </a:p>
          <a:p>
            <a:r>
              <a:rPr lang="ru-RU" sz="4800" b="1" dirty="0" smtClean="0"/>
              <a:t>навяжу</a:t>
            </a:r>
          </a:p>
          <a:p>
            <a:r>
              <a:rPr lang="ru-RU" sz="4800" b="1" dirty="0" smtClean="0">
                <a:solidFill>
                  <a:srgbClr val="FF0000"/>
                </a:solidFill>
              </a:rPr>
              <a:t>навяжи</a:t>
            </a:r>
          </a:p>
          <a:p>
            <a:r>
              <a:rPr lang="ru-RU" sz="4800" b="1" dirty="0" smtClean="0">
                <a:solidFill>
                  <a:srgbClr val="FF0000"/>
                </a:solidFill>
              </a:rPr>
              <a:t>тяни</a:t>
            </a:r>
            <a:endParaRPr lang="ru-RU" sz="4800" b="1" dirty="0">
              <a:solidFill>
                <a:srgbClr val="FF0000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2195736" y="2348880"/>
            <a:ext cx="216024" cy="36004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411760" y="2348880"/>
            <a:ext cx="72008" cy="36004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2195736" y="4005064"/>
            <a:ext cx="144016" cy="36004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339752" y="4005064"/>
            <a:ext cx="144016" cy="36004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6804248" y="2348880"/>
            <a:ext cx="144016" cy="36004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948264" y="2348880"/>
            <a:ext cx="144016" cy="36004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6948264" y="4005064"/>
            <a:ext cx="144016" cy="36004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7092280" y="4005064"/>
            <a:ext cx="144016" cy="36004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6156176" y="4797152"/>
            <a:ext cx="144016" cy="36004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6300192" y="4797152"/>
            <a:ext cx="144016" cy="36004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1043608" y="3140968"/>
            <a:ext cx="115212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V="1">
            <a:off x="1043608" y="2996952"/>
            <a:ext cx="0" cy="1440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V="1">
            <a:off x="2195736" y="2996952"/>
            <a:ext cx="0" cy="1440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1043608" y="4725144"/>
            <a:ext cx="108012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1043608" y="4581128"/>
            <a:ext cx="0" cy="1440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V="1">
            <a:off x="2123728" y="4581128"/>
            <a:ext cx="0" cy="1440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5292080" y="3140968"/>
            <a:ext cx="151216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5292080" y="2996952"/>
            <a:ext cx="0" cy="1440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V="1">
            <a:off x="6804248" y="2996952"/>
            <a:ext cx="0" cy="1440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5292080" y="4725144"/>
            <a:ext cx="1656184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flipV="1">
            <a:off x="5292080" y="4581128"/>
            <a:ext cx="0" cy="1440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6948264" y="4581128"/>
            <a:ext cx="0" cy="1440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5292080" y="5517232"/>
            <a:ext cx="864096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flipV="1">
            <a:off x="5292080" y="5373216"/>
            <a:ext cx="0" cy="1440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V="1">
            <a:off x="6156176" y="5373216"/>
            <a:ext cx="0" cy="1440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Арка 99"/>
          <p:cNvSpPr/>
          <p:nvPr/>
        </p:nvSpPr>
        <p:spPr>
          <a:xfrm>
            <a:off x="1403648" y="2420888"/>
            <a:ext cx="792088" cy="360040"/>
          </a:xfrm>
          <a:prstGeom prst="blockArc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1" name="Арка 100"/>
          <p:cNvSpPr/>
          <p:nvPr/>
        </p:nvSpPr>
        <p:spPr>
          <a:xfrm>
            <a:off x="1187624" y="4077072"/>
            <a:ext cx="864096" cy="360040"/>
          </a:xfrm>
          <a:prstGeom prst="blockArc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2" name="Арка 101"/>
          <p:cNvSpPr/>
          <p:nvPr/>
        </p:nvSpPr>
        <p:spPr>
          <a:xfrm>
            <a:off x="5868144" y="2420888"/>
            <a:ext cx="792088" cy="360040"/>
          </a:xfrm>
          <a:prstGeom prst="blockArc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3" name="Арка 102"/>
          <p:cNvSpPr/>
          <p:nvPr/>
        </p:nvSpPr>
        <p:spPr>
          <a:xfrm>
            <a:off x="5940152" y="4077072"/>
            <a:ext cx="864096" cy="360040"/>
          </a:xfrm>
          <a:prstGeom prst="blockArc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5" name="Арка 104"/>
          <p:cNvSpPr/>
          <p:nvPr/>
        </p:nvSpPr>
        <p:spPr>
          <a:xfrm>
            <a:off x="5364088" y="4869160"/>
            <a:ext cx="648072" cy="360040"/>
          </a:xfrm>
          <a:prstGeom prst="blockArc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6" name="Арка 105"/>
          <p:cNvSpPr/>
          <p:nvPr/>
        </p:nvSpPr>
        <p:spPr>
          <a:xfrm>
            <a:off x="5868144" y="1628800"/>
            <a:ext cx="1152128" cy="432048"/>
          </a:xfrm>
          <a:prstGeom prst="blockArc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7452320" y="1916832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9" name="Прямая соединительная линия 108"/>
          <p:cNvCxnSpPr/>
          <p:nvPr/>
        </p:nvCxnSpPr>
        <p:spPr>
          <a:xfrm>
            <a:off x="899592" y="2564904"/>
            <a:ext cx="43204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1331640" y="2564904"/>
            <a:ext cx="0" cy="21602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>
            <a:off x="5220072" y="1772816"/>
            <a:ext cx="576064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>
            <a:off x="5796136" y="1772816"/>
            <a:ext cx="0" cy="21602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5220072" y="2564904"/>
            <a:ext cx="576064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>
            <a:off x="5796136" y="2564904"/>
            <a:ext cx="0" cy="28803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>
            <a:off x="5220072" y="4221088"/>
            <a:ext cx="648072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>
            <a:off x="5868144" y="4221088"/>
            <a:ext cx="0" cy="28803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Что обозначают глаголы в повелительном наклонении ?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совет</a:t>
            </a:r>
          </a:p>
          <a:p>
            <a:r>
              <a:rPr lang="ru-RU" sz="5400" b="1" dirty="0" smtClean="0"/>
              <a:t>просьба</a:t>
            </a:r>
          </a:p>
          <a:p>
            <a:r>
              <a:rPr lang="ru-RU" sz="5400" b="1" dirty="0" smtClean="0"/>
              <a:t>приказ</a:t>
            </a:r>
            <a:endParaRPr lang="ru-RU" sz="54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подумай</a:t>
            </a:r>
          </a:p>
          <a:p>
            <a:r>
              <a:rPr lang="ru-RU" sz="5400" b="1" dirty="0" smtClean="0"/>
              <a:t>нарисуйте</a:t>
            </a:r>
          </a:p>
          <a:p>
            <a:r>
              <a:rPr lang="ru-RU" sz="5400" b="1" dirty="0" smtClean="0"/>
              <a:t>равняйся</a:t>
            </a:r>
            <a:endParaRPr lang="ru-RU" sz="5400" b="1" dirty="0"/>
          </a:p>
        </p:txBody>
      </p:sp>
      <p:pic>
        <p:nvPicPr>
          <p:cNvPr id="6146" name="Picture 2" descr="C:\Users\Татьяна\Desktop\Laufbar_0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365104"/>
            <a:ext cx="2088232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Как образуется форма повелительного наклонения?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4322440" cy="457200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1 лицо</a:t>
            </a:r>
          </a:p>
          <a:p>
            <a:pPr>
              <a:buNone/>
            </a:pPr>
            <a:r>
              <a:rPr lang="ru-RU" sz="4000" b="1" dirty="0" smtClean="0"/>
              <a:t>уберу</a:t>
            </a:r>
            <a:r>
              <a:rPr lang="ru-RU" sz="4000" dirty="0" smtClean="0"/>
              <a:t>(ед.ч; </a:t>
            </a:r>
            <a:r>
              <a:rPr lang="ru-RU" sz="4000" dirty="0" err="1" smtClean="0"/>
              <a:t>буд.вр</a:t>
            </a:r>
            <a:r>
              <a:rPr lang="ru-RU" sz="4000" dirty="0" smtClean="0"/>
              <a:t>.)</a:t>
            </a:r>
          </a:p>
          <a:p>
            <a:pPr>
              <a:buNone/>
            </a:pPr>
            <a:r>
              <a:rPr lang="ru-RU" sz="4000" b="1" dirty="0" smtClean="0"/>
              <a:t>бросим</a:t>
            </a:r>
            <a:r>
              <a:rPr lang="ru-RU" sz="4000" dirty="0" smtClean="0"/>
              <a:t>(мн.ч; </a:t>
            </a:r>
            <a:r>
              <a:rPr lang="ru-RU" sz="4000" dirty="0" err="1" smtClean="0"/>
              <a:t>буд.вр</a:t>
            </a:r>
            <a:r>
              <a:rPr lang="ru-RU" sz="4000" dirty="0" smtClean="0"/>
              <a:t>.)</a:t>
            </a:r>
          </a:p>
          <a:p>
            <a:pPr>
              <a:buNone/>
            </a:pPr>
            <a:r>
              <a:rPr lang="ru-RU" sz="4000" b="1" dirty="0" smtClean="0"/>
              <a:t>сижу</a:t>
            </a:r>
            <a:r>
              <a:rPr lang="ru-RU" sz="4000" dirty="0" smtClean="0"/>
              <a:t>(ед.ч; </a:t>
            </a:r>
            <a:r>
              <a:rPr lang="ru-RU" sz="4000" dirty="0" err="1" smtClean="0"/>
              <a:t>наст.вр</a:t>
            </a:r>
            <a:r>
              <a:rPr lang="ru-RU" sz="4000" dirty="0" smtClean="0"/>
              <a:t>.)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err="1" smtClean="0">
                <a:solidFill>
                  <a:srgbClr val="FF0000"/>
                </a:solidFill>
              </a:rPr>
              <a:t>повел.накл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</a:p>
          <a:p>
            <a:pPr algn="ctr">
              <a:buNone/>
            </a:pPr>
            <a:r>
              <a:rPr lang="ru-RU" sz="4000" b="1" dirty="0" smtClean="0"/>
              <a:t>убери</a:t>
            </a:r>
          </a:p>
          <a:p>
            <a:pPr algn="ctr">
              <a:buNone/>
            </a:pPr>
            <a:endParaRPr lang="ru-RU" sz="4000" b="1" dirty="0" smtClean="0"/>
          </a:p>
          <a:p>
            <a:pPr algn="ctr">
              <a:buNone/>
            </a:pPr>
            <a:r>
              <a:rPr lang="ru-RU" sz="4000" b="1" dirty="0" smtClean="0"/>
              <a:t>брось</a:t>
            </a:r>
          </a:p>
          <a:p>
            <a:pPr algn="ctr">
              <a:buNone/>
            </a:pPr>
            <a:endParaRPr lang="ru-RU" sz="4000" b="1" dirty="0" smtClean="0"/>
          </a:p>
          <a:p>
            <a:pPr algn="ctr">
              <a:buNone/>
            </a:pPr>
            <a:r>
              <a:rPr lang="ru-RU" sz="4000" b="1" dirty="0" smtClean="0"/>
              <a:t>сиди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7164288" y="2060848"/>
            <a:ext cx="144016" cy="28803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308304" y="2060848"/>
            <a:ext cx="144016" cy="28803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7020272" y="4797152"/>
            <a:ext cx="144016" cy="36004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7164288" y="4797152"/>
            <a:ext cx="144016" cy="36004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7452320" y="3717032"/>
            <a:ext cx="43204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1744394" y="2307103"/>
          <a:ext cx="235318" cy="473826"/>
        </p:xfrm>
        <a:graphic>
          <a:graphicData uri="http://schemas.openxmlformats.org/drawingml/2006/table">
            <a:tbl>
              <a:tblPr/>
              <a:tblGrid>
                <a:gridCol w="235318"/>
              </a:tblGrid>
              <a:tr h="47382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1691680" y="2335237"/>
          <a:ext cx="291865" cy="478301"/>
        </p:xfrm>
        <a:graphic>
          <a:graphicData uri="http://schemas.openxmlformats.org/drawingml/2006/table">
            <a:tbl>
              <a:tblPr/>
              <a:tblGrid>
                <a:gridCol w="291865"/>
              </a:tblGrid>
              <a:tr h="47830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1744394" y="3629465"/>
          <a:ext cx="618978" cy="436098"/>
        </p:xfrm>
        <a:graphic>
          <a:graphicData uri="http://schemas.openxmlformats.org/drawingml/2006/table">
            <a:tbl>
              <a:tblPr/>
              <a:tblGrid>
                <a:gridCol w="618978"/>
              </a:tblGrid>
              <a:tr h="43609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rgbClr val="002060"/>
                      </a:solidFill>
                      <a:prstDash val="solid"/>
                    </a:lnL>
                    <a:lnR w="12700" cmpd="sng">
                      <a:solidFill>
                        <a:srgbClr val="002060"/>
                      </a:solidFill>
                      <a:prstDash val="solid"/>
                    </a:lnR>
                    <a:lnT w="12700" cmpd="sng">
                      <a:solidFill>
                        <a:srgbClr val="002060"/>
                      </a:solidFill>
                      <a:prstDash val="solid"/>
                    </a:lnT>
                    <a:lnB w="12700" cmpd="sng">
                      <a:solidFill>
                        <a:srgbClr val="00206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1575582" y="4923692"/>
          <a:ext cx="267286" cy="464234"/>
        </p:xfrm>
        <a:graphic>
          <a:graphicData uri="http://schemas.openxmlformats.org/drawingml/2006/table">
            <a:tbl>
              <a:tblPr/>
              <a:tblGrid>
                <a:gridCol w="267286"/>
              </a:tblGrid>
              <a:tr h="46423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rgbClr val="002060"/>
                      </a:solidFill>
                      <a:prstDash val="solid"/>
                    </a:lnL>
                    <a:lnR w="12700" cmpd="sng">
                      <a:solidFill>
                        <a:srgbClr val="002060"/>
                      </a:solidFill>
                      <a:prstDash val="solid"/>
                    </a:lnR>
                    <a:lnT w="12700" cmpd="sng">
                      <a:solidFill>
                        <a:srgbClr val="002060"/>
                      </a:solidFill>
                      <a:prstDash val="solid"/>
                    </a:lnT>
                    <a:lnB w="12700" cmpd="sng">
                      <a:solidFill>
                        <a:srgbClr val="00206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частица + 3 лицо</a:t>
            </a: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пусть</a:t>
            </a:r>
            <a:r>
              <a:rPr lang="ru-RU" sz="4000" b="1" dirty="0" smtClean="0"/>
              <a:t> решает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пускай</a:t>
            </a:r>
            <a:r>
              <a:rPr lang="ru-RU" sz="4000" b="1" dirty="0" smtClean="0"/>
              <a:t> бежит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пусть</a:t>
            </a:r>
            <a:r>
              <a:rPr lang="ru-RU" sz="4000" b="1" dirty="0" smtClean="0"/>
              <a:t> уйдёт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Как изменяются глаголы повелительного наклонения?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Ед.ч.             </a:t>
            </a:r>
            <a:r>
              <a:rPr lang="ru-RU" b="1" dirty="0" err="1" smtClean="0">
                <a:solidFill>
                  <a:srgbClr val="FF0000"/>
                </a:solidFill>
              </a:rPr>
              <a:t>множ.ч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4000" b="1" dirty="0" smtClean="0"/>
              <a:t>неси – неси</a:t>
            </a:r>
            <a:r>
              <a:rPr lang="ru-RU" sz="4000" b="1" dirty="0" smtClean="0">
                <a:solidFill>
                  <a:srgbClr val="C00000"/>
                </a:solidFill>
              </a:rPr>
              <a:t>те</a:t>
            </a:r>
          </a:p>
          <a:p>
            <a:pPr algn="ctr">
              <a:buNone/>
            </a:pPr>
            <a:r>
              <a:rPr lang="ru-RU" sz="4000" b="1" dirty="0" smtClean="0"/>
              <a:t>ищи – ищи</a:t>
            </a:r>
            <a:r>
              <a:rPr lang="ru-RU" sz="4000" b="1" dirty="0" smtClean="0">
                <a:solidFill>
                  <a:srgbClr val="C00000"/>
                </a:solidFill>
              </a:rPr>
              <a:t>те</a:t>
            </a:r>
          </a:p>
          <a:p>
            <a:pPr algn="ctr">
              <a:buNone/>
            </a:pPr>
            <a:r>
              <a:rPr lang="ru-RU" sz="4000" b="1" dirty="0" smtClean="0"/>
              <a:t>крути - крути</a:t>
            </a:r>
            <a:r>
              <a:rPr lang="ru-RU" sz="4000" b="1" dirty="0" smtClean="0">
                <a:solidFill>
                  <a:srgbClr val="C00000"/>
                </a:solidFill>
              </a:rPr>
              <a:t>те</a:t>
            </a:r>
            <a:endParaRPr lang="ru-RU" sz="4000" b="1" dirty="0">
              <a:solidFill>
                <a:srgbClr val="C0000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995936" y="1916832"/>
            <a:ext cx="720080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C:\Users\Татьяна\Desktop\2ff8aef9d867adb29ddacd70cb0dea0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1788" y="4941169"/>
            <a:ext cx="1546276" cy="1780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Выписать глаголы повелительного наклонения: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         Пойди в библиотеку и принеси книгу. Формуляр пусть оформят на Костю. Прочитайте рассказ о животных и нарисуйте иллюстрацию. За эту работу получишь отметку.</a:t>
            </a:r>
            <a:endParaRPr lang="ru-RU" sz="4000" b="1" dirty="0"/>
          </a:p>
        </p:txBody>
      </p:sp>
      <p:pic>
        <p:nvPicPr>
          <p:cNvPr id="4098" name="Picture 2" descr="C:\Users\Татьяна\Desktop\paste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869160"/>
            <a:ext cx="1181100" cy="1238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148</TotalTime>
  <Words>203</Words>
  <Application>Microsoft Office PowerPoint</Application>
  <PresentationFormat>Экран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Обычная</vt:lpstr>
      <vt:lpstr>Русский язык</vt:lpstr>
      <vt:lpstr>Тема урока:</vt:lpstr>
      <vt:lpstr>Разбери по составу глаголы повелительного наклонения:</vt:lpstr>
      <vt:lpstr>Проверь:</vt:lpstr>
      <vt:lpstr>Что обозначают глаголы в повелительном наклонении ?</vt:lpstr>
      <vt:lpstr>Как образуется форма повелительного наклонения?</vt:lpstr>
      <vt:lpstr>Слайд 7</vt:lpstr>
      <vt:lpstr>Как изменяются глаголы повелительного наклонения?</vt:lpstr>
      <vt:lpstr>Выписать глаголы повелительного наклонения:</vt:lpstr>
      <vt:lpstr>Проверь :</vt:lpstr>
      <vt:lpstr>Как образованы глаголы. Измени их форму.</vt:lpstr>
      <vt:lpstr> </vt:lpstr>
      <vt:lpstr>Домашнее задание: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16</cp:revision>
  <dcterms:created xsi:type="dcterms:W3CDTF">2014-02-01T09:37:38Z</dcterms:created>
  <dcterms:modified xsi:type="dcterms:W3CDTF">2014-05-30T23:07:50Z</dcterms:modified>
</cp:coreProperties>
</file>