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93" r:id="rId2"/>
    <p:sldId id="277" r:id="rId3"/>
    <p:sldId id="286" r:id="rId4"/>
    <p:sldId id="280" r:id="rId5"/>
    <p:sldId id="279" r:id="rId6"/>
    <p:sldId id="282" r:id="rId7"/>
    <p:sldId id="266" r:id="rId8"/>
    <p:sldId id="284" r:id="rId9"/>
    <p:sldId id="262" r:id="rId10"/>
    <p:sldId id="269" r:id="rId11"/>
    <p:sldId id="288" r:id="rId12"/>
    <p:sldId id="273" r:id="rId13"/>
    <p:sldId id="289" r:id="rId14"/>
    <p:sldId id="270" r:id="rId15"/>
    <p:sldId id="290" r:id="rId16"/>
    <p:sldId id="271" r:id="rId17"/>
    <p:sldId id="292" r:id="rId18"/>
    <p:sldId id="285" r:id="rId19"/>
    <p:sldId id="287" r:id="rId20"/>
    <p:sldId id="274" r:id="rId21"/>
    <p:sldId id="276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96F79D-6CD6-429C-9456-020549889461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38C09A-405D-464E-9A4D-97F3E741B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8362F-676D-4E09-B3FD-98103B3312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FC35-E9C4-4057-A1F6-D5541B1831FA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1296-BFCF-47D3-A012-FFB972396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F7B1-D2EC-4861-9455-B4D90BFF232C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7E4D-9CD1-4BAD-9051-8E53A598B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A469-5808-497C-B06F-6F5A4823A522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86DB-B506-441A-8BCB-799A1DD06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01A6-E13C-4EAB-A9E4-408FE9191AA9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9424-CCF2-4C6C-BAED-A2D56EAA9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0179-FC40-4C85-877F-E17B751F7E0E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DD36-1A6B-48D0-8862-313C53182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5455-E8D8-42D5-B99D-7446E1179465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639C-EE47-4FD2-8C9A-1E3407604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E269-F65E-4803-84F3-BD157ACF62F2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7BB4-C179-4F3D-8A33-9D0502FEC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8E4B-87DA-44B4-8F3C-47CEE4DBD82E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E621-3AFD-4CDC-A87C-FE970A84C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9B52-4970-4B1F-850B-903D8A1A3AEA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916B-71F8-4F62-AB31-6ACF398A0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8ED1-A728-4BF9-A5B7-C2ACEB36CF80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EA5A-2FAA-4A7C-BF24-62C49AAC3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8E54-0CF2-434E-9C4B-1306E741AC6E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954B-F80C-455A-8CAD-E11282195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16AB64-E6C7-4A21-828B-7CCED7295BDB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2EEFE-EE10-4A60-95E0-DFAEA78B1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280920" cy="1470025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класс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УМК « Перспективная начальная школа»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 Слова-названия признаков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6" descr="kisa61_smal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2275" y="1628775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84200" y="482600"/>
            <a:ext cx="7191375" cy="34448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sz="5400" smtClean="0">
                <a:latin typeface="Arial" charset="0"/>
              </a:rPr>
              <a:t>Рыжий</a:t>
            </a:r>
            <a:r>
              <a:rPr lang="ru-RU" sz="5400" smtClean="0"/>
              <a:t>  </a:t>
            </a:r>
            <a:r>
              <a:rPr lang="ru-RU" sz="5400" smtClean="0">
                <a:latin typeface="Arial" charset="0"/>
              </a:rPr>
              <a:t>кот </a:t>
            </a:r>
            <a:r>
              <a:rPr lang="ru-RU" sz="5400" smtClean="0"/>
              <a:t> </a:t>
            </a:r>
            <a:r>
              <a:rPr lang="ru-RU" sz="5400" smtClean="0">
                <a:latin typeface="Arial" charset="0"/>
              </a:rPr>
              <a:t>спит</a:t>
            </a:r>
            <a:r>
              <a:rPr lang="ru-RU" sz="5400" smtClean="0"/>
              <a:t>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6659563" y="2133600"/>
            <a:ext cx="2087562" cy="936625"/>
            <a:chOff x="6715083" y="2254214"/>
            <a:chExt cx="2088232" cy="93610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715083" y="2254214"/>
              <a:ext cx="2088232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7093029" y="2722266"/>
              <a:ext cx="122276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6659563" y="3573463"/>
            <a:ext cx="2109787" cy="957262"/>
            <a:chOff x="6693528" y="3573016"/>
            <a:chExt cx="2109787" cy="957262"/>
          </a:xfrm>
        </p:grpSpPr>
        <p:pic>
          <p:nvPicPr>
            <p:cNvPr id="20490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693528" y="3573016"/>
              <a:ext cx="2109787" cy="957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7155490" y="4038153"/>
              <a:ext cx="12239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155490" y="3933378"/>
              <a:ext cx="12239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715125" y="4868863"/>
            <a:ext cx="2109788" cy="1046162"/>
            <a:chOff x="6715083" y="4869160"/>
            <a:chExt cx="2109787" cy="1046398"/>
          </a:xfrm>
        </p:grpSpPr>
        <p:pic>
          <p:nvPicPr>
            <p:cNvPr id="20487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715083" y="4958296"/>
              <a:ext cx="2109787" cy="957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036812" y="5306154"/>
              <a:ext cx="13430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6715083" y="4869160"/>
              <a:ext cx="0" cy="177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Овал 17"/>
          <p:cNvSpPr/>
          <p:nvPr/>
        </p:nvSpPr>
        <p:spPr>
          <a:xfrm>
            <a:off x="7704138" y="6308725"/>
            <a:ext cx="65087" cy="66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48 0.01665 C -0.18455 0.01295 -0.24479 0.01503 -0.30503 0.01596 C -0.32552 0.01989 -0.36996 0.01503 -0.39236 0.01457 C -0.42812 0.01202 -0.46024 0.01364 -0.49757 0.01387 C -0.51406 0.01619 -0.52951 0.01341 -0.546 0.01179 C -0.56111 0.01041 -0.57656 0.00994 -0.59166 0.00786 C -0.62396 0.00832 -0.65607 0.00902 -0.68819 0.00902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0.00855 C -0.12743 0.01364 -0.12986 0.01734 -0.13281 0.02105 C -0.13559 0.03284 -0.14115 0.04163 -0.14584 0.05158 C -0.14827 0.06222 -0.14497 0.04904 -0.14879 0.05783 C -0.14983 0.05991 -0.14966 0.06315 -0.15052 0.06523 C -0.15243 0.06962 -0.15538 0.07356 -0.15816 0.07679 C -0.16111 0.08697 -0.16736 0.09114 -0.17413 0.09715 C -0.17587 0.10247 -0.17691 0.10617 -0.17952 0.11103 C -0.18073 0.11589 -0.18525 0.12398 -0.18525 0.12421 C -0.18681 0.13023 -0.19236 0.13509 -0.19549 0.14018 C -0.19792 0.14388 -0.19913 0.14873 -0.20122 0.1529 C -0.20382 0.16539 -0.21077 0.17441 -0.21615 0.18459 C -0.22344 0.1987 -0.2316 0.21189 -0.23959 0.2253 C -0.24115 0.22761 -0.24514 0.23617 -0.24792 0.23941 C -0.24913 0.2408 -0.2507 0.24149 -0.25191 0.24311 C -0.25972 0.25352 -0.26511 0.26648 -0.27431 0.2748 C -0.27934 0.28406 -0.28004 0.29516 -0.28455 0.30534 C -0.29011 0.3176 -0.31094 0.34189 -0.32205 0.34721 C -0.32275 0.34975 -0.32292 0.3523 -0.32396 0.35484 C -0.32709 0.36178 -0.33976 0.37242 -0.34549 0.37497 C -0.3474 0.3789 -0.35313 0.38399 -0.35313 0.38422 C -0.35608 0.39023 -0.35556 0.39208 -0.36042 0.39671 C -0.36129 0.40111 -0.36198 0.40365 -0.36424 0.40712 " pathEditMode="relative" rAng="0" ptsTypes="ffffffffffffffffffffff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19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88804E-7 C -0.00121 0.01134 -0.00382 0.02105 -0.00764 0.03192 C -0.0085 0.03771 -0.00937 0.04349 -0.01024 0.04927 C -0.01111 0.05182 -0.01198 0.05482 -0.01284 0.0576 C -0.01284 0.05899 -0.01389 0.06153 -0.01389 0.06176 C -0.01493 0.07402 -0.01666 0.08698 -0.02482 0.09646 C -0.02847 0.11173 -0.02847 0.12815 -0.03298 0.14365 C -0.03403 0.15175 -0.03489 0.16007 -0.03663 0.1684 C -0.0375 0.17673 -0.03837 0.18251 -0.0401 0.19084 C -0.03837 0.21212 -0.03837 0.20472 -0.03837 0.21351 " pathEditMode="relative" rAng="0" ptsTypes="fffffffff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106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38978E-7 C 0.00937 -0.00301 0.01875 -0.00416 0.02899 -0.00509 C 0.04028 -0.00717 0.05208 -0.00925 0.06389 -0.01064 C 0.0658 -0.0111 0.06788 -0.0111 0.06962 -0.01203 C 0.07048 -0.01226 0.07083 -0.01318 0.07153 -0.01342 C 0.07274 -0.01411 0.07396 -0.01434 0.07535 -0.0148 C 0.07812 -0.01689 0.08003 -0.01804 0.08403 -0.01897 C 0.08941 -0.02683 0.08229 -0.01712 0.08889 -0.02383 C 0.09166 -0.02683 0.09149 -0.02961 0.0967 -0.03077 C 0.09861 -0.03539 0.0993 -0.03678 0.10347 -0.04117 C 0.10416 -0.04187 0.10538 -0.04326 0.10538 -0.04326 C 0.10764 -0.05089 0.11024 -0.05343 0.11024 -0.0613 " pathEditMode="relative" rAng="0" ptsTypes="fffffffffff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3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paer U\Pictures\Мои сканированные изображения\2014-03 (мар)\сканирование0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88640"/>
            <a:ext cx="439248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6" descr="foxes-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913" y="1557338"/>
            <a:ext cx="453548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539750" y="5492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smtClean="0"/>
              <a:t>Рыжая  лиса  бежит.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732588" y="2276475"/>
            <a:ext cx="2087562" cy="936625"/>
            <a:chOff x="6715083" y="2254214"/>
            <a:chExt cx="2088232" cy="9361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715083" y="2254214"/>
              <a:ext cx="2088232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093029" y="2722266"/>
              <a:ext cx="122276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6659563" y="3573463"/>
            <a:ext cx="2109787" cy="957262"/>
            <a:chOff x="6693528" y="3573016"/>
            <a:chExt cx="2109787" cy="957262"/>
          </a:xfrm>
        </p:grpSpPr>
        <p:pic>
          <p:nvPicPr>
            <p:cNvPr id="21514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693528" y="3573016"/>
              <a:ext cx="2109787" cy="957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>
              <a:off x="7155490" y="4038153"/>
              <a:ext cx="12239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7155490" y="3933378"/>
              <a:ext cx="12239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6732588" y="4868863"/>
            <a:ext cx="2109787" cy="1046162"/>
            <a:chOff x="6715083" y="4869160"/>
            <a:chExt cx="2109787" cy="1046398"/>
          </a:xfrm>
        </p:grpSpPr>
        <p:pic>
          <p:nvPicPr>
            <p:cNvPr id="21511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715083" y="4958296"/>
              <a:ext cx="2109787" cy="957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036812" y="5306154"/>
              <a:ext cx="13430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Прямая соединительная линия 26"/>
            <p:cNvCxnSpPr/>
            <p:nvPr/>
          </p:nvCxnSpPr>
          <p:spPr>
            <a:xfrm>
              <a:off x="6715083" y="4869160"/>
              <a:ext cx="0" cy="177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Овал 27"/>
          <p:cNvSpPr/>
          <p:nvPr/>
        </p:nvSpPr>
        <p:spPr>
          <a:xfrm>
            <a:off x="7704138" y="6308725"/>
            <a:ext cx="65087" cy="66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48 0.01665 C -0.18455 0.01295 -0.24479 0.01503 -0.30503 0.01596 C -0.32552 0.01989 -0.36996 0.01503 -0.39236 0.01457 C -0.42812 0.01202 -0.46024 0.01364 -0.49757 0.01387 C -0.51406 0.01619 -0.52951 0.01341 -0.546 0.01179 C -0.56111 0.01041 -0.57656 0.00994 -0.59166 0.00786 C -0.62396 0.00832 -0.65607 0.00902 -0.68819 0.00902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0.00855 C -0.12743 0.01364 -0.12986 0.01734 -0.13281 0.02105 C -0.13559 0.03284 -0.14115 0.04163 -0.14584 0.05158 C -0.14827 0.06222 -0.14497 0.04904 -0.14879 0.05783 C -0.14983 0.05991 -0.14966 0.06315 -0.15052 0.06523 C -0.15243 0.06962 -0.15538 0.07356 -0.15816 0.07679 C -0.16111 0.08697 -0.16736 0.09114 -0.17413 0.09715 C -0.17587 0.10247 -0.17691 0.10617 -0.17952 0.11103 C -0.18073 0.11589 -0.18525 0.12398 -0.18525 0.12421 C -0.18681 0.13023 -0.19236 0.13509 -0.19549 0.14018 C -0.19792 0.14388 -0.19913 0.14873 -0.20122 0.1529 C -0.20382 0.16539 -0.21077 0.17441 -0.21615 0.18459 C -0.22344 0.1987 -0.2316 0.21189 -0.23959 0.2253 C -0.24115 0.22761 -0.24514 0.23617 -0.24792 0.23941 C -0.24913 0.2408 -0.2507 0.24149 -0.25191 0.24311 C -0.25972 0.25352 -0.26511 0.26648 -0.27431 0.2748 C -0.27934 0.28406 -0.28004 0.29516 -0.28455 0.30534 C -0.29011 0.3176 -0.31094 0.34189 -0.32205 0.34721 C -0.32275 0.34975 -0.32292 0.3523 -0.32396 0.35484 C -0.32709 0.36178 -0.33976 0.37242 -0.34549 0.37497 C -0.3474 0.3789 -0.35313 0.38399 -0.35313 0.38422 C -0.35608 0.39023 -0.35556 0.39208 -0.36042 0.39671 C -0.36129 0.40111 -0.36198 0.40365 -0.36424 0.40712 " pathEditMode="relative" rAng="0" ptsTypes="ffffffffffffffffffffff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19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88804E-7 C -0.00121 0.01134 -0.00382 0.02105 -0.00764 0.03192 C -0.0085 0.03771 -0.00937 0.04349 -0.01024 0.04927 C -0.01111 0.05182 -0.01198 0.05482 -0.01284 0.0576 C -0.01284 0.05899 -0.01389 0.06153 -0.01389 0.06176 C -0.01493 0.07402 -0.01666 0.08698 -0.02482 0.09646 C -0.02847 0.11173 -0.02847 0.12815 -0.03298 0.14365 C -0.03403 0.15175 -0.03489 0.16007 -0.03663 0.1684 C -0.0375 0.17673 -0.03837 0.18251 -0.0401 0.19084 C -0.03837 0.21212 -0.03837 0.20472 -0.03837 0.21351 " pathEditMode="relative" rAng="0" ptsTypes="fffffffff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106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38978E-7 C 0.00937 -0.00301 0.01875 -0.00416 0.02899 -0.00509 C 0.04028 -0.00717 0.05208 -0.00925 0.06389 -0.01064 C 0.0658 -0.0111 0.06788 -0.0111 0.06962 -0.01203 C 0.07048 -0.01226 0.07083 -0.01318 0.07153 -0.01342 C 0.07274 -0.01411 0.07396 -0.01434 0.07535 -0.0148 C 0.07812 -0.01689 0.08003 -0.01804 0.08403 -0.01897 C 0.08941 -0.02683 0.08229 -0.01712 0.08889 -0.02383 C 0.09166 -0.02683 0.09149 -0.02961 0.0967 -0.03077 C 0.09861 -0.03539 0.0993 -0.03678 0.10347 -0.04117 C 0.10416 -0.04187 0.10538 -0.04326 0.10538 -0.04326 C 0.10764 -0.05089 0.11024 -0.05343 0.11024 -0.0613 " pathEditMode="relative" rAng="0" ptsTypes="fffffffffff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3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paer U\Pictures\Мои сканированные изображения\2014-03 (мар)\сканирование0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124744"/>
            <a:ext cx="711886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8" descr="ptici_129_smal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913" y="1484313"/>
            <a:ext cx="46815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smtClean="0"/>
              <a:t>Поёт  серенькая  птичка.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6715125" y="2254250"/>
            <a:ext cx="2087563" cy="936625"/>
            <a:chOff x="6715083" y="2254214"/>
            <a:chExt cx="2088232" cy="9361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715083" y="2254214"/>
              <a:ext cx="2088232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093029" y="2722266"/>
              <a:ext cx="122276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715125" y="4957763"/>
            <a:ext cx="2109788" cy="957262"/>
            <a:chOff x="6715083" y="4958296"/>
            <a:chExt cx="2109787" cy="957262"/>
          </a:xfrm>
        </p:grpSpPr>
        <p:pic>
          <p:nvPicPr>
            <p:cNvPr id="22541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715083" y="4958296"/>
              <a:ext cx="2109787" cy="957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036812" y="5306154"/>
              <a:ext cx="13430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Овал 19"/>
          <p:cNvSpPr/>
          <p:nvPr/>
        </p:nvSpPr>
        <p:spPr>
          <a:xfrm>
            <a:off x="7704138" y="6308725"/>
            <a:ext cx="65087" cy="66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6692900" y="3429000"/>
            <a:ext cx="2109788" cy="1101725"/>
            <a:chOff x="6693528" y="3429000"/>
            <a:chExt cx="2109787" cy="1101278"/>
          </a:xfrm>
        </p:grpSpPr>
        <p:grpSp>
          <p:nvGrpSpPr>
            <p:cNvPr id="22536" name="Группа 11"/>
            <p:cNvGrpSpPr>
              <a:grpSpLocks/>
            </p:cNvGrpSpPr>
            <p:nvPr/>
          </p:nvGrpSpPr>
          <p:grpSpPr bwMode="auto">
            <a:xfrm>
              <a:off x="6693528" y="3573016"/>
              <a:ext cx="2109787" cy="957262"/>
              <a:chOff x="6693528" y="3573016"/>
              <a:chExt cx="2109787" cy="957262"/>
            </a:xfrm>
          </p:grpSpPr>
          <p:pic>
            <p:nvPicPr>
              <p:cNvPr id="22538" name="Picture 2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6693528" y="3573016"/>
                <a:ext cx="2109787" cy="957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155491" y="4038353"/>
                <a:ext cx="122396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7155491" y="3933620"/>
                <a:ext cx="122396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6715753" y="3429000"/>
              <a:ext cx="0" cy="1444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091E-6 C -0.01545 0.00301 -0.0309 0.00532 -0.04635 0.00833 C -0.04965 0.00902 -0.0533 0.00902 -0.05659 0.00949 C -0.06111 0.01018 -0.07083 0.01226 -0.07083 0.01249 C -0.08159 0.01804 -0.09045 0.03123 -0.10069 0.03863 C -0.11458 0.04858 -0.12951 0.05714 -0.14392 0.06593 C -0.16128 0.07587 -0.17604 0.0886 -0.19583 0.0923 C -0.21909 0.10456 -0.24392 0.11265 -0.26788 0.12376 C -0.28958 0.13417 -0.31094 0.14712 -0.33298 0.15707 C -0.38159 0.17858 -0.43229 0.19246 -0.48316 0.20102 C -0.49375 0.20518 -0.50312 0.20634 -0.51423 0.20773 C -0.53246 0.21259 -0.55121 0.21397 -0.56962 0.21744 C -0.57396 0.21837 -0.57864 0.21929 -0.58298 0.22022 C -0.58628 0.22091 -0.59288 0.22299 -0.59288 0.22323 C -0.60746 0.23479 -0.63368 0.23896 -0.65034 0.24081 C -0.65781 0.24196 -0.66962 0.24497 -0.67795 0.24497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6" y="12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5 0.03285 C -0.11337 0.03146 -0.14774 0.03424 -0.17291 0.03447 C -0.17847 0.03516 -0.18489 0.03516 -0.19062 0.03539 C -0.19687 0.03632 -0.20243 0.03678 -0.20902 0.03701 C -0.21788 0.03771 -0.22604 0.0384 -0.23507 0.03886 C -0.25382 0.04002 -0.27152 0.04072 -0.29114 0.04118 C -0.31389 0.0421 -0.33767 0.04118 -0.36093 0.04187 C -0.3684 0.0428 -0.37309 0.04349 -0.38107 0.04349 " pathEditMode="relative" rAng="0" ptsTypes="fffffff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064 C -0.00868 0.00833 -0.01024 0.02475 -0.01389 0.04302 C -0.01493 0.05389 -0.0158 0.06776 -0.01875 0.07725 C -0.0191 0.07979 -0.01927 0.08256 -0.01962 0.08488 C -0.01997 0.08673 -0.02101 0.08881 -0.02135 0.09089 C -0.02257 0.09991 -0.0224 0.10592 -0.02517 0.11402 C -0.02691 0.12651 -0.02969 0.13899 -0.03437 0.14986 C -0.03594 0.15842 -0.03403 0.14986 -0.0375 0.16004 C -0.04062 0.1686 -0.04253 0.1797 -0.04479 0.18918 C -0.04826 0.20329 -0.05 0.21971 -0.05382 0.23335 C -0.05469 0.24168 -0.05642 0.24653 -0.05799 0.2537 C -0.05903 0.26226 -0.0599 0.27105 -0.06215 0.27822 C -0.06285 0.28654 -0.06493 0.29417 -0.06684 0.30111 C -0.06719 0.30366 -0.06719 0.30643 -0.06771 0.30874 C -0.06858 0.31152 -0.07014 0.31406 -0.07101 0.3173 C -0.07326 0.32794 -0.07378 0.33881 -0.0776 0.34783 C -0.07882 0.3617 -0.08038 0.37535 -0.08403 0.38807 C -0.08628 0.40356 -0.08316 0.37974 -0.08576 0.40541 C -0.08646 0.41281 -0.08854 0.41929 -0.08854 0.42808 " pathEditMode="relative" rAng="0" ptsTypes="ffffffffffffffffff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21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47 C 0.00399 -0.00139 0.00468 -0.0037 0.00677 -0.00532 C 0.0092 -0.00694 0.01389 -0.00995 0.01718 -0.01088 C 0.01979 -0.01319 0.025 -0.01643 0.02882 -0.01781 C 0.03142 -0.01897 0.03559 -0.01967 0.03819 -0.02082 C 0.03975 -0.02175 0.04132 -0.02267 0.04271 -0.0236 C 0.04375 -0.02406 0.04444 -0.02499 0.04566 -0.02522 C 0.04774 -0.02568 0.04739 -0.02522 0.04739 -0.02568 " pathEditMode="relative" rAng="0" ptsTypes="fffffff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paer U\Pictures\Мои сканированные изображения\2014-03 (мар)\сканирование0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00808"/>
            <a:ext cx="8109209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684213" y="-171449"/>
            <a:ext cx="8229600" cy="1656233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	</a:t>
            </a:r>
            <a:r>
              <a:rPr lang="ru-RU" sz="4800" dirty="0" smtClean="0"/>
              <a:t>Маленькая   девочка   рисует.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4572000"/>
            <a:ext cx="98091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C:\Users\ADM\Desktop\Балдырган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113" y="1557338"/>
            <a:ext cx="24892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paer U\Pictures\Мои сканированные изображения\2014-03 (мар)\сканирование0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90429"/>
            <a:ext cx="7789092" cy="643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СЛОВА – названия  ПРИЗНАКОВ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914400" y="1268413"/>
            <a:ext cx="7772400" cy="486251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258888" y="1700213"/>
            <a:ext cx="3025080" cy="647700"/>
          </a:xfrm>
          <a:prstGeom prst="rect">
            <a:avLst/>
          </a:prstGeom>
          <a:solidFill>
            <a:srgbClr val="E97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/>
              <a:t>КАКОЙ?</a:t>
            </a:r>
            <a:endParaRPr lang="ru-RU" sz="3200" b="1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35696" y="2708920"/>
            <a:ext cx="3025080" cy="647700"/>
          </a:xfrm>
          <a:prstGeom prst="rect">
            <a:avLst/>
          </a:prstGeom>
          <a:solidFill>
            <a:srgbClr val="E97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/>
              <a:t>КАКАЯ?</a:t>
            </a:r>
            <a:endParaRPr lang="ru-RU" sz="3200" b="1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699792" y="3645024"/>
            <a:ext cx="3025080" cy="647700"/>
          </a:xfrm>
          <a:prstGeom prst="rect">
            <a:avLst/>
          </a:prstGeom>
          <a:solidFill>
            <a:srgbClr val="E97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/>
              <a:t>КАКОЕ?</a:t>
            </a:r>
            <a:endParaRPr lang="ru-RU" sz="3200" b="1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0" y="4437112"/>
            <a:ext cx="3025080" cy="647700"/>
          </a:xfrm>
          <a:prstGeom prst="rect">
            <a:avLst/>
          </a:prstGeom>
          <a:solidFill>
            <a:srgbClr val="E97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/>
              <a:t>КАКИЕ?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17 марта.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4785395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Мм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Морковь –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5.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Крупный бурый ______                                                        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шмель, пёстрый                  дятел,                                          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петух.           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987824" y="1988840"/>
            <a:ext cx="1080120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сл.,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923928" y="1988840"/>
            <a:ext cx="1450504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б.,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716016" y="1988840"/>
            <a:ext cx="1450504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зв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635896" y="3140968"/>
            <a:ext cx="1728192" cy="4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едведь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</a:t>
            </a:r>
            <a:r>
              <a:rPr kumimoji="0" lang="ru-RU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292080" y="3140968"/>
            <a:ext cx="4402832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маленький мохнатый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347864" y="3645024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крупный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300192" y="3717032"/>
            <a:ext cx="23762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голосистый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179512" y="4293096"/>
            <a:ext cx="1656184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крупный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8229600" cy="4525963"/>
          </a:xfrm>
        </p:spPr>
        <p:txBody>
          <a:bodyPr/>
          <a:lstStyle/>
          <a:p>
            <a:r>
              <a:rPr lang="ru-RU" b="1" dirty="0" smtClean="0"/>
              <a:t>Из чего состоит наша речь?</a:t>
            </a:r>
          </a:p>
          <a:p>
            <a:endParaRPr lang="ru-RU" b="1" dirty="0" smtClean="0"/>
          </a:p>
          <a:p>
            <a:r>
              <a:rPr lang="ru-RU" b="1" dirty="0" smtClean="0"/>
              <a:t>Из чего состоят предложения?</a:t>
            </a:r>
          </a:p>
          <a:p>
            <a:endParaRPr lang="ru-RU" b="1" dirty="0" smtClean="0"/>
          </a:p>
          <a:p>
            <a:r>
              <a:rPr lang="ru-RU" b="1" dirty="0" smtClean="0"/>
              <a:t>Как обозначаем слова-названия  предметов?</a:t>
            </a:r>
          </a:p>
          <a:p>
            <a:r>
              <a:rPr lang="ru-RU" b="1" dirty="0" smtClean="0"/>
              <a:t>Как обозначаем слова- названия действий?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1258888" y="21336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1258888" y="2636838"/>
            <a:ext cx="4392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547813" y="2205038"/>
            <a:ext cx="403225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606" name="AutoShape 7"/>
          <p:cNvSpPr>
            <a:spLocks noChangeArrowheads="1"/>
          </p:cNvSpPr>
          <p:nvPr/>
        </p:nvSpPr>
        <p:spPr bwMode="auto">
          <a:xfrm flipV="1">
            <a:off x="5795963" y="2565400"/>
            <a:ext cx="144462" cy="73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843213" y="3429000"/>
            <a:ext cx="23764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491880" y="4365104"/>
            <a:ext cx="25193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131840" y="5373216"/>
            <a:ext cx="2735263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Повторим</a:t>
            </a: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07904" y="4581128"/>
            <a:ext cx="216024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19872" y="5589240"/>
            <a:ext cx="216024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19872" y="5733256"/>
            <a:ext cx="216024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3"/>
          <p:cNvSpPr>
            <a:spLocks noGrp="1"/>
          </p:cNvSpPr>
          <p:nvPr>
            <p:ph idx="1"/>
          </p:nvPr>
        </p:nvSpPr>
        <p:spPr>
          <a:xfrm>
            <a:off x="611188" y="47625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Как ходило солнышко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В золотой рубашке.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Как ласкало солнышко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Белые ромашки…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                     (Г. Ланздынь)</a:t>
            </a:r>
          </a:p>
        </p:txBody>
      </p:sp>
      <p:pic>
        <p:nvPicPr>
          <p:cNvPr id="24578" name="Picture 2" descr="C:\Users\ADM\Desktop\b45091e28d78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888" y="333375"/>
            <a:ext cx="273526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ADM\Desktop\romash9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00338" y="3276600"/>
            <a:ext cx="55435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188" y="476250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Как ходило солнышко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</a:t>
            </a:r>
            <a:r>
              <a:rPr lang="ru-RU" u="wavy" dirty="0" smtClean="0">
                <a:solidFill>
                  <a:srgbClr val="00B0F0"/>
                </a:solidFill>
              </a:rPr>
              <a:t>золотой</a:t>
            </a:r>
            <a:r>
              <a:rPr lang="ru-RU" dirty="0" smtClean="0"/>
              <a:t> рубашке.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Как ласкало солнышко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wavy" dirty="0" smtClean="0">
                <a:solidFill>
                  <a:srgbClr val="00B0F0"/>
                </a:solidFill>
              </a:rPr>
              <a:t>Белые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ромашки…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(Г. </a:t>
            </a:r>
            <a:r>
              <a:rPr lang="ru-RU" dirty="0" err="1" smtClean="0"/>
              <a:t>Ланздынь</a:t>
            </a:r>
            <a:r>
              <a:rPr lang="ru-RU" dirty="0" smtClean="0"/>
              <a:t>)</a:t>
            </a:r>
          </a:p>
        </p:txBody>
      </p:sp>
      <p:pic>
        <p:nvPicPr>
          <p:cNvPr id="25602" name="Picture 2" descr="C:\Users\ADM\Desktop\b45091e28d78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888" y="333375"/>
            <a:ext cx="273526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ADM\Desktop\romash9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00338" y="3276600"/>
            <a:ext cx="55435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013" y="404813"/>
            <a:ext cx="8229600" cy="45259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800" dirty="0" smtClean="0"/>
              <a:t>  На </a:t>
            </a:r>
            <a:r>
              <a:rPr lang="ru-RU" sz="4800" dirty="0"/>
              <a:t>этом уроке я узнал </a:t>
            </a:r>
            <a:r>
              <a:rPr lang="ru-RU" sz="4800" dirty="0" smtClean="0"/>
              <a:t>…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800" dirty="0"/>
              <a:t> Я запомнил</a:t>
            </a:r>
            <a:r>
              <a:rPr lang="ru-RU" sz="4800" dirty="0" smtClean="0"/>
              <a:t>…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800" dirty="0"/>
              <a:t> Мне понравилось…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17 марта.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Классная работа.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Мм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Морковь –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987824" y="1988840"/>
            <a:ext cx="1080120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сл.,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923928" y="1988840"/>
            <a:ext cx="1450504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б.,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716016" y="1988840"/>
            <a:ext cx="1450504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зв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         Светит яркое солнце.  Рычит бурый медведь. Бежит колючий ёж. Мохнатый шмель жужжит. Голосистый петух кукарекает.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СЛОВА – названия  ПРЕДМЕТОВ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914400" y="1268413"/>
            <a:ext cx="7772400" cy="486251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dirty="0" smtClean="0"/>
              <a:t>                                                  </a:t>
            </a:r>
            <a:r>
              <a:rPr lang="ru-RU" sz="4000" dirty="0" smtClean="0"/>
              <a:t>солнце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dirty="0" smtClean="0"/>
              <a:t>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dirty="0" smtClean="0"/>
              <a:t>     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258888" y="1700213"/>
            <a:ext cx="2592387" cy="647700"/>
          </a:xfrm>
          <a:prstGeom prst="rect">
            <a:avLst/>
          </a:prstGeom>
          <a:solidFill>
            <a:srgbClr val="E97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КТО ?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435600" y="1773238"/>
            <a:ext cx="3024188" cy="576262"/>
          </a:xfrm>
          <a:prstGeom prst="rect">
            <a:avLst/>
          </a:prstGeom>
          <a:solidFill>
            <a:srgbClr val="E97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ЧТО?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331640" y="2276872"/>
            <a:ext cx="2242592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медведь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835696" y="2996952"/>
            <a:ext cx="2242592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ёж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619672" y="3645024"/>
            <a:ext cx="2242592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шмель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619672" y="4365104"/>
            <a:ext cx="2242592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петух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СЛОВА – названия  ДЕЙСТВИЙ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914400" y="1268413"/>
            <a:ext cx="7772400" cy="486251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dirty="0" smtClean="0"/>
              <a:t>                                                 </a:t>
            </a:r>
            <a:endParaRPr lang="ru-RU" sz="40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dirty="0" smtClean="0"/>
              <a:t>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dirty="0" smtClean="0"/>
              <a:t>     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258888" y="1700213"/>
            <a:ext cx="3025080" cy="647700"/>
          </a:xfrm>
          <a:prstGeom prst="rect">
            <a:avLst/>
          </a:prstGeom>
          <a:solidFill>
            <a:srgbClr val="E97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/>
              <a:t>ЧТО ДЕЛАЕТ?</a:t>
            </a:r>
            <a:endParaRPr lang="ru-RU" sz="3200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331640" y="2276872"/>
            <a:ext cx="2242592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светит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331640" y="2996952"/>
            <a:ext cx="2746648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рычит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259632" y="3645024"/>
            <a:ext cx="2602632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бежит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331640" y="4293096"/>
            <a:ext cx="2530624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жужжит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331640" y="4941168"/>
            <a:ext cx="2880320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кукарекает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канирование00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5287" y="285478"/>
            <a:ext cx="3472140" cy="4841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 descr="сканирование000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0774" y="2503488"/>
            <a:ext cx="3025328" cy="3744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сканирование000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9675" y="2492375"/>
            <a:ext cx="2730989" cy="41769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3" y="428625"/>
            <a:ext cx="2579687" cy="1019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764704"/>
            <a:ext cx="5256584" cy="438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212976"/>
            <a:ext cx="8964612" cy="2366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5300" b="1" dirty="0" smtClean="0">
                <a:solidFill>
                  <a:srgbClr val="0070C0"/>
                </a:solidFill>
              </a:rPr>
              <a:t>Слова- названия признаков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Выяснить: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На </a:t>
            </a:r>
            <a:r>
              <a:rPr lang="ru-RU" dirty="0"/>
              <a:t>какие вопросы отвечают подобные </a:t>
            </a:r>
            <a:r>
              <a:rPr lang="ru-RU" dirty="0" smtClean="0"/>
              <a:t>слова?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 Что </a:t>
            </a:r>
            <a:r>
              <a:rPr lang="ru-RU" dirty="0"/>
              <a:t>они обозначают</a:t>
            </a:r>
            <a:r>
              <a:rPr lang="ru-RU" dirty="0" smtClean="0"/>
              <a:t>?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 Как </a:t>
            </a:r>
            <a:r>
              <a:rPr lang="ru-RU" dirty="0"/>
              <a:t>их подчеркивать</a:t>
            </a:r>
            <a:r>
              <a:rPr lang="ru-RU" dirty="0" smtClean="0"/>
              <a:t>?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 Какова </a:t>
            </a:r>
            <a:r>
              <a:rPr lang="ru-RU" dirty="0"/>
              <a:t>роль этих слов в языке?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239</Words>
  <Application>Microsoft Office PowerPoint</Application>
  <PresentationFormat>Экран (4:3)</PresentationFormat>
  <Paragraphs>91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Русский язык 1 класс УМК « Перспективная начальная школа» Тема: Слова-названия признаков</vt:lpstr>
      <vt:lpstr>Повторим</vt:lpstr>
      <vt:lpstr>17 марта. Классная работа.</vt:lpstr>
      <vt:lpstr>Весна.</vt:lpstr>
      <vt:lpstr>СЛОВА – названия  ПРЕДМЕТОВ</vt:lpstr>
      <vt:lpstr>СЛОВА – названия  ДЕЙСТВИЙ</vt:lpstr>
      <vt:lpstr>Слайд 7</vt:lpstr>
      <vt:lpstr>       Слова- названия признаков  </vt:lpstr>
      <vt:lpstr>План работы:</vt:lpstr>
      <vt:lpstr>Слайд 10</vt:lpstr>
      <vt:lpstr>Слайд 11</vt:lpstr>
      <vt:lpstr>Слайд 12</vt:lpstr>
      <vt:lpstr>Слайд 13</vt:lpstr>
      <vt:lpstr>  Поёт  серенькая  птичка.  </vt:lpstr>
      <vt:lpstr>Слайд 15</vt:lpstr>
      <vt:lpstr>Слайд 16</vt:lpstr>
      <vt:lpstr>Слайд 17</vt:lpstr>
      <vt:lpstr>СЛОВА – названия  ПРИЗНАКОВ</vt:lpstr>
      <vt:lpstr>17 марта.</vt:lpstr>
      <vt:lpstr>Слайд 20</vt:lpstr>
      <vt:lpstr>Слайд 21</vt:lpstr>
      <vt:lpstr>Слайд 22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Aspaer U</cp:lastModifiedBy>
  <cp:revision>53</cp:revision>
  <dcterms:created xsi:type="dcterms:W3CDTF">2013-03-03T16:22:31Z</dcterms:created>
  <dcterms:modified xsi:type="dcterms:W3CDTF">2014-06-02T08:06:59Z</dcterms:modified>
</cp:coreProperties>
</file>