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20" r:id="rId3"/>
    <p:sldId id="257" r:id="rId4"/>
    <p:sldId id="262" r:id="rId5"/>
    <p:sldId id="267" r:id="rId6"/>
    <p:sldId id="311" r:id="rId7"/>
    <p:sldId id="287" r:id="rId8"/>
    <p:sldId id="289" r:id="rId9"/>
    <p:sldId id="291" r:id="rId10"/>
    <p:sldId id="292" r:id="rId11"/>
    <p:sldId id="286" r:id="rId12"/>
    <p:sldId id="294" r:id="rId13"/>
    <p:sldId id="31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66FF"/>
    <a:srgbClr val="CC0066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63" autoAdjust="0"/>
    <p:restoredTop sz="85221" autoAdjust="0"/>
  </p:normalViewPr>
  <p:slideViewPr>
    <p:cSldViewPr>
      <p:cViewPr varScale="1">
        <p:scale>
          <a:sx n="62" d="100"/>
          <a:sy n="62" d="100"/>
        </p:scale>
        <p:origin x="-13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chemeClr val="accent5">
                  <a:lumMod val="60000"/>
                  <a:lumOff val="40000"/>
                </a:schemeClr>
              </a:solidFill>
              <a:ln w="10000" cap="flat" cmpd="sng" algn="ctr">
                <a:solidFill>
                  <a:schemeClr val="accent5"/>
                </a:solidFill>
                <a:prstDash val="solid"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0"/>
                </a:lightRig>
              </a:scene3d>
              <a:sp3d prstMaterial="metal">
                <a:bevelT w="10000" h="10000"/>
              </a:sp3d>
            </c:spPr>
          </c:dPt>
          <c:cat>
            <c:strRef>
              <c:f>Лист1!$A$2:$A$5</c:f>
              <c:strCache>
                <c:ptCount val="4"/>
                <c:pt idx="0">
                  <c:v>Насекомые</c:v>
                </c:pt>
                <c:pt idx="1">
                  <c:v>Птицы</c:v>
                </c:pt>
                <c:pt idx="2">
                  <c:v>Звери</c:v>
                </c:pt>
                <c:pt idx="3">
                  <c:v>Рыбы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10</c:v>
                </c:pt>
                <c:pt idx="2">
                  <c:v>5</c:v>
                </c:pt>
                <c:pt idx="3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85304-2A94-4035-9441-95DC500C5BE7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74325-3306-4D33-A8BB-219FBDA09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74325-3306-4D33-A8BB-219FBDA0932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13" Type="http://schemas.openxmlformats.org/officeDocument/2006/relationships/image" Target="../media/image16.jpeg"/><Relationship Id="rId3" Type="http://schemas.openxmlformats.org/officeDocument/2006/relationships/image" Target="../media/image8.gif"/><Relationship Id="rId7" Type="http://schemas.openxmlformats.org/officeDocument/2006/relationships/image" Target="../media/image11.gif"/><Relationship Id="rId12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image" Target="../media/image14.jpeg"/><Relationship Id="rId5" Type="http://schemas.openxmlformats.org/officeDocument/2006/relationships/image" Target="../media/image10.gif"/><Relationship Id="rId10" Type="http://schemas.openxmlformats.org/officeDocument/2006/relationships/image" Target="../media/image13.jpeg"/><Relationship Id="rId4" Type="http://schemas.openxmlformats.org/officeDocument/2006/relationships/image" Target="../media/image9.gif"/><Relationship Id="rId9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14818"/>
            <a:ext cx="5214942" cy="1785950"/>
          </a:xfrm>
          <a:noFill/>
        </p:spPr>
        <p:txBody>
          <a:bodyPr>
            <a:scene3d>
              <a:camera prst="isometricOffAxis1Right"/>
              <a:lightRig rig="freezing" dir="t">
                <a:rot lat="0" lon="0" rev="5640000"/>
              </a:lightRig>
            </a:scene3d>
            <a:sp3d extrusionH="57150" prstMaterial="flat">
              <a:bevelT w="38100" h="38100" prst="angle"/>
              <a:contourClr>
                <a:schemeClr val="tx2"/>
              </a:contourClr>
            </a:sp3d>
          </a:bodyPr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43182"/>
            <a:ext cx="9144000" cy="164307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8800" b="1" spc="600" dirty="0" smtClean="0">
                <a:ln w="3810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Кто такие  насекомые?</a:t>
            </a:r>
            <a:endParaRPr lang="ru-RU" sz="8800" b="1" spc="600" dirty="0">
              <a:ln w="3810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rmen" pitchFamily="34" charset="-52"/>
            </a:endParaRPr>
          </a:p>
        </p:txBody>
      </p:sp>
    </p:spTree>
  </p:cSld>
  <p:clrMapOvr>
    <a:masterClrMapping/>
  </p:clrMapOvr>
  <p:transition advTm="1453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714884"/>
            <a:ext cx="2286000" cy="204787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142844" y="285728"/>
            <a:ext cx="5429288" cy="1928826"/>
          </a:xfrm>
          <a:prstGeom prst="cloudCallout">
            <a:avLst>
              <a:gd name="adj1" fmla="val -5174"/>
              <a:gd name="adj2" fmla="val 17120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Ротовые  органы мухи впитывают жидкость, как губка собирает воду.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7110" name="Picture 6" descr="Картинка 1 из 2406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39" y="3239710"/>
            <a:ext cx="4429157" cy="2876077"/>
          </a:xfrm>
          <a:prstGeom prst="rect">
            <a:avLst/>
          </a:prstGeom>
          <a:noFill/>
        </p:spPr>
      </p:pic>
      <p:pic>
        <p:nvPicPr>
          <p:cNvPr id="48130" name="Picture 2" descr="Картинка 3 из 3114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928670"/>
            <a:ext cx="3428992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Картинка 104 из 673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643314"/>
            <a:ext cx="4613109" cy="3440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Выноска-облако 2"/>
          <p:cNvSpPr/>
          <p:nvPr/>
        </p:nvSpPr>
        <p:spPr>
          <a:xfrm>
            <a:off x="3714744" y="1714488"/>
            <a:ext cx="5214974" cy="2071702"/>
          </a:xfrm>
          <a:prstGeom prst="cloudCallout">
            <a:avLst>
              <a:gd name="adj1" fmla="val 20099"/>
              <a:gd name="adj2" fmla="val 10454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Как вы думаете, почему                                       кузнечик зелёный,                         а шмель - пёстрый?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7892" name="Picture 4" descr="Картинка 14 из 677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071546"/>
            <a:ext cx="3571868" cy="3286148"/>
          </a:xfrm>
          <a:prstGeom prst="rect">
            <a:avLst/>
          </a:prstGeom>
          <a:noFill/>
        </p:spPr>
      </p:pic>
      <p:pic>
        <p:nvPicPr>
          <p:cNvPr id="11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572008"/>
            <a:ext cx="1408113" cy="21399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810125"/>
            <a:ext cx="2286000" cy="204787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142844" y="0"/>
            <a:ext cx="6500858" cy="2857496"/>
          </a:xfrm>
          <a:prstGeom prst="cloudCallout">
            <a:avLst>
              <a:gd name="adj1" fmla="val -11997"/>
              <a:gd name="adj2" fmla="val 14718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 количеству видов насекомые – самая богатая группа животных в мире. Они составляют 70 – 75 % всех видов животных, населяющих Землю.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071934" y="2786058"/>
          <a:ext cx="4857784" cy="45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4"/>
          <p:cNvSpPr txBox="1">
            <a:spLocks/>
          </p:cNvSpPr>
          <p:nvPr/>
        </p:nvSpPr>
        <p:spPr>
          <a:xfrm>
            <a:off x="285750" y="2214563"/>
            <a:ext cx="8429625" cy="32146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Как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 action="ppaction://hlinksldjump" tooltip="самопроверка"/>
              </a:rPr>
              <a:t>отличить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насекомых от других животных?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" action="ppaction://noaction"/>
              </a:rPr>
              <a:t>Паук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– насекомое или нет? </a:t>
            </a:r>
            <a:r>
              <a:rPr lang="ru-RU" sz="3200" b="1" dirty="0" smtClean="0"/>
              <a:t>Почему?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Назовите известных вам насекомых.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Что вы о них можете рассказать?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571604" y="571480"/>
            <a:ext cx="5072063" cy="714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>
              <a:spcBef>
                <a:spcPct val="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        </a:t>
            </a:r>
            <a:r>
              <a:rPr lang="ru-RU" sz="3600" b="1" dirty="0" smtClean="0">
                <a:solidFill>
                  <a:schemeClr val="tx1"/>
                </a:solidFill>
              </a:rPr>
              <a:t>Самопроверка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endParaRPr kumimoji="0" lang="ru-RU" sz="3600" b="0" i="0" u="none" strike="noStrike" kern="1200" cap="all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6" descr="D:\ТАША\картинки\бабочки , насекомые\aaebe3ebcea29e9c8e03c617abdfece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857364"/>
            <a:ext cx="18288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а 14 из 3230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14356"/>
            <a:ext cx="5072066" cy="6143644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4572008"/>
            <a:ext cx="1408113" cy="2139950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5000628" y="714356"/>
            <a:ext cx="4000528" cy="3643338"/>
          </a:xfrm>
          <a:prstGeom prst="cloudCallout">
            <a:avLst>
              <a:gd name="adj1" fmla="val 16587"/>
              <a:gd name="adj2" fmla="val 6229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Однажды мне сказали, что я — насекомое.                             Кто такие насекомые? И правда ли, что я — насекомое?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advTm="7469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714884"/>
            <a:ext cx="2286000" cy="2047875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285720" y="928670"/>
            <a:ext cx="8572560" cy="3857652"/>
          </a:xfrm>
          <a:prstGeom prst="cloudCallout">
            <a:avLst>
              <a:gd name="adj1" fmla="val -22248"/>
              <a:gd name="adj2" fmla="val 6133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 своих путешествиях по родному лесу, по берегам чистой речки, на зеленых полянах Муравей Вопросик нередко встречал удивительных животных.                                                                                                                   Рассмотрим их. Как вы думаете, какое из них — насекомое?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7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4572008"/>
            <a:ext cx="1408113" cy="2139950"/>
          </a:xfrm>
          <a:prstGeom prst="rect">
            <a:avLst/>
          </a:prstGeom>
          <a:noFill/>
        </p:spPr>
      </p:pic>
    </p:spTree>
  </p:cSld>
  <p:clrMapOvr>
    <a:masterClrMapping/>
  </p:clrMapOvr>
  <p:transition advTm="49625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ртинка 68 из 7491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092" y="285728"/>
            <a:ext cx="4714908" cy="2727511"/>
          </a:xfrm>
          <a:prstGeom prst="rect">
            <a:avLst/>
          </a:prstGeom>
          <a:noFill/>
        </p:spPr>
      </p:pic>
      <p:pic>
        <p:nvPicPr>
          <p:cNvPr id="2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28596" y="4357694"/>
            <a:ext cx="1408113" cy="2139950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285720" y="2071678"/>
            <a:ext cx="4500594" cy="1928826"/>
          </a:xfrm>
          <a:prstGeom prst="cloudCallout">
            <a:avLst>
              <a:gd name="adj1" fmla="val -18451"/>
              <a:gd name="adj2" fmla="val 864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Как же узнать, какое из этих животных — насекомое?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4572000" y="4357694"/>
            <a:ext cx="4357718" cy="1785950"/>
          </a:xfrm>
          <a:prstGeom prst="cloudCallout">
            <a:avLst>
              <a:gd name="adj1" fmla="val 8774"/>
              <a:gd name="adj2" fmla="val -11732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Посмотри на меня. Я – насекомое.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8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42852"/>
            <a:ext cx="2286000" cy="20478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Выноска-облако 3"/>
          <p:cNvSpPr/>
          <p:nvPr/>
        </p:nvSpPr>
        <p:spPr>
          <a:xfrm>
            <a:off x="285720" y="0"/>
            <a:ext cx="3429024" cy="1643074"/>
          </a:xfrm>
          <a:prstGeom prst="cloudCallout">
            <a:avLst>
              <a:gd name="adj1" fmla="val 32458"/>
              <a:gd name="adj2" fmla="val -319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1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itchFamily="18" charset="0"/>
            </a:endParaRPr>
          </a:p>
          <a:p>
            <a:pPr lvl="0" algn="ctr"/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Шевелились у цветка</a:t>
            </a:r>
            <a:b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Все четыре лепестка.</a:t>
            </a:r>
            <a:b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Я сорвать его хотел, —</a:t>
            </a:r>
            <a:b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Он вспорхнул и улетел.</a:t>
            </a:r>
            <a:endPara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3"/>
          <p:cNvSpPr txBox="1">
            <a:spLocks/>
          </p:cNvSpPr>
          <p:nvPr/>
        </p:nvSpPr>
        <p:spPr>
          <a:xfrm>
            <a:off x="428596" y="1928802"/>
            <a:ext cx="8358217" cy="2643198"/>
          </a:xfrm>
          <a:prstGeom prst="rect">
            <a:avLst/>
          </a:prstGeom>
        </p:spPr>
        <p:txBody>
          <a:bodyPr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Насекомых легко отличить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от других животных по трём признакам: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Тело разделено на 3  части- голова, грудь, брюшко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У них всегда 3 пары ног, то есть 6 ножек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На теле насекомых есть «насечки»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AutoNum type="arabicPeriod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928689" y="214313"/>
            <a:ext cx="4857758" cy="121442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Как отличить насекомых от других животных?</a:t>
            </a:r>
          </a:p>
        </p:txBody>
      </p:sp>
      <p:pic>
        <p:nvPicPr>
          <p:cNvPr id="5" name="Picture 2" descr="D:\ТАША\картинки\бабочки , насекомые\6f7d849564189ad3d9e690cdc244ebf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429132"/>
            <a:ext cx="1738313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:\ТАША\картинки\бабочки , насекомые\c3c62efbd992ad280b2f29e267db5462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71670" y="521495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D:\ТАША\картинки\бабочки , насекомые\animated_fly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29454" y="2357430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D:\ТАША\картинки\бабочки , насекомые\beeсм.gif">
            <a:hlinkClick r:id="rId6" action="ppaction://hlinksldjump" tooltip="назад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71736" y="4786322"/>
            <a:ext cx="5953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ТАША\картинки\бабочки , насекомые\animated_dragonfly_2.gif">
            <a:hlinkClick r:id="rId8" action="ppaction://hlinksldjump" tooltip="самопроверка"/>
          </p:cNvPr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786710" y="1500174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142852"/>
            <a:ext cx="893119" cy="1357298"/>
          </a:xfrm>
          <a:prstGeom prst="rect">
            <a:avLst/>
          </a:prstGeom>
          <a:noFill/>
        </p:spPr>
      </p:pic>
      <p:pic>
        <p:nvPicPr>
          <p:cNvPr id="11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72264" y="4143380"/>
            <a:ext cx="2312598" cy="2071702"/>
          </a:xfrm>
          <a:prstGeom prst="rect">
            <a:avLst/>
          </a:prstGeom>
          <a:noFill/>
        </p:spPr>
      </p:pic>
      <p:pic>
        <p:nvPicPr>
          <p:cNvPr id="12" name="Picture 4" descr="D:\ТАША\картинки\бабочки , насекомые\99e5edbc5b8d1e61fa6d33d3d136ca01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43504" y="5214950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Картинка 125 из 16171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143636" y="642918"/>
            <a:ext cx="1143008" cy="103909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Картинка 114 из 608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071840" y="4143380"/>
            <a:ext cx="2570162" cy="1928826"/>
          </a:xfrm>
          <a:prstGeom prst="rect">
            <a:avLst/>
          </a:prstGeom>
          <a:noFill/>
        </p:spPr>
      </p:pic>
      <p:pic>
        <p:nvPicPr>
          <p:cNvPr id="2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714884"/>
            <a:ext cx="2286000" cy="204787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214282" y="214290"/>
            <a:ext cx="8572560" cy="3571900"/>
          </a:xfrm>
          <a:prstGeom prst="cloudCallout">
            <a:avLst>
              <a:gd name="adj1" fmla="val -23278"/>
              <a:gd name="adj2" fmla="val 9099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Многие насекомые летают – для этого у них есть крылья. Стрекоза может развивать скорость 40 км/ч. Некоторые насекомые ходят, прыгают, ползают. Кузнечик может прыгнуть на расстояние, в 20 раз превышающее длину его тела. </a:t>
            </a:r>
          </a:p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А если он выпустит крылья, то улетит ещё дальше.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3" descr="D:\ТАША\картинки\бабочки , насекомые\animated_dragonfl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887970">
            <a:off x="3780002" y="4324561"/>
            <a:ext cx="2009520" cy="203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714884"/>
            <a:ext cx="2286000" cy="204787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214282" y="214290"/>
            <a:ext cx="8286808" cy="2428892"/>
          </a:xfrm>
          <a:prstGeom prst="cloudCallout">
            <a:avLst>
              <a:gd name="adj1" fmla="val -20849"/>
              <a:gd name="adj2" fmla="val 17692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Все насекомые питаются по-разному. Одни едят растения, другие – мельчайшую живность, третьи – и то, и другое. Некоторые питаются кровью.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148" name="Picture 4" descr="Картинка 246 из 264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65038">
            <a:off x="3749856" y="4092602"/>
            <a:ext cx="1756383" cy="2456479"/>
          </a:xfrm>
          <a:prstGeom prst="rect">
            <a:avLst/>
          </a:prstGeom>
          <a:noFill/>
        </p:spPr>
      </p:pic>
      <p:pic>
        <p:nvPicPr>
          <p:cNvPr id="6150" name="Picture 6" descr="Картинка 252 из 26406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903281">
            <a:off x="5913941" y="2357454"/>
            <a:ext cx="3159529" cy="2369647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714884"/>
            <a:ext cx="2286000" cy="204787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142844" y="285728"/>
            <a:ext cx="5572164" cy="2571768"/>
          </a:xfrm>
          <a:prstGeom prst="cloudCallout">
            <a:avLst>
              <a:gd name="adj1" fmla="val -8599"/>
              <a:gd name="adj2" fmla="val 1084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Самка комара хоботком, словно шприцем, протыкает кожу и высасывает кровь.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7108" name="Picture 4" descr="Картинка 143 из 924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357562"/>
            <a:ext cx="5608737" cy="3235975"/>
          </a:xfrm>
          <a:prstGeom prst="rect">
            <a:avLst/>
          </a:prstGeom>
          <a:noFill/>
        </p:spPr>
      </p:pic>
      <p:pic>
        <p:nvPicPr>
          <p:cNvPr id="49156" name="Picture 4" descr="Картинка 98 из 21786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1214422"/>
            <a:ext cx="2928958" cy="1931117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237</Words>
  <Application>Microsoft Office PowerPoint</Application>
  <PresentationFormat>Экран (4:3)</PresentationFormat>
  <Paragraphs>27</Paragraphs>
  <Slides>13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вокруг нас</dc:title>
  <dc:creator>Ирина</dc:creator>
  <cp:lastModifiedBy>Dell</cp:lastModifiedBy>
  <cp:revision>146</cp:revision>
  <dcterms:created xsi:type="dcterms:W3CDTF">2009-07-24T22:36:39Z</dcterms:created>
  <dcterms:modified xsi:type="dcterms:W3CDTF">2015-01-16T18:16:56Z</dcterms:modified>
</cp:coreProperties>
</file>