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70" r:id="rId2"/>
    <p:sldId id="282" r:id="rId3"/>
    <p:sldId id="283" r:id="rId4"/>
    <p:sldId id="290" r:id="rId5"/>
    <p:sldId id="291" r:id="rId6"/>
    <p:sldId id="292" r:id="rId7"/>
    <p:sldId id="280" r:id="rId8"/>
    <p:sldId id="294" r:id="rId9"/>
    <p:sldId id="293" r:id="rId10"/>
    <p:sldId id="295" r:id="rId11"/>
    <p:sldId id="296" r:id="rId12"/>
    <p:sldId id="297" r:id="rId13"/>
    <p:sldId id="298" r:id="rId14"/>
    <p:sldId id="305" r:id="rId15"/>
    <p:sldId id="306" r:id="rId16"/>
    <p:sldId id="302" r:id="rId17"/>
    <p:sldId id="30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1DE3E-5D9F-462B-9010-791FC17550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AE115-A43D-4131-8E25-57A9C990D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971E93-019B-431B-AABC-BD62359EF295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B45374-DC63-4D92-A519-E331D98E25A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255748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FF00"/>
                </a:solidFill>
                <a:effectLst/>
              </a:rPr>
              <a:t>Тайны</a:t>
            </a:r>
            <a:br>
              <a:rPr lang="ru-RU" sz="5400" dirty="0" smtClean="0">
                <a:solidFill>
                  <a:srgbClr val="FFFF00"/>
                </a:solidFill>
                <a:effectLst/>
              </a:rPr>
            </a:br>
            <a:r>
              <a:rPr lang="ru-RU" sz="5400" dirty="0" smtClean="0">
                <a:solidFill>
                  <a:srgbClr val="FFFF00"/>
                </a:solidFill>
                <a:effectLst/>
              </a:rPr>
              <a:t> устной и письменной речи</a:t>
            </a:r>
            <a:endParaRPr lang="ru-RU" sz="54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86124"/>
            <a:ext cx="7854696" cy="32861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 u="sng" dirty="0" smtClean="0"/>
              <a:t>Цели:</a:t>
            </a:r>
          </a:p>
          <a:p>
            <a:pPr algn="l"/>
            <a:r>
              <a:rPr lang="ru-RU" sz="4000" dirty="0" smtClean="0"/>
              <a:t>- узнать</a:t>
            </a:r>
            <a:r>
              <a:rPr lang="ru-RU" sz="4000" dirty="0" smtClean="0"/>
              <a:t>…</a:t>
            </a:r>
          </a:p>
          <a:p>
            <a:pPr algn="l"/>
            <a:r>
              <a:rPr lang="ru-RU" sz="4000" dirty="0" smtClean="0"/>
              <a:t>- научиться</a:t>
            </a:r>
            <a:endParaRPr lang="ru-RU" sz="4000" dirty="0" smtClean="0"/>
          </a:p>
          <a:p>
            <a:pPr algn="l"/>
            <a:r>
              <a:rPr lang="ru-RU" sz="4000" dirty="0" smtClean="0"/>
              <a:t>- повторить…</a:t>
            </a:r>
          </a:p>
          <a:p>
            <a:pPr algn="l"/>
            <a:r>
              <a:rPr lang="ru-RU" sz="4000" dirty="0" smtClean="0"/>
              <a:t>-…</a:t>
            </a:r>
            <a:endParaRPr lang="ru-RU" sz="40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4578" name="Picture 2" descr="http://www.freelancejob.ru/upload/167/92337322421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71538" y="928670"/>
            <a:ext cx="2000264" cy="3100410"/>
          </a:xfrm>
          <a:prstGeom prst="rect">
            <a:avLst/>
          </a:prstGeom>
          <a:noFill/>
        </p:spPr>
      </p:pic>
      <p:pic>
        <p:nvPicPr>
          <p:cNvPr id="24580" name="Picture 4" descr="http://im4-tub-ru.yandex.net/i?id=317852348-65-72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14876" y="1285860"/>
            <a:ext cx="3659531" cy="2428892"/>
          </a:xfrm>
          <a:prstGeom prst="rect">
            <a:avLst/>
          </a:prstGeom>
          <a:noFill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ирис</a:t>
            </a:r>
            <a:endParaRPr lang="ru-RU" sz="40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>
            <a:off x="1857356" y="5000636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714876" y="5000636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ирис</a:t>
            </a:r>
            <a:endParaRPr lang="ru-RU" sz="40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00892" y="5000636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/>
      <p:bldP spid="9" grpId="0" autoUpdateAnimBg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   </a:t>
            </a:r>
            <a:r>
              <a:rPr lang="ru-RU" sz="4000" b="1" u="sng" dirty="0" smtClean="0">
                <a:solidFill>
                  <a:srgbClr val="0070C0"/>
                </a:solidFill>
              </a:rPr>
              <a:t>В устной речи есть ударение.</a:t>
            </a:r>
            <a:endParaRPr lang="ru-RU" sz="40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43000" y="1524000"/>
            <a:ext cx="71628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/>
              <a:t>Слова, которые пишутся  одинаково,</a:t>
            </a:r>
          </a:p>
          <a:p>
            <a:pPr algn="ctr"/>
            <a:r>
              <a:rPr lang="ru-RU" sz="4400" dirty="0"/>
              <a:t>но произносятся по разному,</a:t>
            </a:r>
          </a:p>
          <a:p>
            <a:pPr algn="ctr"/>
            <a:r>
              <a:rPr lang="ru-RU" sz="4400" dirty="0"/>
              <a:t>называются</a:t>
            </a:r>
          </a:p>
          <a:p>
            <a:pPr algn="ctr"/>
            <a:endParaRPr lang="ru-RU" sz="4400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5984" y="4929198"/>
            <a:ext cx="52117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7200" dirty="0">
                <a:solidFill>
                  <a:srgbClr val="CC0000"/>
                </a:solidFill>
              </a:rPr>
              <a:t>омографами.</a:t>
            </a:r>
            <a:endParaRPr lang="ru-RU" sz="7200" dirty="0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381000" y="533400"/>
          <a:ext cx="920750" cy="2362200"/>
        </p:xfrm>
        <a:graphic>
          <a:graphicData uri="http://schemas.openxmlformats.org/presentationml/2006/ole">
            <p:oleObj spid="_x0000_s25602" name="Clip" r:id="rId3" imgW="1295640" imgH="3934080" progId="">
              <p:embed/>
            </p:oleObj>
          </a:graphicData>
        </a:graphic>
      </p:graphicFrame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3563888" y="4941168"/>
            <a:ext cx="152400" cy="304800"/>
          </a:xfrm>
          <a:prstGeom prst="line">
            <a:avLst/>
          </a:prstGeom>
          <a:noFill/>
          <a:ln w="57150">
            <a:solidFill>
              <a:srgbClr val="D54164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8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  <p:bldP spid="81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Александр\Pictures\2014-03-31 676\676 00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85918" y="244882"/>
            <a:ext cx="5143536" cy="6613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3-tub-ru.yandex.net/i?id=12920390-37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15616" y="1628800"/>
            <a:ext cx="2736304" cy="2520280"/>
          </a:xfrm>
          <a:prstGeom prst="rect">
            <a:avLst/>
          </a:prstGeom>
          <a:noFill/>
        </p:spPr>
      </p:pic>
      <p:sp>
        <p:nvSpPr>
          <p:cNvPr id="3" name="Text Box 1030"/>
          <p:cNvSpPr txBox="1">
            <a:spLocks noChangeArrowheads="1"/>
          </p:cNvSpPr>
          <p:nvPr/>
        </p:nvSpPr>
        <p:spPr bwMode="auto">
          <a:xfrm>
            <a:off x="1600200" y="4876800"/>
            <a:ext cx="20574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600" dirty="0">
                <a:solidFill>
                  <a:srgbClr val="6600CC"/>
                </a:solidFill>
              </a:rPr>
              <a:t>ключ</a:t>
            </a:r>
            <a:endParaRPr lang="ru-RU" sz="6600" dirty="0"/>
          </a:p>
        </p:txBody>
      </p:sp>
      <p:sp>
        <p:nvSpPr>
          <p:cNvPr id="4" name="Text Box 1034"/>
          <p:cNvSpPr txBox="1">
            <a:spLocks noChangeArrowheads="1"/>
          </p:cNvSpPr>
          <p:nvPr/>
        </p:nvSpPr>
        <p:spPr bwMode="auto">
          <a:xfrm>
            <a:off x="5410200" y="4800600"/>
            <a:ext cx="20574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600" dirty="0">
                <a:solidFill>
                  <a:srgbClr val="6600CC"/>
                </a:solidFill>
              </a:rPr>
              <a:t>ключ</a:t>
            </a:r>
            <a:endParaRPr lang="ru-RU" sz="6600" dirty="0"/>
          </a:p>
        </p:txBody>
      </p:sp>
      <p:pic>
        <p:nvPicPr>
          <p:cNvPr id="35842" name="Picture 2" descr="http://i60.beon.ru/35/60/1636035/33/51895433/p1_91018004959997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932040" y="90872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mojmirok.ucoz.ru/_fr/5/725241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99592" y="1268760"/>
            <a:ext cx="2736304" cy="3545744"/>
          </a:xfrm>
          <a:prstGeom prst="rect">
            <a:avLst/>
          </a:prstGeom>
          <a:noFill/>
        </p:spPr>
      </p:pic>
      <p:pic>
        <p:nvPicPr>
          <p:cNvPr id="36868" name="Picture 4" descr="http://images.ritek.nov.ru/13396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6962647">
            <a:off x="4644831" y="1992442"/>
            <a:ext cx="3528615" cy="2044575"/>
          </a:xfrm>
          <a:prstGeom prst="rect">
            <a:avLst/>
          </a:prstGeom>
          <a:noFill/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47664" y="5013176"/>
            <a:ext cx="1611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CC0066"/>
                </a:solidFill>
              </a:rPr>
              <a:t>коса</a:t>
            </a:r>
            <a:endParaRPr lang="ru-RU" sz="48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580112" y="5013176"/>
            <a:ext cx="1611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CC0066"/>
                </a:solidFill>
              </a:rPr>
              <a:t>коса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40080" y="685800"/>
            <a:ext cx="880356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5400" dirty="0"/>
              <a:t>Слова, </a:t>
            </a:r>
            <a:r>
              <a:rPr lang="ru-RU" sz="5400" dirty="0" smtClean="0"/>
              <a:t>одинаковые</a:t>
            </a:r>
          </a:p>
          <a:p>
            <a:pPr algn="ctr"/>
            <a:r>
              <a:rPr lang="ru-RU" sz="5400" dirty="0" smtClean="0"/>
              <a:t> </a:t>
            </a:r>
            <a:r>
              <a:rPr lang="ru-RU" sz="5400" dirty="0"/>
              <a:t>по </a:t>
            </a:r>
            <a:r>
              <a:rPr lang="ru-RU" sz="5400" dirty="0" smtClean="0"/>
              <a:t>звучанию </a:t>
            </a:r>
            <a:r>
              <a:rPr lang="ru-RU" sz="5400" dirty="0"/>
              <a:t>и написанию,</a:t>
            </a:r>
          </a:p>
          <a:p>
            <a:pPr algn="ctr"/>
            <a:r>
              <a:rPr lang="ru-RU" sz="5400" dirty="0"/>
              <a:t>но разные по значению, </a:t>
            </a:r>
          </a:p>
          <a:p>
            <a:pPr algn="ctr"/>
            <a:r>
              <a:rPr lang="ru-RU" sz="5400" dirty="0"/>
              <a:t>называются         </a:t>
            </a:r>
            <a:endParaRPr lang="ru-RU" sz="6600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547664" y="4114800"/>
            <a:ext cx="5600849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7200" dirty="0">
                <a:solidFill>
                  <a:srgbClr val="CC0066"/>
                </a:solidFill>
              </a:rPr>
              <a:t>омонимами.</a:t>
            </a:r>
            <a:endParaRPr lang="ru-RU" sz="6600" dirty="0"/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6537325" y="3944938"/>
            <a:ext cx="1841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660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3657600" y="4267200"/>
            <a:ext cx="152400" cy="304800"/>
          </a:xfrm>
          <a:prstGeom prst="line">
            <a:avLst/>
          </a:prstGeom>
          <a:noFill/>
          <a:ln w="57150">
            <a:solidFill>
              <a:srgbClr val="D54164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8672" name="Object 0"/>
          <p:cNvGraphicFramePr>
            <a:graphicFrameLocks noChangeAspect="1"/>
          </p:cNvGraphicFramePr>
          <p:nvPr/>
        </p:nvGraphicFramePr>
        <p:xfrm>
          <a:off x="323528" y="3789040"/>
          <a:ext cx="752475" cy="2287588"/>
        </p:xfrm>
        <a:graphic>
          <a:graphicData uri="http://schemas.openxmlformats.org/presentationml/2006/ole">
            <p:oleObj spid="_x0000_s29698" name="Clip" r:id="rId3" imgW="1295640" imgH="3934080" progId="">
              <p:embed/>
            </p:oleObj>
          </a:graphicData>
        </a:graphic>
      </p:graphicFrame>
    </p:spTree>
  </p:cSld>
  <p:clrMapOvr>
    <a:masterClrMapping/>
  </p:clrMapOvr>
  <p:transition advClick="0" advTm="5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1" grpId="0" autoUpdateAnimBg="0"/>
      <p:bldP spid="112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C:\Users\ADM\Desktop\обои\2386520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701600" y="3473645"/>
            <a:ext cx="4168800" cy="338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600" y="404683"/>
            <a:ext cx="7128000" cy="3672386"/>
          </a:xfrm>
        </p:spPr>
        <p:txBody>
          <a:bodyPr lIns="82945" tIns="41473" rIns="82945" bIns="41473" rtlCol="0">
            <a:normAutofit fontScale="77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ru-RU" sz="4800" b="1" dirty="0" smtClean="0"/>
              <a:t>  На </a:t>
            </a:r>
            <a:r>
              <a:rPr lang="ru-RU" sz="4800" b="1" dirty="0"/>
              <a:t>этом уроке я узнал </a:t>
            </a:r>
            <a:r>
              <a:rPr lang="ru-RU" sz="4800" b="1" dirty="0" smtClean="0"/>
              <a:t>…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ru-RU" sz="4800" b="1" dirty="0"/>
              <a:t> Я запомнил</a:t>
            </a:r>
            <a:r>
              <a:rPr lang="ru-RU" sz="4800" b="1" dirty="0" smtClean="0"/>
              <a:t>…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  <a:defRPr/>
            </a:pPr>
            <a:r>
              <a:rPr lang="ru-RU" sz="4800" b="1" dirty="0"/>
              <a:t> Мне понравилось…</a:t>
            </a:r>
          </a:p>
          <a:p>
            <a:pPr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В устной речи есть</a:t>
            </a:r>
          </a:p>
          <a:p>
            <a:pPr algn="ctr">
              <a:buNone/>
            </a:pPr>
            <a:r>
              <a:rPr lang="ru-RU" sz="4000" u="sng" dirty="0" smtClean="0">
                <a:solidFill>
                  <a:srgbClr val="002060"/>
                </a:solidFill>
              </a:rPr>
              <a:t> </a:t>
            </a:r>
            <a:r>
              <a:rPr lang="ru-RU" sz="4000" b="1" u="sng" dirty="0" smtClean="0">
                <a:solidFill>
                  <a:srgbClr val="002060"/>
                </a:solidFill>
              </a:rPr>
              <a:t>выделение слова голосом </a:t>
            </a:r>
            <a:r>
              <a:rPr lang="ru-RU" sz="4000" u="sng" dirty="0" smtClean="0">
                <a:solidFill>
                  <a:srgbClr val="002060"/>
                </a:solidFill>
              </a:rPr>
              <a:t>– </a:t>
            </a:r>
          </a:p>
          <a:p>
            <a:pPr algn="ctr">
              <a:buNone/>
            </a:pPr>
            <a:r>
              <a:rPr lang="ru-RU" sz="4000" b="1" u="sng" dirty="0" smtClean="0">
                <a:solidFill>
                  <a:srgbClr val="002060"/>
                </a:solidFill>
              </a:rPr>
              <a:t>логическое ударение.</a:t>
            </a:r>
            <a:endParaRPr lang="ru-RU" sz="40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Прочитайте,</a:t>
            </a:r>
            <a:br>
              <a:rPr lang="ru-RU" dirty="0" smtClean="0"/>
            </a:br>
            <a:r>
              <a:rPr lang="ru-RU" dirty="0" smtClean="0"/>
              <a:t> выделяя голосом нужное слово.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 smtClean="0"/>
              <a:t>Маша</a:t>
            </a:r>
            <a:r>
              <a:rPr lang="ru-RU" sz="3600" dirty="0" smtClean="0"/>
              <a:t>  летом  поехала  к бабушке.</a:t>
            </a:r>
          </a:p>
          <a:p>
            <a:pPr>
              <a:buNone/>
            </a:pPr>
            <a:r>
              <a:rPr lang="ru-RU" sz="3600" dirty="0" smtClean="0"/>
              <a:t>Маша  </a:t>
            </a:r>
            <a:r>
              <a:rPr lang="ru-RU" sz="3600" b="1" u="sng" dirty="0" smtClean="0"/>
              <a:t>летом </a:t>
            </a:r>
            <a:r>
              <a:rPr lang="ru-RU" sz="3600" dirty="0" smtClean="0"/>
              <a:t> поехала  к бабушке.</a:t>
            </a:r>
          </a:p>
          <a:p>
            <a:pPr>
              <a:buNone/>
            </a:pPr>
            <a:r>
              <a:rPr lang="ru-RU" sz="3600" dirty="0" smtClean="0"/>
              <a:t>Маша  летом  </a:t>
            </a:r>
            <a:r>
              <a:rPr lang="ru-RU" sz="3600" b="1" u="sng" dirty="0" smtClean="0"/>
              <a:t>поехала</a:t>
            </a:r>
            <a:r>
              <a:rPr lang="ru-RU" sz="3600" dirty="0" smtClean="0"/>
              <a:t>  к бабушке.</a:t>
            </a:r>
          </a:p>
          <a:p>
            <a:pPr>
              <a:buNone/>
            </a:pPr>
            <a:r>
              <a:rPr lang="ru-RU" sz="3600" dirty="0" smtClean="0"/>
              <a:t>Маша  летом  поехала  </a:t>
            </a:r>
            <a:r>
              <a:rPr lang="ru-RU" sz="3600" b="1" u="sng" dirty="0" smtClean="0"/>
              <a:t>к бабушке.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 </a:t>
            </a:r>
            <a:r>
              <a:rPr lang="ru-RU" sz="3600" b="1" u="sng" dirty="0" smtClean="0"/>
              <a:t>цели высказывания </a:t>
            </a:r>
            <a:r>
              <a:rPr lang="ru-RU" sz="3600" b="1" dirty="0" smtClean="0">
                <a:solidFill>
                  <a:srgbClr val="002060"/>
                </a:solidFill>
              </a:rPr>
              <a:t>содержат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сообщение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вопрос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002060"/>
                </a:solidFill>
              </a:rPr>
              <a:t>просьбу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8229600" cy="1061294"/>
          </a:xfrm>
        </p:spPr>
        <p:txBody>
          <a:bodyPr>
            <a:noAutofit/>
          </a:bodyPr>
          <a:lstStyle/>
          <a:p>
            <a:pPr algn="ctr"/>
            <a:r>
              <a:rPr lang="ru-RU" sz="3600" b="1" u="sng" dirty="0" smtClean="0">
                <a:solidFill>
                  <a:schemeClr val="tx1"/>
                </a:solidFill>
              </a:rPr>
              <a:t>Из </a:t>
            </a:r>
            <a:r>
              <a:rPr lang="ru-RU" sz="3600" b="1" u="sng" dirty="0">
                <a:solidFill>
                  <a:schemeClr val="tx1"/>
                </a:solidFill>
              </a:rPr>
              <a:t>слов каждой строки </a:t>
            </a:r>
            <a:r>
              <a:rPr lang="ru-RU" sz="3600" b="1" u="sng" dirty="0" smtClean="0">
                <a:solidFill>
                  <a:schemeClr val="tx1"/>
                </a:solidFill>
              </a:rPr>
              <a:t/>
            </a:r>
            <a:br>
              <a:rPr lang="ru-RU" sz="3600" b="1" u="sng" dirty="0" smtClean="0">
                <a:solidFill>
                  <a:schemeClr val="tx1"/>
                </a:solidFill>
              </a:rPr>
            </a:br>
            <a:r>
              <a:rPr lang="ru-RU" sz="3600" b="1" u="sng" dirty="0" smtClean="0">
                <a:solidFill>
                  <a:schemeClr val="tx1"/>
                </a:solidFill>
              </a:rPr>
              <a:t>составить </a:t>
            </a:r>
            <a:r>
              <a:rPr lang="ru-RU" sz="3600" b="1" u="sng" dirty="0">
                <a:solidFill>
                  <a:schemeClr val="tx1"/>
                </a:solidFill>
              </a:rPr>
              <a:t>предложения.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sz="3200" dirty="0" smtClean="0"/>
              <a:t>живу</a:t>
            </a:r>
            <a:r>
              <a:rPr lang="ru-RU" sz="3200" dirty="0"/>
              <a:t>, я, </a:t>
            </a:r>
            <a:r>
              <a:rPr lang="ru-RU" sz="3200" dirty="0" err="1"/>
              <a:t>Простоквашино</a:t>
            </a:r>
            <a:r>
              <a:rPr lang="ru-RU" sz="3200" dirty="0"/>
              <a:t>, в 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   </a:t>
            </a:r>
            <a:r>
              <a:rPr lang="ru-RU" sz="3200" b="1" dirty="0" smtClean="0">
                <a:solidFill>
                  <a:srgbClr val="C00000"/>
                </a:solidFill>
              </a:rPr>
              <a:t>Я живу в </a:t>
            </a:r>
            <a:r>
              <a:rPr lang="ru-RU" sz="3200" b="1" dirty="0" err="1" smtClean="0">
                <a:solidFill>
                  <a:srgbClr val="C00000"/>
                </a:solidFill>
              </a:rPr>
              <a:t>Простоквашино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b="1" dirty="0">
              <a:solidFill>
                <a:srgbClr val="C00000"/>
              </a:solidFill>
            </a:endParaRPr>
          </a:p>
          <a:p>
            <a:r>
              <a:rPr lang="ru-RU" sz="3200" dirty="0"/>
              <a:t>откуда, мальчик, попал, к нам, в </a:t>
            </a:r>
            <a:r>
              <a:rPr lang="ru-RU" sz="3200" dirty="0" smtClean="0"/>
              <a:t>деревню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Откуда мальчик попал к нам в деревню?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4286256"/>
            <a:ext cx="2357430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043890" cy="177927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/>
            <a:r>
              <a:rPr lang="ru-RU" sz="3600" b="1" dirty="0" smtClean="0">
                <a:solidFill>
                  <a:srgbClr val="C00000"/>
                </a:solidFill>
              </a:rPr>
              <a:t>По </a:t>
            </a:r>
            <a:r>
              <a:rPr lang="ru-RU" sz="3600" b="1" u="sng" dirty="0" smtClean="0"/>
              <a:t>интонации</a:t>
            </a:r>
            <a:r>
              <a:rPr lang="ru-RU" sz="3600" b="1" dirty="0" smtClean="0">
                <a:solidFill>
                  <a:srgbClr val="C00000"/>
                </a:solidFill>
              </a:rPr>
              <a:t> бывают: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C00000"/>
                </a:solidFill>
              </a:rPr>
              <a:t>восклицательные</a:t>
            </a:r>
          </a:p>
          <a:p>
            <a:pPr marL="514350" indent="-514350">
              <a:buAutoNum type="arabicParenR"/>
            </a:pPr>
            <a:r>
              <a:rPr lang="ru-RU" sz="3600" b="1" dirty="0" smtClean="0">
                <a:solidFill>
                  <a:srgbClr val="C00000"/>
                </a:solidFill>
              </a:rPr>
              <a:t>невосклицательные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857628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Я живу в </a:t>
            </a:r>
            <a:r>
              <a:rPr lang="ru-RU" sz="3600" b="1" dirty="0" err="1" smtClean="0"/>
              <a:t>Простоквашино</a:t>
            </a:r>
            <a:r>
              <a:rPr lang="ru-RU" sz="3600" b="1" dirty="0" smtClean="0"/>
              <a:t>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78632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Откуда мальчик попал к нам в деревню?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0-tub-ru.yandex.net/i?id=825512118-6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214290"/>
            <a:ext cx="8247937" cy="664371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643174" y="3286124"/>
            <a:ext cx="2928958" cy="632666"/>
          </a:xfrm>
          <a:prstGeom prst="rect">
            <a:avLst/>
          </a:prstGeom>
        </p:spPr>
        <p:txBody>
          <a:bodyPr vert="horz" lIns="0" rIns="0" bIns="0" anchor="b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7422" y="2143116"/>
            <a:ext cx="3429024" cy="184711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3108" y="2000240"/>
            <a:ext cx="3857652" cy="292895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Нарисуй</a:t>
            </a: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замок, гвоздики </a:t>
            </a:r>
            <a:r>
              <a:rPr kumimoji="0" lang="ru-RU" sz="44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и</a:t>
            </a: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ирис.</a:t>
            </a:r>
            <a:endParaRPr kumimoji="0" lang="ru-RU" sz="4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замок</a:t>
            </a:r>
            <a:endParaRPr lang="ru-RU" sz="40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48200" y="518160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5400" b="1" i="1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638800" y="4953000"/>
            <a:ext cx="2514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6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замок</a:t>
            </a:r>
            <a:endParaRPr lang="ru-RU" sz="5400" b="1" i="1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2133600" y="49530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7391400" y="4953000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29" name="Picture 5" descr="http://imgs.tuts.dragoart.com/how-to-draw-a-castle_1_000000000095_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15616" y="1556792"/>
            <a:ext cx="2592288" cy="2835315"/>
          </a:xfrm>
          <a:prstGeom prst="rect">
            <a:avLst/>
          </a:prstGeom>
          <a:noFill/>
        </p:spPr>
      </p:pic>
      <p:pic>
        <p:nvPicPr>
          <p:cNvPr id="1033" name="Picture 9" descr="http://900igr.net/datai/predmety/Predmety-11.files/0010-009-Kljuchi-i-zamok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139952" y="1556792"/>
            <a:ext cx="4534724" cy="2670449"/>
          </a:xfrm>
          <a:prstGeom prst="rect">
            <a:avLst/>
          </a:prstGeom>
          <a:noFill/>
        </p:spPr>
      </p:pic>
    </p:spTree>
  </p:cSld>
  <p:clrMapOvr>
    <a:masterClrMapping/>
  </p:clrMapOvr>
  <p:transition advTm="7792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  <p:bldP spid="6152" grpId="0" autoUpdateAnimBg="0"/>
      <p:bldP spid="6154" grpId="0" animBg="1"/>
      <p:bldP spid="61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robsten.ru/_fr/10/118542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43504" y="1214422"/>
            <a:ext cx="3608151" cy="3000396"/>
          </a:xfrm>
          <a:prstGeom prst="rect">
            <a:avLst/>
          </a:prstGeom>
          <a:noFill/>
        </p:spPr>
      </p:pic>
      <p:pic>
        <p:nvPicPr>
          <p:cNvPr id="2052" name="Picture 4" descr="http://img3i.spoki.tvnet.lv/upload/articles/21/216915/images/Smadzenu-attistibai-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34" y="1428736"/>
            <a:ext cx="3599295" cy="2500330"/>
          </a:xfrm>
          <a:prstGeom prst="rect">
            <a:avLst/>
          </a:prstGeom>
          <a:noFill/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гвоздики</a:t>
            </a:r>
            <a:endParaRPr lang="ru-RU" sz="40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1857356" y="5000636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714876" y="4929198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гвоздики</a:t>
            </a:r>
            <a:endParaRPr lang="ru-RU" sz="40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358082" y="492919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nimBg="1"/>
      <p:bldP spid="9" grpId="0" autoUpdateAnimBg="0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</TotalTime>
  <Words>185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Поток</vt:lpstr>
      <vt:lpstr>Clip</vt:lpstr>
      <vt:lpstr>Тайны  устной и письменной речи</vt:lpstr>
      <vt:lpstr>Слайд 2</vt:lpstr>
      <vt:lpstr>Прочитайте,  выделяя голосом нужное слово.</vt:lpstr>
      <vt:lpstr>ПРЕДЛОЖЕНИЯ</vt:lpstr>
      <vt:lpstr>Из слов каждой строки  составить предложения.</vt:lpstr>
      <vt:lpstr>ПРЕДЛОЖЕНИЯ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МИР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Кирилл</dc:creator>
  <cp:lastModifiedBy>Aspaer U</cp:lastModifiedBy>
  <cp:revision>15</cp:revision>
  <dcterms:created xsi:type="dcterms:W3CDTF">2012-04-11T11:51:30Z</dcterms:created>
  <dcterms:modified xsi:type="dcterms:W3CDTF">2014-06-02T08:19:51Z</dcterms:modified>
</cp:coreProperties>
</file>