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BCB800"/>
    <a:srgbClr val="FFFF00"/>
    <a:srgbClr val="FFFF99"/>
    <a:srgbClr val="663300"/>
    <a:srgbClr val="CC0000"/>
    <a:srgbClr val="008000"/>
    <a:srgbClr val="CC0066"/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57BB-CAC5-452F-800E-6A90314A72EF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BC6-5E2C-4C94-A5B0-301A3748B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57BB-CAC5-452F-800E-6A90314A72EF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BC6-5E2C-4C94-A5B0-301A3748B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57BB-CAC5-452F-800E-6A90314A72EF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BC6-5E2C-4C94-A5B0-301A3748B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57BB-CAC5-452F-800E-6A90314A72EF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BC6-5E2C-4C94-A5B0-301A3748B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57BB-CAC5-452F-800E-6A90314A72EF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BC6-5E2C-4C94-A5B0-301A3748B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57BB-CAC5-452F-800E-6A90314A72EF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BC6-5E2C-4C94-A5B0-301A3748B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57BB-CAC5-452F-800E-6A90314A72EF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BC6-5E2C-4C94-A5B0-301A3748B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57BB-CAC5-452F-800E-6A90314A72EF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BC6-5E2C-4C94-A5B0-301A3748B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57BB-CAC5-452F-800E-6A90314A72EF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BC6-5E2C-4C94-A5B0-301A3748B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57BB-CAC5-452F-800E-6A90314A72EF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BC6-5E2C-4C94-A5B0-301A3748B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57BB-CAC5-452F-800E-6A90314A72EF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EBC6-5E2C-4C94-A5B0-301A3748B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57BB-CAC5-452F-800E-6A90314A72EF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EBC6-5E2C-4C94-A5B0-301A3748B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venk.ru/rus/?id=uniq&amp;sid=intmesta&amp;ssid=3" TargetMode="External"/><Relationship Id="rId13" Type="http://schemas.openxmlformats.org/officeDocument/2006/relationships/hyperlink" Target="http://pegasus.maxbb.ru/viewtopic.php?p=1047" TargetMode="External"/><Relationship Id="rId18" Type="http://schemas.openxmlformats.org/officeDocument/2006/relationships/hyperlink" Target="http://www.liveinternet.ru/users/v2r/post138892636/" TargetMode="External"/><Relationship Id="rId3" Type="http://schemas.openxmlformats.org/officeDocument/2006/relationships/hyperlink" Target="http://consorcioag.com/green-mountains-wallpaper" TargetMode="External"/><Relationship Id="rId21" Type="http://schemas.openxmlformats.org/officeDocument/2006/relationships/hyperlink" Target="http://saminteresnoe.ucoz.ru/publ/samye_luchshie_foto/krasivye_foto/super_foto/119-1-0-125" TargetMode="External"/><Relationship Id="rId7" Type="http://schemas.openxmlformats.org/officeDocument/2006/relationships/hyperlink" Target="http://mnogosloff.livejournal.com/" TargetMode="External"/><Relationship Id="rId12" Type="http://schemas.openxmlformats.org/officeDocument/2006/relationships/hyperlink" Target="http://croomle.com/?c=result&amp;query" TargetMode="External"/><Relationship Id="rId17" Type="http://schemas.openxmlformats.org/officeDocument/2006/relationships/hyperlink" Target="http://www.photosight.ru/photo/alone/2224143/" TargetMode="External"/><Relationship Id="rId2" Type="http://schemas.openxmlformats.org/officeDocument/2006/relationships/hyperlink" Target="http://hq-pictures.ru/hq.php?hd=34455" TargetMode="External"/><Relationship Id="rId16" Type="http://schemas.openxmlformats.org/officeDocument/2006/relationships/hyperlink" Target="http://www.photosight.ru/photos/1013615/" TargetMode="External"/><Relationship Id="rId20" Type="http://schemas.openxmlformats.org/officeDocument/2006/relationships/hyperlink" Target="http://www.rwon.ru/volcanoes/18-klyuchevskaya-sop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tosight.ru/photo/alone/4257592/" TargetMode="External"/><Relationship Id="rId11" Type="http://schemas.openxmlformats.org/officeDocument/2006/relationships/hyperlink" Target="http://grandwallpapers.net/photo/krasivie-gori" TargetMode="External"/><Relationship Id="rId5" Type="http://schemas.openxmlformats.org/officeDocument/2006/relationships/hyperlink" Target="http://wpapers.ru/wallpapers/nature/Mountains/3021/1920-1200_&#1043;&#1086;&#1088;&#1099;.html" TargetMode="External"/><Relationship Id="rId15" Type="http://schemas.openxmlformats.org/officeDocument/2006/relationships/hyperlink" Target="http://www.x-team.ru/about/news/105971" TargetMode="External"/><Relationship Id="rId10" Type="http://schemas.openxmlformats.org/officeDocument/2006/relationships/hyperlink" Target="http://foto.mail.ru/mail/klepsidra08/tags/%F1%F2%E0%F0%FB%E5+%E3%EE%F0%FB" TargetMode="External"/><Relationship Id="rId19" Type="http://schemas.openxmlformats.org/officeDocument/2006/relationships/hyperlink" Target="http://basik.ru/from_internet/kamchatka1/16_kachatka1" TargetMode="External"/><Relationship Id="rId4" Type="http://schemas.openxmlformats.org/officeDocument/2006/relationships/hyperlink" Target="http://www.aelita-travel.ru/aktivnye-marshruty/bashkiriya" TargetMode="External"/><Relationship Id="rId9" Type="http://schemas.openxmlformats.org/officeDocument/2006/relationships/hyperlink" Target="http://namonitore.ru/wallpapers/big/kartina_s_gorami_1152.html" TargetMode="External"/><Relationship Id="rId14" Type="http://schemas.openxmlformats.org/officeDocument/2006/relationships/hyperlink" Target="http://maksipolinovcy.ucoz.ru/forum/22-170-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jcnm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2411517" cy="14775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      Работа в парах</a:t>
            </a:r>
            <a:endParaRPr lang="ru-RU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Содержимое 5" descr="4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39552" y="2204864"/>
            <a:ext cx="2278430" cy="392129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75856" y="1412776"/>
            <a:ext cx="5112568" cy="4824535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Найдите на карте          (с.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58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-59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учебника) </a:t>
            </a:r>
            <a:r>
              <a:rPr lang="ru-RU" u="sng" dirty="0" smtClean="0">
                <a:solidFill>
                  <a:srgbClr val="008000"/>
                </a:solidFill>
                <a:latin typeface="Comic Sans MS" pitchFamily="66" charset="0"/>
              </a:rPr>
              <a:t>Среднесибирское плоскогорье.</a:t>
            </a: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Что вы можете сказать о поверхности плоскогорья?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А что означает слово «плоскогорье»?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CC0066"/>
                </a:solidFill>
                <a:latin typeface="Comic Sans MS" pitchFamily="66" charset="0"/>
              </a:rPr>
              <a:t>Как вы думаете, это горы или равнина?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г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8682804" cy="5400600"/>
          </a:xfrm>
        </p:spPr>
      </p:pic>
      <p:sp>
        <p:nvSpPr>
          <p:cNvPr id="35" name="Скругленный прямоугольник 34"/>
          <p:cNvSpPr/>
          <p:nvPr/>
        </p:nvSpPr>
        <p:spPr>
          <a:xfrm>
            <a:off x="1763688" y="1916832"/>
            <a:ext cx="5544616" cy="2016224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869160"/>
            <a:ext cx="8640960" cy="1728192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Плоскогорье </a:t>
            </a:r>
            <a:r>
              <a:rPr lang="ru-RU" dirty="0" smtClean="0">
                <a:latin typeface="Comic Sans MS" pitchFamily="66" charset="0"/>
              </a:rPr>
              <a:t>– это место с равнинной или холмистой поверхностью, лежащее высоко над уровнем моря. На карте на этом участке есть все 3 цвета: зелёный, жёлтый, коричневый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Среднесибирское плоскогорье</a:t>
            </a:r>
            <a:endParaRPr lang="ru-RU" sz="36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72000" y="3212976"/>
            <a:ext cx="14401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16016" y="3789040"/>
            <a:ext cx="11521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1835696" y="1988840"/>
            <a:ext cx="5400600" cy="1829817"/>
            <a:chOff x="1115616" y="1988840"/>
            <a:chExt cx="5400600" cy="182981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1187624" y="3284984"/>
              <a:ext cx="10801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2267744" y="2564904"/>
              <a:ext cx="720080" cy="7200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987824" y="2564904"/>
              <a:ext cx="194421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932040" y="2564904"/>
              <a:ext cx="216024" cy="7200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148064" y="3284984"/>
              <a:ext cx="13681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5616" y="2780928"/>
              <a:ext cx="1313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8000"/>
                  </a:solidFill>
                </a:rPr>
                <a:t>Равнина</a:t>
              </a:r>
              <a:endParaRPr lang="ru-RU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71800" y="3356992"/>
              <a:ext cx="22253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8000"/>
                  </a:solidFill>
                </a:rPr>
                <a:t>Крутые склоны</a:t>
              </a:r>
              <a:endParaRPr lang="ru-RU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27784" y="1988840"/>
              <a:ext cx="2558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8000"/>
                  </a:solidFill>
                </a:rPr>
                <a:t>Плоская вершина</a:t>
              </a:r>
              <a:endParaRPr lang="ru-RU" sz="2400" b="1" dirty="0">
                <a:solidFill>
                  <a:srgbClr val="008000"/>
                </a:solidFill>
              </a:endParaRPr>
            </a:p>
          </p:txBody>
        </p:sp>
        <p:cxnSp>
          <p:nvCxnSpPr>
            <p:cNvPr id="31" name="Прямая со стрелкой 30"/>
            <p:cNvCxnSpPr>
              <a:stCxn id="28" idx="0"/>
            </p:cNvCxnSpPr>
            <p:nvPr/>
          </p:nvCxnSpPr>
          <p:spPr>
            <a:xfrm flipV="1">
              <a:off x="3884477" y="2852936"/>
              <a:ext cx="1119571" cy="504056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>
              <a:stCxn id="28" idx="0"/>
            </p:cNvCxnSpPr>
            <p:nvPr/>
          </p:nvCxnSpPr>
          <p:spPr>
            <a:xfrm flipH="1" flipV="1">
              <a:off x="2771800" y="2780928"/>
              <a:ext cx="1112677" cy="576064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Содержимое 3"/>
          <p:cNvSpPr txBox="1">
            <a:spLocks/>
          </p:cNvSpPr>
          <p:nvPr/>
        </p:nvSpPr>
        <p:spPr>
          <a:xfrm>
            <a:off x="251520" y="4581128"/>
            <a:ext cx="8640960" cy="2016224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</a:t>
            </a:r>
            <a:r>
              <a:rPr kumimoji="0" lang="ru-RU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 целом Среднесибирское плоскогорье похоже на горную страну. Здесь</a:t>
            </a:r>
            <a:r>
              <a:rPr kumimoji="0" lang="ru-RU" sz="28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много возвышенностей с плоской поверхностью и довольно крутыми склонами. Но </a:t>
            </a:r>
            <a:r>
              <a:rPr kumimoji="0" lang="ru-RU" sz="2800" b="0" i="0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это равнина</a:t>
            </a:r>
            <a:r>
              <a:rPr kumimoji="0" lang="ru-RU" sz="28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хотя и не совсем обычная.</a:t>
            </a:r>
            <a:endParaRPr kumimoji="0" lang="ru-RU" sz="28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7" name="Рисунок 36" descr="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836712"/>
            <a:ext cx="7594047" cy="568863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" grpId="0" uiExpand="1" build="p" animBg="1"/>
      <p:bldP spid="36" grpId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725144"/>
            <a:ext cx="8892480" cy="21168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663300"/>
                </a:solidFill>
                <a:latin typeface="Comic Sans MS" pitchFamily="66" charset="0"/>
              </a:rPr>
              <a:t>Равнины составляют большую часть территории России. Однако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наша страна славится и своими величественными горами</a:t>
            </a:r>
            <a:r>
              <a:rPr lang="ru-RU" dirty="0" smtClean="0">
                <a:solidFill>
                  <a:srgbClr val="663300"/>
                </a:solidFill>
                <a:latin typeface="Comic Sans MS" pitchFamily="66" charset="0"/>
              </a:rPr>
              <a:t>. Горы расположены в основном на юге и востоке России.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27560" y="260648"/>
            <a:ext cx="4560464" cy="3421870"/>
          </a:xfrm>
          <a:effectLst>
            <a:softEdge rad="127000"/>
          </a:effectLst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52461" y="1196752"/>
            <a:ext cx="4812027" cy="360902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Горы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4365104"/>
            <a:ext cx="3672408" cy="2160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Вершины гор невысокие и неострые, склоны пологие.</a:t>
            </a:r>
            <a:endParaRPr lang="ru-RU" sz="45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4293096"/>
            <a:ext cx="4038600" cy="2160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Это высокие и </a:t>
            </a:r>
            <a:r>
              <a:rPr lang="ru-RU" dirty="0" err="1" smtClean="0">
                <a:solidFill>
                  <a:srgbClr val="0000FF"/>
                </a:solidFill>
                <a:latin typeface="Comic Sans MS" pitchFamily="66" charset="0"/>
              </a:rPr>
              <a:t>ост-рые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горы, склоны крутые, вершины покрыты снегом.</a:t>
            </a:r>
            <a:endParaRPr lang="ru-RU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81541" y="2658177"/>
            <a:ext cx="3298371" cy="1202871"/>
            <a:chOff x="740229" y="1235529"/>
            <a:chExt cx="3298371" cy="1202871"/>
          </a:xfrm>
        </p:grpSpPr>
        <p:sp>
          <p:nvSpPr>
            <p:cNvPr id="7" name="Полилиния 6"/>
            <p:cNvSpPr/>
            <p:nvPr/>
          </p:nvSpPr>
          <p:spPr>
            <a:xfrm>
              <a:off x="740229" y="1631043"/>
              <a:ext cx="1262742" cy="807357"/>
            </a:xfrm>
            <a:custGeom>
              <a:avLst/>
              <a:gdLst>
                <a:gd name="connsiteX0" fmla="*/ 0 w 1262742"/>
                <a:gd name="connsiteY0" fmla="*/ 807357 h 807357"/>
                <a:gd name="connsiteX1" fmla="*/ 152400 w 1262742"/>
                <a:gd name="connsiteY1" fmla="*/ 459014 h 807357"/>
                <a:gd name="connsiteX2" fmla="*/ 315685 w 1262742"/>
                <a:gd name="connsiteY2" fmla="*/ 230414 h 807357"/>
                <a:gd name="connsiteX3" fmla="*/ 478971 w 1262742"/>
                <a:gd name="connsiteY3" fmla="*/ 34471 h 807357"/>
                <a:gd name="connsiteX4" fmla="*/ 674914 w 1262742"/>
                <a:gd name="connsiteY4" fmla="*/ 23586 h 807357"/>
                <a:gd name="connsiteX5" fmla="*/ 805542 w 1262742"/>
                <a:gd name="connsiteY5" fmla="*/ 132443 h 807357"/>
                <a:gd name="connsiteX6" fmla="*/ 947057 w 1262742"/>
                <a:gd name="connsiteY6" fmla="*/ 426357 h 807357"/>
                <a:gd name="connsiteX7" fmla="*/ 1066800 w 1262742"/>
                <a:gd name="connsiteY7" fmla="*/ 600528 h 807357"/>
                <a:gd name="connsiteX8" fmla="*/ 1262742 w 1262742"/>
                <a:gd name="connsiteY8" fmla="*/ 731157 h 80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2742" h="807357">
                  <a:moveTo>
                    <a:pt x="0" y="807357"/>
                  </a:moveTo>
                  <a:cubicBezTo>
                    <a:pt x="49893" y="681264"/>
                    <a:pt x="99786" y="555171"/>
                    <a:pt x="152400" y="459014"/>
                  </a:cubicBezTo>
                  <a:cubicBezTo>
                    <a:pt x="205014" y="362857"/>
                    <a:pt x="261257" y="301171"/>
                    <a:pt x="315685" y="230414"/>
                  </a:cubicBezTo>
                  <a:cubicBezTo>
                    <a:pt x="370113" y="159657"/>
                    <a:pt x="419100" y="68942"/>
                    <a:pt x="478971" y="34471"/>
                  </a:cubicBezTo>
                  <a:cubicBezTo>
                    <a:pt x="538842" y="0"/>
                    <a:pt x="620486" y="7257"/>
                    <a:pt x="674914" y="23586"/>
                  </a:cubicBezTo>
                  <a:cubicBezTo>
                    <a:pt x="729342" y="39915"/>
                    <a:pt x="760185" y="65314"/>
                    <a:pt x="805542" y="132443"/>
                  </a:cubicBezTo>
                  <a:cubicBezTo>
                    <a:pt x="850899" y="199572"/>
                    <a:pt x="903514" y="348343"/>
                    <a:pt x="947057" y="426357"/>
                  </a:cubicBezTo>
                  <a:cubicBezTo>
                    <a:pt x="990600" y="504371"/>
                    <a:pt x="1014186" y="549728"/>
                    <a:pt x="1066800" y="600528"/>
                  </a:cubicBezTo>
                  <a:cubicBezTo>
                    <a:pt x="1119414" y="651328"/>
                    <a:pt x="1262742" y="731157"/>
                    <a:pt x="1262742" y="73115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665514" y="1707243"/>
              <a:ext cx="1153886" cy="600528"/>
            </a:xfrm>
            <a:custGeom>
              <a:avLst/>
              <a:gdLst>
                <a:gd name="connsiteX0" fmla="*/ 0 w 1153886"/>
                <a:gd name="connsiteY0" fmla="*/ 328386 h 600528"/>
                <a:gd name="connsiteX1" fmla="*/ 130629 w 1153886"/>
                <a:gd name="connsiteY1" fmla="*/ 132443 h 600528"/>
                <a:gd name="connsiteX2" fmla="*/ 304800 w 1153886"/>
                <a:gd name="connsiteY2" fmla="*/ 23586 h 600528"/>
                <a:gd name="connsiteX3" fmla="*/ 489857 w 1153886"/>
                <a:gd name="connsiteY3" fmla="*/ 34471 h 600528"/>
                <a:gd name="connsiteX4" fmla="*/ 685800 w 1153886"/>
                <a:gd name="connsiteY4" fmla="*/ 230414 h 600528"/>
                <a:gd name="connsiteX5" fmla="*/ 816429 w 1153886"/>
                <a:gd name="connsiteY5" fmla="*/ 371928 h 600528"/>
                <a:gd name="connsiteX6" fmla="*/ 947057 w 1153886"/>
                <a:gd name="connsiteY6" fmla="*/ 491671 h 600528"/>
                <a:gd name="connsiteX7" fmla="*/ 1153886 w 1153886"/>
                <a:gd name="connsiteY7" fmla="*/ 600528 h 600528"/>
                <a:gd name="connsiteX8" fmla="*/ 1153886 w 1153886"/>
                <a:gd name="connsiteY8" fmla="*/ 600528 h 60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886" h="600528">
                  <a:moveTo>
                    <a:pt x="0" y="328386"/>
                  </a:moveTo>
                  <a:cubicBezTo>
                    <a:pt x="39914" y="255814"/>
                    <a:pt x="79829" y="183243"/>
                    <a:pt x="130629" y="132443"/>
                  </a:cubicBezTo>
                  <a:cubicBezTo>
                    <a:pt x="181429" y="81643"/>
                    <a:pt x="244929" y="39915"/>
                    <a:pt x="304800" y="23586"/>
                  </a:cubicBezTo>
                  <a:cubicBezTo>
                    <a:pt x="364671" y="7257"/>
                    <a:pt x="426357" y="0"/>
                    <a:pt x="489857" y="34471"/>
                  </a:cubicBezTo>
                  <a:cubicBezTo>
                    <a:pt x="553357" y="68942"/>
                    <a:pt x="631371" y="174171"/>
                    <a:pt x="685800" y="230414"/>
                  </a:cubicBezTo>
                  <a:cubicBezTo>
                    <a:pt x="740229" y="286657"/>
                    <a:pt x="772886" y="328385"/>
                    <a:pt x="816429" y="371928"/>
                  </a:cubicBezTo>
                  <a:cubicBezTo>
                    <a:pt x="859972" y="415471"/>
                    <a:pt x="890814" y="453571"/>
                    <a:pt x="947057" y="491671"/>
                  </a:cubicBezTo>
                  <a:cubicBezTo>
                    <a:pt x="1003300" y="529771"/>
                    <a:pt x="1153886" y="600528"/>
                    <a:pt x="1153886" y="600528"/>
                  </a:cubicBezTo>
                  <a:lnTo>
                    <a:pt x="1153886" y="600528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275114" y="1286329"/>
              <a:ext cx="1763486" cy="977900"/>
            </a:xfrm>
            <a:custGeom>
              <a:avLst/>
              <a:gdLst>
                <a:gd name="connsiteX0" fmla="*/ 0 w 1763486"/>
                <a:gd name="connsiteY0" fmla="*/ 575128 h 977900"/>
                <a:gd name="connsiteX1" fmla="*/ 97972 w 1763486"/>
                <a:gd name="connsiteY1" fmla="*/ 411842 h 977900"/>
                <a:gd name="connsiteX2" fmla="*/ 195943 w 1763486"/>
                <a:gd name="connsiteY2" fmla="*/ 150585 h 977900"/>
                <a:gd name="connsiteX3" fmla="*/ 359229 w 1763486"/>
                <a:gd name="connsiteY3" fmla="*/ 19957 h 977900"/>
                <a:gd name="connsiteX4" fmla="*/ 544286 w 1763486"/>
                <a:gd name="connsiteY4" fmla="*/ 30842 h 977900"/>
                <a:gd name="connsiteX5" fmla="*/ 685800 w 1763486"/>
                <a:gd name="connsiteY5" fmla="*/ 107042 h 977900"/>
                <a:gd name="connsiteX6" fmla="*/ 870857 w 1763486"/>
                <a:gd name="connsiteY6" fmla="*/ 281214 h 977900"/>
                <a:gd name="connsiteX7" fmla="*/ 1099457 w 1763486"/>
                <a:gd name="connsiteY7" fmla="*/ 498928 h 977900"/>
                <a:gd name="connsiteX8" fmla="*/ 1328057 w 1763486"/>
                <a:gd name="connsiteY8" fmla="*/ 760185 h 977900"/>
                <a:gd name="connsiteX9" fmla="*/ 1524000 w 1763486"/>
                <a:gd name="connsiteY9" fmla="*/ 901700 h 977900"/>
                <a:gd name="connsiteX10" fmla="*/ 1763486 w 1763486"/>
                <a:gd name="connsiteY10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3486" h="977900">
                  <a:moveTo>
                    <a:pt x="0" y="575128"/>
                  </a:moveTo>
                  <a:cubicBezTo>
                    <a:pt x="32657" y="528863"/>
                    <a:pt x="65315" y="482599"/>
                    <a:pt x="97972" y="411842"/>
                  </a:cubicBezTo>
                  <a:cubicBezTo>
                    <a:pt x="130629" y="341085"/>
                    <a:pt x="152400" y="215899"/>
                    <a:pt x="195943" y="150585"/>
                  </a:cubicBezTo>
                  <a:cubicBezTo>
                    <a:pt x="239486" y="85271"/>
                    <a:pt x="301172" y="39914"/>
                    <a:pt x="359229" y="19957"/>
                  </a:cubicBezTo>
                  <a:cubicBezTo>
                    <a:pt x="417286" y="0"/>
                    <a:pt x="489858" y="16328"/>
                    <a:pt x="544286" y="30842"/>
                  </a:cubicBezTo>
                  <a:cubicBezTo>
                    <a:pt x="598714" y="45356"/>
                    <a:pt x="631372" y="65313"/>
                    <a:pt x="685800" y="107042"/>
                  </a:cubicBezTo>
                  <a:cubicBezTo>
                    <a:pt x="740228" y="148771"/>
                    <a:pt x="870857" y="281214"/>
                    <a:pt x="870857" y="281214"/>
                  </a:cubicBezTo>
                  <a:cubicBezTo>
                    <a:pt x="939800" y="346528"/>
                    <a:pt x="1023257" y="419100"/>
                    <a:pt x="1099457" y="498928"/>
                  </a:cubicBezTo>
                  <a:cubicBezTo>
                    <a:pt x="1175657" y="578756"/>
                    <a:pt x="1257300" y="693056"/>
                    <a:pt x="1328057" y="760185"/>
                  </a:cubicBezTo>
                  <a:cubicBezTo>
                    <a:pt x="1398814" y="827314"/>
                    <a:pt x="1451429" y="865414"/>
                    <a:pt x="1524000" y="901700"/>
                  </a:cubicBezTo>
                  <a:cubicBezTo>
                    <a:pt x="1596571" y="937986"/>
                    <a:pt x="1680028" y="957943"/>
                    <a:pt x="1763486" y="97790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556657" y="1235529"/>
              <a:ext cx="881743" cy="517071"/>
            </a:xfrm>
            <a:custGeom>
              <a:avLst/>
              <a:gdLst>
                <a:gd name="connsiteX0" fmla="*/ 0 w 881743"/>
                <a:gd name="connsiteY0" fmla="*/ 517071 h 517071"/>
                <a:gd name="connsiteX1" fmla="*/ 97972 w 881743"/>
                <a:gd name="connsiteY1" fmla="*/ 364671 h 517071"/>
                <a:gd name="connsiteX2" fmla="*/ 195943 w 881743"/>
                <a:gd name="connsiteY2" fmla="*/ 157842 h 517071"/>
                <a:gd name="connsiteX3" fmla="*/ 370114 w 881743"/>
                <a:gd name="connsiteY3" fmla="*/ 27214 h 517071"/>
                <a:gd name="connsiteX4" fmla="*/ 566057 w 881743"/>
                <a:gd name="connsiteY4" fmla="*/ 38100 h 517071"/>
                <a:gd name="connsiteX5" fmla="*/ 762000 w 881743"/>
                <a:gd name="connsiteY5" fmla="*/ 255814 h 517071"/>
                <a:gd name="connsiteX6" fmla="*/ 881743 w 881743"/>
                <a:gd name="connsiteY6" fmla="*/ 321128 h 51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743" h="517071">
                  <a:moveTo>
                    <a:pt x="0" y="517071"/>
                  </a:moveTo>
                  <a:cubicBezTo>
                    <a:pt x="32657" y="470806"/>
                    <a:pt x="65315" y="424542"/>
                    <a:pt x="97972" y="364671"/>
                  </a:cubicBezTo>
                  <a:cubicBezTo>
                    <a:pt x="130629" y="304800"/>
                    <a:pt x="150586" y="214085"/>
                    <a:pt x="195943" y="157842"/>
                  </a:cubicBezTo>
                  <a:cubicBezTo>
                    <a:pt x="241300" y="101599"/>
                    <a:pt x="308428" y="47171"/>
                    <a:pt x="370114" y="27214"/>
                  </a:cubicBezTo>
                  <a:cubicBezTo>
                    <a:pt x="431800" y="7257"/>
                    <a:pt x="500743" y="0"/>
                    <a:pt x="566057" y="38100"/>
                  </a:cubicBezTo>
                  <a:cubicBezTo>
                    <a:pt x="631371" y="76200"/>
                    <a:pt x="709386" y="208643"/>
                    <a:pt x="762000" y="255814"/>
                  </a:cubicBezTo>
                  <a:cubicBezTo>
                    <a:pt x="814614" y="302985"/>
                    <a:pt x="848178" y="312056"/>
                    <a:pt x="881743" y="32112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292080" y="1988840"/>
            <a:ext cx="2880320" cy="1800200"/>
            <a:chOff x="4788024" y="1124744"/>
            <a:chExt cx="2880320" cy="1800200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4788024" y="1772816"/>
              <a:ext cx="576064" cy="11521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5364088" y="1772816"/>
              <a:ext cx="423664" cy="11437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5364088" y="1772816"/>
              <a:ext cx="72008" cy="11521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5580112" y="1268760"/>
              <a:ext cx="576064" cy="11521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6156176" y="1268760"/>
              <a:ext cx="72008" cy="15841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6156176" y="1268760"/>
              <a:ext cx="576064" cy="1080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6444208" y="1484784"/>
              <a:ext cx="864096" cy="13681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7308304" y="1484784"/>
              <a:ext cx="360040" cy="13681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7308304" y="1484784"/>
              <a:ext cx="0" cy="13681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6372200" y="1124744"/>
              <a:ext cx="36004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 flipV="1">
              <a:off x="6732240" y="1124744"/>
              <a:ext cx="432048" cy="6480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6516216" y="1556792"/>
              <a:ext cx="216024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 flipV="1">
              <a:off x="6732240" y="1556792"/>
              <a:ext cx="288032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1115616" y="980728"/>
            <a:ext cx="14285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Старые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84168" y="980728"/>
            <a:ext cx="18517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Молодые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67544" y="4637454"/>
            <a:ext cx="8208912" cy="1815882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Не все горы сформировались в один и тот же период, некоторые много миллионов лет назад, а другие значительно позднее.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Форма горы указывается на ее возраст.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7" name="Рисунок 56" descr="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700808"/>
            <a:ext cx="3888432" cy="29163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8" name="Рисунок 57" descr="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456" y="1700808"/>
            <a:ext cx="3888000" cy="2916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9" descr="г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8682804" cy="54006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Уральские горы 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336504"/>
            <a:ext cx="8640960" cy="2260848"/>
          </a:xfr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Протянулись с севера на юг через всю </a:t>
            </a:r>
            <a:r>
              <a:rPr lang="ru-RU" dirty="0" err="1" smtClean="0">
                <a:latin typeface="Comic Sans MS" pitchFamily="66" charset="0"/>
              </a:rPr>
              <a:t>террито-рию</a:t>
            </a:r>
            <a:r>
              <a:rPr lang="ru-RU" dirty="0" smtClean="0">
                <a:latin typeface="Comic Sans MS" pitchFamily="66" charset="0"/>
              </a:rPr>
              <a:t> России. В старину их величали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«Каменный пояс Земли Русской»</a:t>
            </a:r>
            <a:r>
              <a:rPr lang="ru-RU" dirty="0" smtClean="0">
                <a:latin typeface="Comic Sans MS" pitchFamily="66" charset="0"/>
              </a:rPr>
              <a:t>. Урал делит материк Евразию на Европу и Азию. Это довольно низкие горы: менее 2000 м. Их называют «старые горы».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123728" y="2585729"/>
            <a:ext cx="1502228" cy="1491343"/>
          </a:xfrm>
          <a:custGeom>
            <a:avLst/>
            <a:gdLst>
              <a:gd name="connsiteX0" fmla="*/ 0 w 1502228"/>
              <a:gd name="connsiteY0" fmla="*/ 1491343 h 1491343"/>
              <a:gd name="connsiteX1" fmla="*/ 97971 w 1502228"/>
              <a:gd name="connsiteY1" fmla="*/ 1393372 h 1491343"/>
              <a:gd name="connsiteX2" fmla="*/ 195942 w 1502228"/>
              <a:gd name="connsiteY2" fmla="*/ 1284514 h 1491343"/>
              <a:gd name="connsiteX3" fmla="*/ 315685 w 1502228"/>
              <a:gd name="connsiteY3" fmla="*/ 1230086 h 1491343"/>
              <a:gd name="connsiteX4" fmla="*/ 413657 w 1502228"/>
              <a:gd name="connsiteY4" fmla="*/ 1153886 h 1491343"/>
              <a:gd name="connsiteX5" fmla="*/ 446314 w 1502228"/>
              <a:gd name="connsiteY5" fmla="*/ 1099457 h 1491343"/>
              <a:gd name="connsiteX6" fmla="*/ 489857 w 1502228"/>
              <a:gd name="connsiteY6" fmla="*/ 1001486 h 1491343"/>
              <a:gd name="connsiteX7" fmla="*/ 544285 w 1502228"/>
              <a:gd name="connsiteY7" fmla="*/ 870857 h 1491343"/>
              <a:gd name="connsiteX8" fmla="*/ 576942 w 1502228"/>
              <a:gd name="connsiteY8" fmla="*/ 772886 h 1491343"/>
              <a:gd name="connsiteX9" fmla="*/ 620485 w 1502228"/>
              <a:gd name="connsiteY9" fmla="*/ 707572 h 1491343"/>
              <a:gd name="connsiteX10" fmla="*/ 685800 w 1502228"/>
              <a:gd name="connsiteY10" fmla="*/ 609600 h 1491343"/>
              <a:gd name="connsiteX11" fmla="*/ 751114 w 1502228"/>
              <a:gd name="connsiteY11" fmla="*/ 511629 h 1491343"/>
              <a:gd name="connsiteX12" fmla="*/ 838200 w 1502228"/>
              <a:gd name="connsiteY12" fmla="*/ 391886 h 1491343"/>
              <a:gd name="connsiteX13" fmla="*/ 870857 w 1502228"/>
              <a:gd name="connsiteY13" fmla="*/ 315686 h 1491343"/>
              <a:gd name="connsiteX14" fmla="*/ 936171 w 1502228"/>
              <a:gd name="connsiteY14" fmla="*/ 228600 h 1491343"/>
              <a:gd name="connsiteX15" fmla="*/ 1055914 w 1502228"/>
              <a:gd name="connsiteY15" fmla="*/ 185057 h 1491343"/>
              <a:gd name="connsiteX16" fmla="*/ 1219200 w 1502228"/>
              <a:gd name="connsiteY16" fmla="*/ 130629 h 1491343"/>
              <a:gd name="connsiteX17" fmla="*/ 1360714 w 1502228"/>
              <a:gd name="connsiteY17" fmla="*/ 119743 h 1491343"/>
              <a:gd name="connsiteX18" fmla="*/ 1469571 w 1502228"/>
              <a:gd name="connsiteY18" fmla="*/ 54429 h 1491343"/>
              <a:gd name="connsiteX19" fmla="*/ 1502228 w 1502228"/>
              <a:gd name="connsiteY19" fmla="*/ 0 h 14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02228" h="1491343">
                <a:moveTo>
                  <a:pt x="0" y="1491343"/>
                </a:moveTo>
                <a:cubicBezTo>
                  <a:pt x="32657" y="1459593"/>
                  <a:pt x="65314" y="1427843"/>
                  <a:pt x="97971" y="1393372"/>
                </a:cubicBezTo>
                <a:cubicBezTo>
                  <a:pt x="130628" y="1358901"/>
                  <a:pt x="159656" y="1311728"/>
                  <a:pt x="195942" y="1284514"/>
                </a:cubicBezTo>
                <a:cubicBezTo>
                  <a:pt x="232228" y="1257300"/>
                  <a:pt x="279399" y="1251857"/>
                  <a:pt x="315685" y="1230086"/>
                </a:cubicBezTo>
                <a:cubicBezTo>
                  <a:pt x="351971" y="1208315"/>
                  <a:pt x="391886" y="1175657"/>
                  <a:pt x="413657" y="1153886"/>
                </a:cubicBezTo>
                <a:cubicBezTo>
                  <a:pt x="435428" y="1132115"/>
                  <a:pt x="433614" y="1124857"/>
                  <a:pt x="446314" y="1099457"/>
                </a:cubicBezTo>
                <a:cubicBezTo>
                  <a:pt x="459014" y="1074057"/>
                  <a:pt x="473529" y="1039586"/>
                  <a:pt x="489857" y="1001486"/>
                </a:cubicBezTo>
                <a:cubicBezTo>
                  <a:pt x="506185" y="963386"/>
                  <a:pt x="529771" y="908957"/>
                  <a:pt x="544285" y="870857"/>
                </a:cubicBezTo>
                <a:cubicBezTo>
                  <a:pt x="558799" y="832757"/>
                  <a:pt x="564242" y="800100"/>
                  <a:pt x="576942" y="772886"/>
                </a:cubicBezTo>
                <a:cubicBezTo>
                  <a:pt x="589642" y="745672"/>
                  <a:pt x="620485" y="707572"/>
                  <a:pt x="620485" y="707572"/>
                </a:cubicBezTo>
                <a:lnTo>
                  <a:pt x="685800" y="609600"/>
                </a:lnTo>
                <a:cubicBezTo>
                  <a:pt x="707571" y="576943"/>
                  <a:pt x="725714" y="547915"/>
                  <a:pt x="751114" y="511629"/>
                </a:cubicBezTo>
                <a:cubicBezTo>
                  <a:pt x="776514" y="475343"/>
                  <a:pt x="818243" y="424543"/>
                  <a:pt x="838200" y="391886"/>
                </a:cubicBezTo>
                <a:cubicBezTo>
                  <a:pt x="858157" y="359229"/>
                  <a:pt x="854529" y="342900"/>
                  <a:pt x="870857" y="315686"/>
                </a:cubicBezTo>
                <a:cubicBezTo>
                  <a:pt x="887186" y="288472"/>
                  <a:pt x="905328" y="250371"/>
                  <a:pt x="936171" y="228600"/>
                </a:cubicBezTo>
                <a:cubicBezTo>
                  <a:pt x="967014" y="206829"/>
                  <a:pt x="1008743" y="201386"/>
                  <a:pt x="1055914" y="185057"/>
                </a:cubicBezTo>
                <a:cubicBezTo>
                  <a:pt x="1103086" y="168729"/>
                  <a:pt x="1168400" y="141515"/>
                  <a:pt x="1219200" y="130629"/>
                </a:cubicBezTo>
                <a:cubicBezTo>
                  <a:pt x="1270000" y="119743"/>
                  <a:pt x="1318986" y="132443"/>
                  <a:pt x="1360714" y="119743"/>
                </a:cubicBezTo>
                <a:cubicBezTo>
                  <a:pt x="1402442" y="107043"/>
                  <a:pt x="1445985" y="74386"/>
                  <a:pt x="1469571" y="54429"/>
                </a:cubicBezTo>
                <a:cubicBezTo>
                  <a:pt x="1493157" y="34472"/>
                  <a:pt x="1502228" y="0"/>
                  <a:pt x="1502228" y="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8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95536" y="908720"/>
            <a:ext cx="8346138" cy="556869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9" descr="г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8682804" cy="54006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Кавказские горы 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581128"/>
            <a:ext cx="8640960" cy="2016224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Это молодые и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самые высокие горы России     </a:t>
            </a:r>
            <a:r>
              <a:rPr lang="ru-RU" dirty="0" smtClean="0">
                <a:latin typeface="Comic Sans MS" pitchFamily="66" charset="0"/>
              </a:rPr>
              <a:t>(до 5000 м). Многие вершины и склоны этих гор постоянно покрыты льдом и снегом. Самая высокая гора – Эльбрус (5642 м). Её называют двуглавой, потому что у неё 2 вершины.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70114" y="3570514"/>
            <a:ext cx="388257" cy="903515"/>
          </a:xfrm>
          <a:custGeom>
            <a:avLst/>
            <a:gdLst>
              <a:gd name="connsiteX0" fmla="*/ 0 w 388257"/>
              <a:gd name="connsiteY0" fmla="*/ 0 h 903515"/>
              <a:gd name="connsiteX1" fmla="*/ 108857 w 388257"/>
              <a:gd name="connsiteY1" fmla="*/ 130629 h 903515"/>
              <a:gd name="connsiteX2" fmla="*/ 152400 w 388257"/>
              <a:gd name="connsiteY2" fmla="*/ 272143 h 903515"/>
              <a:gd name="connsiteX3" fmla="*/ 185057 w 388257"/>
              <a:gd name="connsiteY3" fmla="*/ 435429 h 903515"/>
              <a:gd name="connsiteX4" fmla="*/ 272143 w 388257"/>
              <a:gd name="connsiteY4" fmla="*/ 566057 h 903515"/>
              <a:gd name="connsiteX5" fmla="*/ 272143 w 388257"/>
              <a:gd name="connsiteY5" fmla="*/ 664029 h 903515"/>
              <a:gd name="connsiteX6" fmla="*/ 337457 w 388257"/>
              <a:gd name="connsiteY6" fmla="*/ 849086 h 903515"/>
              <a:gd name="connsiteX7" fmla="*/ 381000 w 388257"/>
              <a:gd name="connsiteY7" fmla="*/ 881743 h 903515"/>
              <a:gd name="connsiteX8" fmla="*/ 381000 w 388257"/>
              <a:gd name="connsiteY8" fmla="*/ 903515 h 90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257" h="903515">
                <a:moveTo>
                  <a:pt x="0" y="0"/>
                </a:moveTo>
                <a:cubicBezTo>
                  <a:pt x="41728" y="42636"/>
                  <a:pt x="83457" y="85272"/>
                  <a:pt x="108857" y="130629"/>
                </a:cubicBezTo>
                <a:cubicBezTo>
                  <a:pt x="134257" y="175986"/>
                  <a:pt x="139700" y="221343"/>
                  <a:pt x="152400" y="272143"/>
                </a:cubicBezTo>
                <a:cubicBezTo>
                  <a:pt x="165100" y="322943"/>
                  <a:pt x="165100" y="386443"/>
                  <a:pt x="185057" y="435429"/>
                </a:cubicBezTo>
                <a:cubicBezTo>
                  <a:pt x="205014" y="484415"/>
                  <a:pt x="257629" y="527957"/>
                  <a:pt x="272143" y="566057"/>
                </a:cubicBezTo>
                <a:cubicBezTo>
                  <a:pt x="286657" y="604157"/>
                  <a:pt x="261257" y="616858"/>
                  <a:pt x="272143" y="664029"/>
                </a:cubicBezTo>
                <a:cubicBezTo>
                  <a:pt x="283029" y="711201"/>
                  <a:pt x="319314" y="812800"/>
                  <a:pt x="337457" y="849086"/>
                </a:cubicBezTo>
                <a:cubicBezTo>
                  <a:pt x="355600" y="885372"/>
                  <a:pt x="373743" y="872672"/>
                  <a:pt x="381000" y="881743"/>
                </a:cubicBezTo>
                <a:cubicBezTo>
                  <a:pt x="388257" y="890814"/>
                  <a:pt x="384628" y="897164"/>
                  <a:pt x="381000" y="903515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23528" y="836712"/>
            <a:ext cx="5304589" cy="37444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1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88416" y="3068960"/>
            <a:ext cx="4776072" cy="358205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9" descr="г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8682804" cy="54006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Алтай и Саяны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755571" y="4985657"/>
            <a:ext cx="1230086" cy="172358"/>
          </a:xfrm>
          <a:custGeom>
            <a:avLst/>
            <a:gdLst>
              <a:gd name="connsiteX0" fmla="*/ 0 w 1230086"/>
              <a:gd name="connsiteY0" fmla="*/ 0 h 172358"/>
              <a:gd name="connsiteX1" fmla="*/ 130629 w 1230086"/>
              <a:gd name="connsiteY1" fmla="*/ 130629 h 172358"/>
              <a:gd name="connsiteX2" fmla="*/ 293915 w 1230086"/>
              <a:gd name="connsiteY2" fmla="*/ 163286 h 172358"/>
              <a:gd name="connsiteX3" fmla="*/ 457200 w 1230086"/>
              <a:gd name="connsiteY3" fmla="*/ 163286 h 172358"/>
              <a:gd name="connsiteX4" fmla="*/ 587829 w 1230086"/>
              <a:gd name="connsiteY4" fmla="*/ 108857 h 172358"/>
              <a:gd name="connsiteX5" fmla="*/ 696686 w 1230086"/>
              <a:gd name="connsiteY5" fmla="*/ 43543 h 172358"/>
              <a:gd name="connsiteX6" fmla="*/ 925286 w 1230086"/>
              <a:gd name="connsiteY6" fmla="*/ 32657 h 172358"/>
              <a:gd name="connsiteX7" fmla="*/ 1066800 w 1230086"/>
              <a:gd name="connsiteY7" fmla="*/ 76200 h 172358"/>
              <a:gd name="connsiteX8" fmla="*/ 1230086 w 1230086"/>
              <a:gd name="connsiteY8" fmla="*/ 141514 h 17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086" h="172358">
                <a:moveTo>
                  <a:pt x="0" y="0"/>
                </a:moveTo>
                <a:cubicBezTo>
                  <a:pt x="40821" y="51707"/>
                  <a:pt x="81643" y="103415"/>
                  <a:pt x="130629" y="130629"/>
                </a:cubicBezTo>
                <a:cubicBezTo>
                  <a:pt x="179615" y="157843"/>
                  <a:pt x="239487" y="157843"/>
                  <a:pt x="293915" y="163286"/>
                </a:cubicBezTo>
                <a:cubicBezTo>
                  <a:pt x="348343" y="168729"/>
                  <a:pt x="408214" y="172358"/>
                  <a:pt x="457200" y="163286"/>
                </a:cubicBezTo>
                <a:cubicBezTo>
                  <a:pt x="506186" y="154214"/>
                  <a:pt x="547915" y="128814"/>
                  <a:pt x="587829" y="108857"/>
                </a:cubicBezTo>
                <a:cubicBezTo>
                  <a:pt x="627743" y="88900"/>
                  <a:pt x="640443" y="56243"/>
                  <a:pt x="696686" y="43543"/>
                </a:cubicBezTo>
                <a:cubicBezTo>
                  <a:pt x="752929" y="30843"/>
                  <a:pt x="863600" y="27214"/>
                  <a:pt x="925286" y="32657"/>
                </a:cubicBezTo>
                <a:cubicBezTo>
                  <a:pt x="986972" y="38100"/>
                  <a:pt x="1016000" y="58057"/>
                  <a:pt x="1066800" y="76200"/>
                </a:cubicBezTo>
                <a:cubicBezTo>
                  <a:pt x="1117600" y="94343"/>
                  <a:pt x="1173843" y="117928"/>
                  <a:pt x="1230086" y="141514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25713" y="3140968"/>
            <a:ext cx="5638775" cy="35524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1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51519" y="908720"/>
            <a:ext cx="5202221" cy="35283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301208"/>
            <a:ext cx="8640960" cy="1296144"/>
          </a:xfr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Это молодые высокие горы, которые славятся красотой и богатством живой природы. 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Алтай включён в Список Всемирного наследия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9" descr="г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8682804" cy="54006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Горы на полуострове Камчатка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797152"/>
            <a:ext cx="8640960" cy="1800200"/>
          </a:xfr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С севера на юг по всему полуострову проходят горы. Здесь 28 действующих вулканов! 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Вулканы Камчатки – это Всемирное природное наследие России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924800" y="2122714"/>
            <a:ext cx="631371" cy="1143000"/>
          </a:xfrm>
          <a:custGeom>
            <a:avLst/>
            <a:gdLst>
              <a:gd name="connsiteX0" fmla="*/ 0 w 631371"/>
              <a:gd name="connsiteY0" fmla="*/ 0 h 1143000"/>
              <a:gd name="connsiteX1" fmla="*/ 65314 w 631371"/>
              <a:gd name="connsiteY1" fmla="*/ 283029 h 1143000"/>
              <a:gd name="connsiteX2" fmla="*/ 130629 w 631371"/>
              <a:gd name="connsiteY2" fmla="*/ 511629 h 1143000"/>
              <a:gd name="connsiteX3" fmla="*/ 239486 w 631371"/>
              <a:gd name="connsiteY3" fmla="*/ 740229 h 1143000"/>
              <a:gd name="connsiteX4" fmla="*/ 337457 w 631371"/>
              <a:gd name="connsiteY4" fmla="*/ 881743 h 1143000"/>
              <a:gd name="connsiteX5" fmla="*/ 500743 w 631371"/>
              <a:gd name="connsiteY5" fmla="*/ 1066800 h 1143000"/>
              <a:gd name="connsiteX6" fmla="*/ 631371 w 631371"/>
              <a:gd name="connsiteY6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1" h="1143000">
                <a:moveTo>
                  <a:pt x="0" y="0"/>
                </a:moveTo>
                <a:cubicBezTo>
                  <a:pt x="21771" y="98879"/>
                  <a:pt x="43543" y="197758"/>
                  <a:pt x="65314" y="283029"/>
                </a:cubicBezTo>
                <a:cubicBezTo>
                  <a:pt x="87085" y="368300"/>
                  <a:pt x="101600" y="435429"/>
                  <a:pt x="130629" y="511629"/>
                </a:cubicBezTo>
                <a:cubicBezTo>
                  <a:pt x="159658" y="587829"/>
                  <a:pt x="205015" y="678543"/>
                  <a:pt x="239486" y="740229"/>
                </a:cubicBezTo>
                <a:cubicBezTo>
                  <a:pt x="273957" y="801915"/>
                  <a:pt x="293914" y="827315"/>
                  <a:pt x="337457" y="881743"/>
                </a:cubicBezTo>
                <a:cubicBezTo>
                  <a:pt x="381000" y="936171"/>
                  <a:pt x="451757" y="1023257"/>
                  <a:pt x="500743" y="1066800"/>
                </a:cubicBezTo>
                <a:cubicBezTo>
                  <a:pt x="549729" y="1110343"/>
                  <a:pt x="590550" y="1126671"/>
                  <a:pt x="631371" y="114300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1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836712"/>
            <a:ext cx="4833316" cy="34563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1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887924" y="3284984"/>
            <a:ext cx="4968552" cy="331236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  <p:bldP spid="9" grpId="1" animBg="1"/>
      <p:bldP spid="9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085184"/>
            <a:ext cx="8640960" cy="1512168"/>
          </a:xfr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Вулкан Ключевская сопка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имеет высоту 4750 м. Он извергается каждые 6-7 лет. Извержение продолжается по несколько месяцев.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3" name="Рисунок 12" descr="2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908720"/>
            <a:ext cx="4248472" cy="29879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1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427984" y="1402804"/>
            <a:ext cx="4464496" cy="36103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Вулканы Камчатки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9" descr="г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8682804" cy="5400600"/>
          </a:xfrm>
          <a:prstGeom prst="rect">
            <a:avLst/>
          </a:prstGeo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51520" y="5229200"/>
            <a:ext cx="8712968" cy="13955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Покажите на карте известные вам равнины России.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</a:rPr>
              <a:t>Какие горы нашей страны вы запомнили? Покажите их на карте.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179512" y="0"/>
            <a:ext cx="2880320" cy="1988840"/>
            <a:chOff x="251520" y="1988840"/>
            <a:chExt cx="3387549" cy="2506786"/>
          </a:xfrm>
        </p:grpSpPr>
        <p:pic>
          <p:nvPicPr>
            <p:cNvPr id="10" name="Рисунок 9" descr="0_80302_a3fba2ca_XL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1" name="Рисунок 10" descr="окр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all" spc="0" normalizeH="0" baseline="0" noProof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          Подведём итоги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jcnm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2411517" cy="14775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      Работа в парах</a:t>
            </a:r>
            <a:endParaRPr lang="ru-RU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Содержимое 5" descr="4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39552" y="2204864"/>
            <a:ext cx="2278430" cy="392129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75856" y="1700809"/>
            <a:ext cx="5112568" cy="388843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Рассмотрите карту на  с. 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58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-59 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учебника и ответьте на вопросы:</a:t>
            </a:r>
          </a:p>
          <a:p>
            <a:pPr marL="514350" indent="-514350">
              <a:buNone/>
            </a:pPr>
            <a:endParaRPr lang="ru-RU" dirty="0" smtClean="0">
              <a:latin typeface="Comic Sans MS" pitchFamily="66" charset="0"/>
            </a:endParaRP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Как называется эта карта?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Какое значение имеет цвет на карте?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ru-RU" u="sng" dirty="0" smtClean="0">
                <a:hlinkClick r:id="rId2"/>
              </a:rPr>
              <a:t>http://hq-pictures.ru/hq.php?hd=34455</a:t>
            </a:r>
            <a:endParaRPr lang="ru-RU" dirty="0" smtClean="0"/>
          </a:p>
          <a:p>
            <a:pPr lvl="0"/>
            <a:r>
              <a:rPr lang="ru-RU" u="sng" dirty="0" smtClean="0">
                <a:hlinkClick r:id="rId3"/>
              </a:rPr>
              <a:t>http://consorcioag.com/green-mountains-wallpaper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http://www.aelita-travel.ru/aktivnye-marshruty/bashkiriya</a:t>
            </a:r>
            <a:endParaRPr lang="ru-RU" dirty="0" smtClean="0"/>
          </a:p>
          <a:p>
            <a:pPr lvl="0"/>
            <a:r>
              <a:rPr lang="ru-RU" u="sng" dirty="0" smtClean="0">
                <a:hlinkClick r:id="rId5"/>
              </a:rPr>
              <a:t>http://wpapers.ru/wallpapers/nature/Mountains/3021/1920-1200_Горы.html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http://www.photosight.ru/photo/alone/4257592/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http://mnogosloff.livejournal.com/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http://evenk.ru/rus/?id=uniq&amp;sid=intmesta&amp;ssid=3</a:t>
            </a:r>
            <a:endParaRPr lang="ru-RU" dirty="0" smtClean="0"/>
          </a:p>
          <a:p>
            <a:pPr lvl="0"/>
            <a:r>
              <a:rPr lang="ru-RU" u="sng" dirty="0" smtClean="0">
                <a:hlinkClick r:id="rId9"/>
              </a:rPr>
              <a:t>http://namonitore.ru/wallpapers/big/kartina_s_gorami_1152.html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0"/>
              </a:rPr>
              <a:t>http://foto.mail.ru/mail/klepsidra08/tags/%F1%F2%E0%F0%FB%E5%2B%E3%EE%F0%FB#/mail/klepsidra08/tags/</a:t>
            </a:r>
            <a:r>
              <a:rPr lang="ru-RU" u="sng" dirty="0" err="1" smtClean="0">
                <a:hlinkClick r:id="rId10"/>
              </a:rPr>
              <a:t>ñòàðûå+ãîðû</a:t>
            </a:r>
            <a:endParaRPr lang="ru-RU" dirty="0" smtClean="0"/>
          </a:p>
          <a:p>
            <a:pPr lvl="0"/>
            <a:r>
              <a:rPr lang="ru-RU" u="sng" dirty="0" smtClean="0">
                <a:hlinkClick r:id="rId11"/>
              </a:rPr>
              <a:t>http://grandwallpapers.net/photo/krasivie-gori</a:t>
            </a:r>
            <a:endParaRPr lang="ru-RU" dirty="0" smtClean="0"/>
          </a:p>
          <a:p>
            <a:pPr lvl="0"/>
            <a:r>
              <a:rPr lang="ru-RU" u="sng" dirty="0" smtClean="0">
                <a:hlinkClick r:id="rId12"/>
              </a:rPr>
              <a:t>http://croomle.com/?c=result&amp;query</a:t>
            </a:r>
            <a:r>
              <a:rPr lang="ru-RU" dirty="0" smtClean="0"/>
              <a:t> </a:t>
            </a:r>
          </a:p>
          <a:p>
            <a:pPr lvl="0"/>
            <a:r>
              <a:rPr lang="ru-RU" u="sng" dirty="0" smtClean="0">
                <a:hlinkClick r:id="rId13"/>
              </a:rPr>
              <a:t>http://pegasus.maxbb.ru/viewtopic.php?p=1047</a:t>
            </a:r>
            <a:endParaRPr lang="ru-RU" dirty="0" smtClean="0"/>
          </a:p>
          <a:p>
            <a:pPr lvl="0"/>
            <a:r>
              <a:rPr lang="ru-RU" u="sng" dirty="0" smtClean="0">
                <a:hlinkClick r:id="rId14"/>
              </a:rPr>
              <a:t>http://maksipolinovcy.ucoz.ru/forum/22-170-3</a:t>
            </a:r>
            <a:endParaRPr lang="ru-RU" dirty="0" smtClean="0"/>
          </a:p>
          <a:p>
            <a:pPr lvl="0"/>
            <a:r>
              <a:rPr lang="ru-RU" u="sng" dirty="0" smtClean="0">
                <a:hlinkClick r:id="rId15"/>
              </a:rPr>
              <a:t>http://www.x-team.ru/about/news/105971</a:t>
            </a:r>
            <a:endParaRPr lang="ru-RU" dirty="0" smtClean="0"/>
          </a:p>
          <a:p>
            <a:pPr lvl="0"/>
            <a:r>
              <a:rPr lang="ru-RU" u="sng" dirty="0" smtClean="0">
                <a:hlinkClick r:id="rId16"/>
              </a:rPr>
              <a:t>http://www.photosight.ru/photos/1013615/</a:t>
            </a:r>
            <a:endParaRPr lang="ru-RU" dirty="0" smtClean="0"/>
          </a:p>
          <a:p>
            <a:pPr lvl="0"/>
            <a:r>
              <a:rPr lang="ru-RU" u="sng" dirty="0" smtClean="0">
                <a:hlinkClick r:id="rId17"/>
              </a:rPr>
              <a:t>http://www.photosight.ru/photo/alone/2224143/</a:t>
            </a:r>
            <a:endParaRPr lang="ru-RU" dirty="0" smtClean="0"/>
          </a:p>
          <a:p>
            <a:pPr lvl="0"/>
            <a:r>
              <a:rPr lang="ru-RU" u="sng" dirty="0" smtClean="0">
                <a:hlinkClick r:id="rId18"/>
              </a:rPr>
              <a:t>http://www.liveinternet.ru/users/v2r/post138892636/</a:t>
            </a:r>
            <a:endParaRPr lang="ru-RU" dirty="0" smtClean="0"/>
          </a:p>
          <a:p>
            <a:pPr lvl="0"/>
            <a:r>
              <a:rPr lang="ru-RU" u="sng" dirty="0" smtClean="0">
                <a:hlinkClick r:id="rId19"/>
              </a:rPr>
              <a:t>http://basik.ru/from_internet/kamchatka1/16_kachatka1</a:t>
            </a:r>
            <a:endParaRPr lang="ru-RU" dirty="0" smtClean="0"/>
          </a:p>
          <a:p>
            <a:pPr lvl="0"/>
            <a:r>
              <a:rPr lang="ru-RU" u="sng" dirty="0" smtClean="0">
                <a:hlinkClick r:id="rId20"/>
              </a:rPr>
              <a:t>http://www.rwon.ru/volcanoes/18-klyuchevskaya-sopka.html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21"/>
              </a:rPr>
              <a:t>http://saminteresnoe.ucoz.ru/publ/samye_luchshie_foto/krasivye_foto/super_foto/119-1-0-125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Подведём итоги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476672"/>
            <a:ext cx="8947362" cy="590465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917061"/>
            <a:ext cx="45720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Панова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Оксана Владимировна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учитель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начальных классов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МАОУ «Гимназия №4»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г. Великого Новгорода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2048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Персональный сайт: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  http://www.panowa-ox.narod.ru/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 E-mail</a:t>
            </a:r>
            <a:r>
              <a:rPr lang="ru-RU" sz="2000" dirty="0" smtClean="0">
                <a:solidFill>
                  <a:schemeClr val="dk1"/>
                </a:solidFill>
              </a:rPr>
              <a:t>: </a:t>
            </a:r>
            <a:r>
              <a:rPr lang="en-US" sz="2000" dirty="0" smtClean="0">
                <a:solidFill>
                  <a:schemeClr val="dk1"/>
                </a:solidFill>
              </a:rPr>
              <a:t>panowa.ox@yandex.ru</a:t>
            </a:r>
            <a:endParaRPr lang="ru-RU" sz="2000" dirty="0" smtClean="0">
              <a:solidFill>
                <a:schemeClr val="dk1"/>
              </a:solidFill>
            </a:endParaRPr>
          </a:p>
        </p:txBody>
      </p:sp>
      <p:pic>
        <p:nvPicPr>
          <p:cNvPr id="7" name="Рисунок 6" descr="Рисунок1h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2120" y="3501008"/>
            <a:ext cx="1362645" cy="126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land0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1052736"/>
            <a:ext cx="3744416" cy="542611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196752"/>
            <a:ext cx="4536504" cy="54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Для определения высот и глубин на физических картах помещают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шкалу высот и глубин</a:t>
            </a:r>
            <a:r>
              <a:rPr lang="ru-RU" dirty="0" smtClean="0">
                <a:latin typeface="Comic Sans MS" pitchFamily="66" charset="0"/>
              </a:rPr>
              <a:t>. С </a:t>
            </a:r>
            <a:r>
              <a:rPr lang="ru-RU" dirty="0" err="1" smtClean="0">
                <a:latin typeface="Comic Sans MS" pitchFamily="66" charset="0"/>
              </a:rPr>
              <a:t>помо-щью</a:t>
            </a:r>
            <a:r>
              <a:rPr lang="ru-RU" dirty="0" smtClean="0">
                <a:latin typeface="Comic Sans MS" pitchFamily="66" charset="0"/>
              </a:rPr>
              <a:t> шкалы и </a:t>
            </a:r>
            <a:r>
              <a:rPr lang="ru-RU" dirty="0" err="1" smtClean="0">
                <a:latin typeface="Comic Sans MS" pitchFamily="66" charset="0"/>
              </a:rPr>
              <a:t>соответ-ствующей</a:t>
            </a:r>
            <a:r>
              <a:rPr lang="ru-RU" dirty="0" smtClean="0">
                <a:latin typeface="Comic Sans MS" pitchFamily="66" charset="0"/>
              </a:rPr>
              <a:t> окраски на картах можно узнать, где находятся высокие участки суши, где – низкие, где глубокие участки моря (океана), а где – мелкие.</a:t>
            </a:r>
          </a:p>
          <a:p>
            <a:endParaRPr lang="ru-RU" dirty="0"/>
          </a:p>
        </p:txBody>
      </p:sp>
      <p:pic>
        <p:nvPicPr>
          <p:cNvPr id="9" name="Рисунок 8" descr="shkala_visot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404664"/>
            <a:ext cx="8550000" cy="68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4072" y="4748951"/>
            <a:ext cx="1353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Глубины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океанов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морей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149080"/>
            <a:ext cx="2017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Уровень моря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2132856"/>
            <a:ext cx="81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Горы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2852936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Возвышенности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3645024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Низменности</a:t>
            </a:r>
            <a:endParaRPr lang="ru-RU" sz="2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987824" y="620688"/>
            <a:ext cx="0" cy="5400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mapa-12-1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980728"/>
            <a:ext cx="8257600" cy="547260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5157192"/>
            <a:ext cx="8280920" cy="1368152"/>
          </a:xfr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/>
              <a:t>	</a:t>
            </a:r>
            <a:r>
              <a:rPr lang="ru-RU" sz="2600" b="1" u="sng" dirty="0" smtClean="0">
                <a:solidFill>
                  <a:srgbClr val="FF0000"/>
                </a:solidFill>
                <a:latin typeface="Comic Sans MS" pitchFamily="66" charset="0"/>
              </a:rPr>
              <a:t>Рельеф</a:t>
            </a:r>
            <a:r>
              <a:rPr lang="ru-RU" sz="2600" dirty="0" smtClean="0">
                <a:latin typeface="Comic Sans MS" pitchFamily="66" charset="0"/>
              </a:rPr>
              <a:t> – это все неровности Земной поверх-</a:t>
            </a:r>
          </a:p>
          <a:p>
            <a:pPr>
              <a:buNone/>
            </a:pPr>
            <a:r>
              <a:rPr lang="ru-RU" sz="2600" dirty="0" smtClean="0">
                <a:latin typeface="Comic Sans MS" pitchFamily="66" charset="0"/>
              </a:rPr>
              <a:t>	</a:t>
            </a:r>
            <a:r>
              <a:rPr lang="ru-RU" sz="2600" dirty="0" err="1" smtClean="0">
                <a:latin typeface="Comic Sans MS" pitchFamily="66" charset="0"/>
              </a:rPr>
              <a:t>ности</a:t>
            </a:r>
            <a:r>
              <a:rPr lang="ru-RU" sz="2600" dirty="0" smtClean="0">
                <a:latin typeface="Comic Sans MS" pitchFamily="66" charset="0"/>
              </a:rPr>
              <a:t>. Различные формы рельефа на карте изображают с помощью условных цветов.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4941168"/>
            <a:ext cx="8280920" cy="156966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008000"/>
                </a:solidFill>
                <a:latin typeface="Comic Sans MS" pitchFamily="66" charset="0"/>
              </a:rPr>
              <a:t>Равнины</a:t>
            </a:r>
            <a:r>
              <a:rPr lang="ru-RU" sz="2600" dirty="0" smtClean="0">
                <a:latin typeface="Comic Sans MS" pitchFamily="66" charset="0"/>
              </a:rPr>
              <a:t> на физической карте изображены зеле-</a:t>
            </a:r>
          </a:p>
          <a:p>
            <a:pPr algn="ctr"/>
            <a:r>
              <a:rPr lang="ru-RU" sz="2600" dirty="0" err="1" smtClean="0">
                <a:latin typeface="Comic Sans MS" pitchFamily="66" charset="0"/>
              </a:rPr>
              <a:t>ным</a:t>
            </a:r>
            <a:r>
              <a:rPr lang="ru-RU" sz="2600" dirty="0" smtClean="0">
                <a:latin typeface="Comic Sans MS" pitchFamily="66" charset="0"/>
              </a:rPr>
              <a:t> цветом. </a:t>
            </a:r>
            <a:r>
              <a:rPr lang="ru-RU" sz="2600" b="1" u="sng" dirty="0" smtClean="0">
                <a:solidFill>
                  <a:srgbClr val="FF6600"/>
                </a:solidFill>
                <a:latin typeface="Comic Sans MS" pitchFamily="66" charset="0"/>
              </a:rPr>
              <a:t>Возвышенности</a:t>
            </a:r>
            <a:r>
              <a:rPr lang="ru-RU" sz="2600" dirty="0" smtClean="0">
                <a:latin typeface="Comic Sans MS" pitchFamily="66" charset="0"/>
              </a:rPr>
              <a:t> – желтым цветом. </a:t>
            </a:r>
          </a:p>
          <a:p>
            <a:pPr algn="ctr"/>
            <a:r>
              <a:rPr lang="ru-RU" sz="2600" b="1" u="sng" dirty="0" smtClean="0">
                <a:solidFill>
                  <a:srgbClr val="713605"/>
                </a:solidFill>
                <a:latin typeface="Comic Sans MS" pitchFamily="66" charset="0"/>
              </a:rPr>
              <a:t>Горы</a:t>
            </a:r>
            <a:r>
              <a:rPr lang="ru-RU" sz="2600" dirty="0" smtClean="0">
                <a:latin typeface="Comic Sans MS" pitchFamily="66" charset="0"/>
              </a:rPr>
              <a:t> – коричневым цветом.</a:t>
            </a:r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Формы рельефа Земли</a:t>
            </a:r>
            <a:endParaRPr kumimoji="0" lang="ru-RU" sz="4400" b="1" i="0" u="none" strike="noStrike" kern="1200" cap="none" spc="50" normalizeH="0" baseline="0" noProof="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Формы рельефа Земли</a:t>
            </a:r>
            <a:endParaRPr lang="ru-RU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5301208"/>
            <a:ext cx="8147248" cy="115212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Равнины и горы являются основными формами земной поверхности.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412776"/>
            <a:ext cx="1651414" cy="523220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Равнины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1412776"/>
            <a:ext cx="1093569" cy="52322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Горы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2060848"/>
            <a:ext cx="4082438" cy="30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2060848"/>
            <a:ext cx="4080000" cy="3060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Равнины</a:t>
            </a:r>
            <a:endParaRPr lang="ru-RU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196752"/>
            <a:ext cx="1741182" cy="523220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Плоские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9142" y="1177588"/>
            <a:ext cx="2217274" cy="52322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Холмистые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8" name="Рисунок 17" descr="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47664" y="1916832"/>
            <a:ext cx="5163301" cy="3553076"/>
          </a:xfrm>
          <a:prstGeom prst="rect">
            <a:avLst/>
          </a:prstGeom>
        </p:spPr>
      </p:pic>
      <p:pic>
        <p:nvPicPr>
          <p:cNvPr id="14" name="Рисунок 13" descr="dark-green-question-mark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83552" y="2276872"/>
            <a:ext cx="955282" cy="144016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83568" y="5517232"/>
            <a:ext cx="7704856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Равнины - обширные участки с ровной или холмистой поверхностью.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20" name="Рисунок 19" descr="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47664" y="1340768"/>
            <a:ext cx="5840752" cy="4104456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5580112" y="2013924"/>
            <a:ext cx="3168352" cy="478972"/>
            <a:chOff x="899592" y="4256314"/>
            <a:chExt cx="3168352" cy="478972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899592" y="4725144"/>
              <a:ext cx="31683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олилиния 25"/>
            <p:cNvSpPr/>
            <p:nvPr/>
          </p:nvSpPr>
          <p:spPr>
            <a:xfrm>
              <a:off x="1066800" y="4256314"/>
              <a:ext cx="2786743" cy="478972"/>
            </a:xfrm>
            <a:custGeom>
              <a:avLst/>
              <a:gdLst>
                <a:gd name="connsiteX0" fmla="*/ 0 w 2786743"/>
                <a:gd name="connsiteY0" fmla="*/ 478972 h 478972"/>
                <a:gd name="connsiteX1" fmla="*/ 261257 w 2786743"/>
                <a:gd name="connsiteY1" fmla="*/ 348343 h 478972"/>
                <a:gd name="connsiteX2" fmla="*/ 413657 w 2786743"/>
                <a:gd name="connsiteY2" fmla="*/ 185057 h 478972"/>
                <a:gd name="connsiteX3" fmla="*/ 566057 w 2786743"/>
                <a:gd name="connsiteY3" fmla="*/ 141515 h 478972"/>
                <a:gd name="connsiteX4" fmla="*/ 783771 w 2786743"/>
                <a:gd name="connsiteY4" fmla="*/ 250372 h 478972"/>
                <a:gd name="connsiteX5" fmla="*/ 1001486 w 2786743"/>
                <a:gd name="connsiteY5" fmla="*/ 370115 h 478972"/>
                <a:gd name="connsiteX6" fmla="*/ 1219200 w 2786743"/>
                <a:gd name="connsiteY6" fmla="*/ 391886 h 478972"/>
                <a:gd name="connsiteX7" fmla="*/ 1426029 w 2786743"/>
                <a:gd name="connsiteY7" fmla="*/ 304800 h 478972"/>
                <a:gd name="connsiteX8" fmla="*/ 1611086 w 2786743"/>
                <a:gd name="connsiteY8" fmla="*/ 174172 h 478972"/>
                <a:gd name="connsiteX9" fmla="*/ 1796143 w 2786743"/>
                <a:gd name="connsiteY9" fmla="*/ 43543 h 478972"/>
                <a:gd name="connsiteX10" fmla="*/ 1926771 w 2786743"/>
                <a:gd name="connsiteY10" fmla="*/ 0 h 478972"/>
                <a:gd name="connsiteX11" fmla="*/ 2155371 w 2786743"/>
                <a:gd name="connsiteY11" fmla="*/ 43543 h 478972"/>
                <a:gd name="connsiteX12" fmla="*/ 2362200 w 2786743"/>
                <a:gd name="connsiteY12" fmla="*/ 217715 h 478972"/>
                <a:gd name="connsiteX13" fmla="*/ 2514600 w 2786743"/>
                <a:gd name="connsiteY13" fmla="*/ 337457 h 478972"/>
                <a:gd name="connsiteX14" fmla="*/ 2677886 w 2786743"/>
                <a:gd name="connsiteY14" fmla="*/ 381000 h 478972"/>
                <a:gd name="connsiteX15" fmla="*/ 2786743 w 2786743"/>
                <a:gd name="connsiteY15" fmla="*/ 468086 h 47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86743" h="478972">
                  <a:moveTo>
                    <a:pt x="0" y="478972"/>
                  </a:moveTo>
                  <a:cubicBezTo>
                    <a:pt x="96157" y="438150"/>
                    <a:pt x="192314" y="397329"/>
                    <a:pt x="261257" y="348343"/>
                  </a:cubicBezTo>
                  <a:cubicBezTo>
                    <a:pt x="330200" y="299357"/>
                    <a:pt x="362857" y="219528"/>
                    <a:pt x="413657" y="185057"/>
                  </a:cubicBezTo>
                  <a:cubicBezTo>
                    <a:pt x="464457" y="150586"/>
                    <a:pt x="504371" y="130629"/>
                    <a:pt x="566057" y="141515"/>
                  </a:cubicBezTo>
                  <a:cubicBezTo>
                    <a:pt x="627743" y="152401"/>
                    <a:pt x="711200" y="212272"/>
                    <a:pt x="783771" y="250372"/>
                  </a:cubicBezTo>
                  <a:cubicBezTo>
                    <a:pt x="856342" y="288472"/>
                    <a:pt x="928915" y="346529"/>
                    <a:pt x="1001486" y="370115"/>
                  </a:cubicBezTo>
                  <a:cubicBezTo>
                    <a:pt x="1074057" y="393701"/>
                    <a:pt x="1148443" y="402772"/>
                    <a:pt x="1219200" y="391886"/>
                  </a:cubicBezTo>
                  <a:cubicBezTo>
                    <a:pt x="1289957" y="381000"/>
                    <a:pt x="1360715" y="341086"/>
                    <a:pt x="1426029" y="304800"/>
                  </a:cubicBezTo>
                  <a:cubicBezTo>
                    <a:pt x="1491343" y="268514"/>
                    <a:pt x="1611086" y="174172"/>
                    <a:pt x="1611086" y="174172"/>
                  </a:cubicBezTo>
                  <a:cubicBezTo>
                    <a:pt x="1672772" y="130629"/>
                    <a:pt x="1743529" y="72572"/>
                    <a:pt x="1796143" y="43543"/>
                  </a:cubicBezTo>
                  <a:cubicBezTo>
                    <a:pt x="1848757" y="14514"/>
                    <a:pt x="1866900" y="0"/>
                    <a:pt x="1926771" y="0"/>
                  </a:cubicBezTo>
                  <a:cubicBezTo>
                    <a:pt x="1986642" y="0"/>
                    <a:pt x="2082800" y="7257"/>
                    <a:pt x="2155371" y="43543"/>
                  </a:cubicBezTo>
                  <a:cubicBezTo>
                    <a:pt x="2227942" y="79829"/>
                    <a:pt x="2302329" y="168729"/>
                    <a:pt x="2362200" y="217715"/>
                  </a:cubicBezTo>
                  <a:cubicBezTo>
                    <a:pt x="2422071" y="266701"/>
                    <a:pt x="2461986" y="310243"/>
                    <a:pt x="2514600" y="337457"/>
                  </a:cubicBezTo>
                  <a:cubicBezTo>
                    <a:pt x="2567214" y="364671"/>
                    <a:pt x="2632529" y="359229"/>
                    <a:pt x="2677886" y="381000"/>
                  </a:cubicBezTo>
                  <a:cubicBezTo>
                    <a:pt x="2723243" y="402771"/>
                    <a:pt x="2754993" y="435428"/>
                    <a:pt x="2786743" y="468086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11560" y="2204864"/>
            <a:ext cx="2808312" cy="248557"/>
            <a:chOff x="899592" y="2320472"/>
            <a:chExt cx="2808312" cy="248557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899592" y="2564904"/>
              <a:ext cx="28083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олилиния 22"/>
            <p:cNvSpPr/>
            <p:nvPr/>
          </p:nvSpPr>
          <p:spPr>
            <a:xfrm>
              <a:off x="1143000" y="2320472"/>
              <a:ext cx="2405743" cy="248557"/>
            </a:xfrm>
            <a:custGeom>
              <a:avLst/>
              <a:gdLst>
                <a:gd name="connsiteX0" fmla="*/ 0 w 2405743"/>
                <a:gd name="connsiteY0" fmla="*/ 248557 h 248557"/>
                <a:gd name="connsiteX1" fmla="*/ 54429 w 2405743"/>
                <a:gd name="connsiteY1" fmla="*/ 128814 h 248557"/>
                <a:gd name="connsiteX2" fmla="*/ 163286 w 2405743"/>
                <a:gd name="connsiteY2" fmla="*/ 63499 h 248557"/>
                <a:gd name="connsiteX3" fmla="*/ 391886 w 2405743"/>
                <a:gd name="connsiteY3" fmla="*/ 9071 h 248557"/>
                <a:gd name="connsiteX4" fmla="*/ 707571 w 2405743"/>
                <a:gd name="connsiteY4" fmla="*/ 9071 h 248557"/>
                <a:gd name="connsiteX5" fmla="*/ 1197429 w 2405743"/>
                <a:gd name="connsiteY5" fmla="*/ 52614 h 248557"/>
                <a:gd name="connsiteX6" fmla="*/ 1567543 w 2405743"/>
                <a:gd name="connsiteY6" fmla="*/ 85271 h 248557"/>
                <a:gd name="connsiteX7" fmla="*/ 1861457 w 2405743"/>
                <a:gd name="connsiteY7" fmla="*/ 128814 h 248557"/>
                <a:gd name="connsiteX8" fmla="*/ 2264229 w 2405743"/>
                <a:gd name="connsiteY8" fmla="*/ 205014 h 248557"/>
                <a:gd name="connsiteX9" fmla="*/ 2405743 w 2405743"/>
                <a:gd name="connsiteY9" fmla="*/ 248557 h 24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5743" h="248557">
                  <a:moveTo>
                    <a:pt x="0" y="248557"/>
                  </a:moveTo>
                  <a:cubicBezTo>
                    <a:pt x="13607" y="204107"/>
                    <a:pt x="27215" y="159657"/>
                    <a:pt x="54429" y="128814"/>
                  </a:cubicBezTo>
                  <a:cubicBezTo>
                    <a:pt x="81643" y="97971"/>
                    <a:pt x="107043" y="83456"/>
                    <a:pt x="163286" y="63499"/>
                  </a:cubicBezTo>
                  <a:cubicBezTo>
                    <a:pt x="219529" y="43542"/>
                    <a:pt x="301172" y="18142"/>
                    <a:pt x="391886" y="9071"/>
                  </a:cubicBezTo>
                  <a:cubicBezTo>
                    <a:pt x="482600" y="0"/>
                    <a:pt x="573314" y="1814"/>
                    <a:pt x="707571" y="9071"/>
                  </a:cubicBezTo>
                  <a:cubicBezTo>
                    <a:pt x="841828" y="16328"/>
                    <a:pt x="1197429" y="52614"/>
                    <a:pt x="1197429" y="52614"/>
                  </a:cubicBezTo>
                  <a:cubicBezTo>
                    <a:pt x="1340758" y="65314"/>
                    <a:pt x="1456872" y="72571"/>
                    <a:pt x="1567543" y="85271"/>
                  </a:cubicBezTo>
                  <a:cubicBezTo>
                    <a:pt x="1678214" y="97971"/>
                    <a:pt x="1745343" y="108857"/>
                    <a:pt x="1861457" y="128814"/>
                  </a:cubicBezTo>
                  <a:cubicBezTo>
                    <a:pt x="1977571" y="148771"/>
                    <a:pt x="2173515" y="185057"/>
                    <a:pt x="2264229" y="205014"/>
                  </a:cubicBezTo>
                  <a:cubicBezTo>
                    <a:pt x="2354943" y="224971"/>
                    <a:pt x="2380343" y="236764"/>
                    <a:pt x="2405743" y="248557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004048" y="2760017"/>
            <a:ext cx="3744416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smtClean="0"/>
              <a:t>Гораздо чаще встречают-</a:t>
            </a:r>
          </a:p>
          <a:p>
            <a:r>
              <a:rPr lang="ru-RU" sz="2600" dirty="0" err="1" smtClean="0"/>
              <a:t>ся</a:t>
            </a:r>
            <a:r>
              <a:rPr lang="ru-RU" sz="2600" dirty="0" smtClean="0"/>
              <a:t> холмистые равнины, где повышения череду-</a:t>
            </a:r>
          </a:p>
          <a:p>
            <a:r>
              <a:rPr lang="ru-RU" sz="2600" dirty="0" err="1" smtClean="0"/>
              <a:t>ются</a:t>
            </a:r>
            <a:r>
              <a:rPr lang="ru-RU" sz="2600" dirty="0" smtClean="0"/>
              <a:t> с понижениями и рельеф более </a:t>
            </a:r>
            <a:r>
              <a:rPr lang="ru-RU" sz="2600" dirty="0" err="1" smtClean="0"/>
              <a:t>разнооб</a:t>
            </a:r>
            <a:r>
              <a:rPr lang="ru-RU" sz="2600" dirty="0" smtClean="0"/>
              <a:t>-</a:t>
            </a:r>
          </a:p>
          <a:p>
            <a:r>
              <a:rPr lang="ru-RU" sz="2600" dirty="0" smtClean="0"/>
              <a:t>разен. В природе </a:t>
            </a:r>
            <a:r>
              <a:rPr lang="ru-RU" sz="2600" dirty="0" err="1" smtClean="0"/>
              <a:t>обыч</a:t>
            </a:r>
            <a:r>
              <a:rPr lang="ru-RU" sz="2600" dirty="0" smtClean="0"/>
              <a:t>-</a:t>
            </a:r>
          </a:p>
          <a:p>
            <a:r>
              <a:rPr lang="ru-RU" sz="2600" dirty="0" smtClean="0"/>
              <a:t>но участки плоских и холмистых равнин сочетаются.</a:t>
            </a:r>
            <a:endParaRPr lang="ru-RU" sz="2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760017"/>
            <a:ext cx="3672408" cy="3693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smtClean="0"/>
              <a:t>Если на равнине нет возвышений и пониже-</a:t>
            </a:r>
          </a:p>
          <a:p>
            <a:r>
              <a:rPr lang="ru-RU" sz="2600" dirty="0" err="1" smtClean="0"/>
              <a:t>ний</a:t>
            </a:r>
            <a:r>
              <a:rPr lang="ru-RU" sz="2600" dirty="0" smtClean="0"/>
              <a:t>, то ее называют плоской. Можно ехать часами и не встретить на плоской равнине заметных спусков и подъемов. Далеко вид-</a:t>
            </a:r>
          </a:p>
          <a:p>
            <a:r>
              <a:rPr lang="ru-RU" sz="2600" dirty="0" smtClean="0"/>
              <a:t>на линия горизонта. </a:t>
            </a:r>
            <a:endParaRPr lang="ru-RU" sz="2600" dirty="0"/>
          </a:p>
        </p:txBody>
      </p:sp>
      <p:pic>
        <p:nvPicPr>
          <p:cNvPr id="29" name="Рисунок 28" descr="17.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91880" y="980728"/>
            <a:ext cx="1722192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19" grpId="1" animBg="1"/>
      <p:bldP spid="1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jcnm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2411517" cy="14775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      Работа в парах</a:t>
            </a:r>
            <a:endParaRPr lang="ru-RU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Содержимое 5" descr="4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39552" y="2204864"/>
            <a:ext cx="2278430" cy="392129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75856" y="1700808"/>
            <a:ext cx="5112568" cy="453650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Найдите на карте          (с.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58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-59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учебника) </a:t>
            </a:r>
            <a:r>
              <a:rPr lang="ru-RU" u="sng" dirty="0" smtClean="0">
                <a:solidFill>
                  <a:srgbClr val="008000"/>
                </a:solidFill>
                <a:latin typeface="Comic Sans MS" pitchFamily="66" charset="0"/>
              </a:rPr>
              <a:t>Восточно-Европейскую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 и </a:t>
            </a:r>
            <a:r>
              <a:rPr lang="ru-RU" u="sng" dirty="0" smtClean="0">
                <a:solidFill>
                  <a:srgbClr val="008000"/>
                </a:solidFill>
                <a:latin typeface="Comic Sans MS" pitchFamily="66" charset="0"/>
              </a:rPr>
              <a:t>Западно-Сибирскую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 равнины.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Чем отличается их изображение?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Определите, какая равнина холмистая, а какая плоская.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г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8682804" cy="5400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509120"/>
            <a:ext cx="8640960" cy="2160240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	Это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холмистая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равнина</a:t>
            </a:r>
            <a:r>
              <a:rPr lang="ru-RU" dirty="0" smtClean="0">
                <a:latin typeface="Comic Sans MS" pitchFamily="66" charset="0"/>
              </a:rPr>
              <a:t>. На карте она </a:t>
            </a:r>
            <a:r>
              <a:rPr lang="ru-RU" dirty="0" err="1" smtClean="0">
                <a:latin typeface="Comic Sans MS" pitchFamily="66" charset="0"/>
              </a:rPr>
              <a:t>изо-бражена</a:t>
            </a:r>
            <a:r>
              <a:rPr lang="ru-RU" dirty="0" smtClean="0">
                <a:latin typeface="Comic Sans MS" pitchFamily="66" charset="0"/>
              </a:rPr>
              <a:t> светло-зелёным цветом. И на ней, как заплатки, пятна жёлтого цвета.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Это возвышенности</a:t>
            </a:r>
            <a:r>
              <a:rPr lang="ru-RU" dirty="0" smtClean="0">
                <a:latin typeface="Comic Sans MS" pitchFamily="66" charset="0"/>
              </a:rPr>
              <a:t>. Эту равнину ещё называют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Русской равниной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Восточно-Европейская равнина</a:t>
            </a:r>
            <a:endParaRPr lang="ru-RU" sz="36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259632" y="2204864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87624" y="2708920"/>
            <a:ext cx="12241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43608" y="3212976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1560" y="980728"/>
            <a:ext cx="8056993" cy="561662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г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8682804" cy="5400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725144"/>
            <a:ext cx="8640960" cy="1872208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	Это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плоская</a:t>
            </a:r>
            <a:r>
              <a:rPr lang="ru-RU" dirty="0" smtClean="0">
                <a:latin typeface="Comic Sans MS" pitchFamily="66" charset="0"/>
              </a:rPr>
              <a:t>  равнина. На карте она окрашена в зелёный цвет. Значит,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это низменность</a:t>
            </a:r>
            <a:r>
              <a:rPr lang="ru-RU" dirty="0" smtClean="0">
                <a:latin typeface="Comic Sans MS" pitchFamily="66" charset="0"/>
              </a:rPr>
              <a:t>. Большая часть территории – это болота. По равнине течёт много рек.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Западно-Сибирская</a:t>
            </a:r>
            <a:r>
              <a:rPr lang="ru-RU" sz="36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равнина</a:t>
            </a:r>
            <a:endParaRPr lang="ru-RU" sz="36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03848" y="2996952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87824" y="3429000"/>
            <a:ext cx="12241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31840" y="3933056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6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980728"/>
            <a:ext cx="8418472" cy="50405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393</Words>
  <Application>Microsoft Office PowerPoint</Application>
  <PresentationFormat>Экран 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Monotype Corsiva</vt:lpstr>
      <vt:lpstr>Тема Office</vt:lpstr>
      <vt:lpstr>Презентация PowerPoint</vt:lpstr>
      <vt:lpstr>            Работа в парах</vt:lpstr>
      <vt:lpstr>Презентация PowerPoint</vt:lpstr>
      <vt:lpstr>Презентация PowerPoint</vt:lpstr>
      <vt:lpstr>Формы рельефа Земли</vt:lpstr>
      <vt:lpstr>Равнины</vt:lpstr>
      <vt:lpstr>            Работа в парах</vt:lpstr>
      <vt:lpstr>Восточно-Европейская равнина</vt:lpstr>
      <vt:lpstr>Западно-Сибирская равнина</vt:lpstr>
      <vt:lpstr>            Работа в парах</vt:lpstr>
      <vt:lpstr>Среднесибирское плоскогорье</vt:lpstr>
      <vt:lpstr>Презентация PowerPoint</vt:lpstr>
      <vt:lpstr>Горы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Подведём итоги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Шестак Ольга</cp:lastModifiedBy>
  <cp:revision>60</cp:revision>
  <dcterms:created xsi:type="dcterms:W3CDTF">2012-07-01T17:39:23Z</dcterms:created>
  <dcterms:modified xsi:type="dcterms:W3CDTF">2014-09-25T08:07:53Z</dcterms:modified>
</cp:coreProperties>
</file>