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7" r:id="rId10"/>
    <p:sldId id="262" r:id="rId11"/>
    <p:sldId id="266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8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A33387-B60F-457D-900F-ED474B6D876E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3434BD-1B9B-4B57-802D-E4F6FF5EE9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2%D1%91%D1%81" TargetMode="External"/><Relationship Id="rId13" Type="http://schemas.openxmlformats.org/officeDocument/2006/relationships/hyperlink" Target="http://ru.wikipedia.org/wiki/%D0%9B%D0%B8%D1%87%D0%B8%D0%BD%D0%BA%D0%B0" TargetMode="External"/><Relationship Id="rId3" Type="http://schemas.openxmlformats.org/officeDocument/2006/relationships/hyperlink" Target="http://ru.wikipedia.org/wiki/%D0%A1%D0%B5%D0%BC%D1%8F" TargetMode="External"/><Relationship Id="rId7" Type="http://schemas.openxmlformats.org/officeDocument/2006/relationships/hyperlink" Target="http://ru.wikipedia.org/wiki/%D0%97%D0%B5%D1%80%D0%BD%D0%BE%D0%B2%D1%8B%D0%B5_%D0%BA%D1%83%D0%BB%D1%8C%D1%82%D1%83%D1%80%D1%8B" TargetMode="External"/><Relationship Id="rId12" Type="http://schemas.openxmlformats.org/officeDocument/2006/relationships/hyperlink" Target="http://ru.wikipedia.org/wiki/%D0%9D%D0%B0%D1%81%D0%B5%D0%BA%D0%BE%D0%BC%D1%8B%D0%B5" TargetMode="External"/><Relationship Id="rId2" Type="http://schemas.openxmlformats.org/officeDocument/2006/relationships/hyperlink" Target="http://ru.wikipedia.org/wiki/%D0%92%D1%81%D0%B5%D1%8F%D0%B4%D0%BD%D1%8B%D0%B5_%D0%B6%D0%B8%D0%B2%D0%BE%D1%82%D0%BD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5%D1%80%D0%B2%D0%B8" TargetMode="External"/><Relationship Id="rId11" Type="http://schemas.openxmlformats.org/officeDocument/2006/relationships/hyperlink" Target="http://ru.wikipedia.org/wiki/%D0%9F%D1%80%D0%BE%D1%81%D0%BE" TargetMode="External"/><Relationship Id="rId5" Type="http://schemas.openxmlformats.org/officeDocument/2006/relationships/hyperlink" Target="http://ru.wikipedia.org/wiki/%D0%9B%D0%B8%D1%81%D1%82" TargetMode="External"/><Relationship Id="rId10" Type="http://schemas.openxmlformats.org/officeDocument/2006/relationships/hyperlink" Target="http://ru.wikipedia.org/wiki/%D0%93%D1%80%D0%B5%D1%87%D0%B8%D1%85%D0%B0" TargetMode="External"/><Relationship Id="rId4" Type="http://schemas.openxmlformats.org/officeDocument/2006/relationships/hyperlink" Target="http://ru.wikipedia.org/wiki/%D0%A2%D1%80%D0%B0%D0%B2%D0%B0" TargetMode="External"/><Relationship Id="rId9" Type="http://schemas.openxmlformats.org/officeDocument/2006/relationships/hyperlink" Target="http://ru.wikipedia.org/wiki/%D0%AF%D1%87%D0%BC%D0%B5%D0%BD%D1%8C" TargetMode="External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A%D0%B0%D0%B7%D0%BA%D0%B0_%D0%BE_%D0%B7%D0%BE%D0%BB%D0%BE%D1%82%D0%BE%D0%BC_%D0%BF%D0%B5%D1%82%D1%83%D1%88%D0%BA%D0%B5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://ru.wikipedia.org/wiki/%D0%A4%D0%BE%D0%BB%D1%8C%D0%BA%D0%BB%D0%BE%D1%80" TargetMode="External"/><Relationship Id="rId7" Type="http://schemas.openxmlformats.org/officeDocument/2006/relationships/hyperlink" Target="http://ru.wikipedia.org/w/index.php?title=%D0%9F%D0%B5%D1%82%D1%83%D1%88%D0%BE%D0%BA_%E2%80%94_%D0%B7%D0%BE%D0%BB%D0%BE%D1%82%D0%BE%D0%B9_%D0%B3%D1%80%D0%B5%D0%B1%D0%B5%D1%88%D0%BE%D0%BA&amp;action=edit&amp;redlink=1" TargetMode="External"/><Relationship Id="rId12" Type="http://schemas.openxmlformats.org/officeDocument/2006/relationships/image" Target="../media/image18.jpeg"/><Relationship Id="rId2" Type="http://schemas.openxmlformats.org/officeDocument/2006/relationships/hyperlink" Target="http://ru.wikipedia.org/wiki/%D0%9A%D1%83%D0%BB%D1%8C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3%D1%80%D0%BE%D1%87%D0%BA%D0%B0_%D0%A0%D1%8F%D0%B1%D0%B0" TargetMode="External"/><Relationship Id="rId11" Type="http://schemas.openxmlformats.org/officeDocument/2006/relationships/hyperlink" Target="http://ru.wikipedia.org/wiki/%D0%A6%D1%8B%D0%BF%D0%BB%D1%91%D0%BD%D0%BE%D0%BA_%D0%B6%D0%B0%D1%80%D0%B5%D0%BD%D1%8B%D0%B9" TargetMode="External"/><Relationship Id="rId5" Type="http://schemas.openxmlformats.org/officeDocument/2006/relationships/hyperlink" Target="http://ru.wikipedia.org/wiki/%D0%9B%D0%B8%D1%82%D0%B5%D1%80%D0%B0%D1%82%D1%83%D1%80%D0%B0" TargetMode="External"/><Relationship Id="rId10" Type="http://schemas.openxmlformats.org/officeDocument/2006/relationships/hyperlink" Target="http://ru.wikipedia.org/wiki/%D0%9D%D0%B0%D1%80%D0%BE%D0%B4%D0%BD%D0%B0%D1%8F_%D0%BF%D0%B5%D1%81%D0%BD%D1%8F" TargetMode="External"/><Relationship Id="rId4" Type="http://schemas.openxmlformats.org/officeDocument/2006/relationships/hyperlink" Target="http://ru.wikipedia.org/wiki/%D0%A0%D1%83%D1%81%D1%81%D0%BA%D0%B8%D0%B5_%D1%81%D0%BA%D0%B0%D0%B7%D0%BA%D0%B8" TargetMode="External"/><Relationship Id="rId9" Type="http://schemas.openxmlformats.org/officeDocument/2006/relationships/hyperlink" Target="http://ru.wikipedia.org/wiki/%D0%9F%D1%83%D1%88%D0%BA%D0%B8%D0%BD,_%D0%90%D0%BB%D0%B5%D0%BA%D1%81%D0%B0%D0%BD%D0%B4%D1%80_%D0%A1%D0%B5%D1%80%D0%B3%D0%B5%D0%B5%D0%B2%D0%B8%D1%8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0%BD%D0%B5%D1%82%D0%B0" TargetMode="External"/><Relationship Id="rId3" Type="http://schemas.openxmlformats.org/officeDocument/2006/relationships/hyperlink" Target="http://ru.wikipedia.org/wiki/%D0%9A%D0%B5%D0%BD%D0%B8%D1%8F" TargetMode="External"/><Relationship Id="rId7" Type="http://schemas.openxmlformats.org/officeDocument/2006/relationships/hyperlink" Target="http://ru.wikipedia.org/wiki/%D0%9A%D0%B8-%D0%A3%D1%8D%D1%81%D1%82" TargetMode="External"/><Relationship Id="rId2" Type="http://schemas.openxmlformats.org/officeDocument/2006/relationships/hyperlink" Target="http://ru.wikipedia.org/wiki/%D0%A4%D1%80%D0%B0%D0%BD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F%D0%BF%D0%BE%D0%BD%D0%B8%D1%8F" TargetMode="External"/><Relationship Id="rId5" Type="http://schemas.openxmlformats.org/officeDocument/2006/relationships/hyperlink" Target="http://ru.wikipedia.org/wiki/%D0%9A%D0%B0%D0%B4%D0%B7%D1%83%D0%BD%D0%BE" TargetMode="External"/><Relationship Id="rId4" Type="http://schemas.openxmlformats.org/officeDocument/2006/relationships/hyperlink" Target="http://ru.wikipedia.org/wiki/%D0%A8%D0%B2%D0%B5%D0%B9%D1%86%D0%B0%D1%80%D0%B8%D1%8F" TargetMode="Externa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9%D1%86%D0%BE_(%D0%B5%D0%B4%D0%B0)" TargetMode="External"/><Relationship Id="rId2" Type="http://schemas.openxmlformats.org/officeDocument/2006/relationships/hyperlink" Target="http://ru.wikipedia.org/wiki/%D0%9A%D1%83%D1%80%D1%8F%D1%82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ru.wikipedia.org/wiki/%D0%9F%D1%83%D1%85" TargetMode="External"/><Relationship Id="rId4" Type="http://schemas.openxmlformats.org/officeDocument/2006/relationships/hyperlink" Target="http://ru.wikipedia.org/wiki/%D0%9F%D0%B5%D1%80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A%D0%B0%D1%80%D0%BB%D0%B8%D0%B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2%D0%BE%D1%81%D1%82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9E%D0%BF%D0%B5%D1%80%D0%B5%D0%BD%D0%B8%D0%B5_%D0%BA%D1%83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ru.wikipedia.org/wiki/%D0%93%D1%80%D0%B5%D0%B1%D0%B5%D0%BD%D1%8C_(%D0%BE%D1%80%D0%B3%D0%B0%D0%BD)" TargetMode="External"/><Relationship Id="rId4" Type="http://schemas.openxmlformats.org/officeDocument/2006/relationships/hyperlink" Target="http://ru.wikipedia.org/wiki/%D0%9F%D0%BB%D1%8E%D1%81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0%BA%D1%83%D0%B1%D0%B0%D1%82%D0%BE%D1%80" TargetMode="External"/><Relationship Id="rId2" Type="http://schemas.openxmlformats.org/officeDocument/2006/relationships/hyperlink" Target="http://ru.wikipedia.org/wiki/%D0%93%D0%BD%D0%B5%D0%B7%D0%B4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8267" y="1412776"/>
            <a:ext cx="856747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урица</a:t>
            </a:r>
            <a:endParaRPr lang="ru-RU" sz="1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1\Desktop\1204469463_ky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92392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Большинство кур </a:t>
            </a:r>
            <a:r>
              <a:rPr lang="ru-RU" sz="2400" b="1" dirty="0" smtClean="0"/>
              <a:t>живут в маленьких  помещениях . Они  не чувствительны к </a:t>
            </a:r>
            <a:r>
              <a:rPr lang="ru-RU" sz="2400" b="1" dirty="0" smtClean="0"/>
              <a:t>неблагоприятным условиям погоды, </a:t>
            </a:r>
            <a:r>
              <a:rPr lang="ru-RU" sz="2400" b="1" dirty="0" smtClean="0"/>
              <a:t>хорошо </a:t>
            </a:r>
            <a:r>
              <a:rPr lang="ru-RU" sz="2400" b="1" dirty="0" smtClean="0"/>
              <a:t>зимуют в простых сараях и хлевах. </a:t>
            </a:r>
            <a:endParaRPr lang="ru-RU" sz="2400" b="1" dirty="0"/>
          </a:p>
        </p:txBody>
      </p:sp>
      <p:pic>
        <p:nvPicPr>
          <p:cNvPr id="5122" name="Picture 2" descr="C:\Users\1\Desktop\ETH_Krotov_7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760640" cy="338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 условиях промышленного птицеводства кур содержат в птичниках (на полу или в клетках).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   </a:t>
            </a:r>
            <a:r>
              <a:rPr lang="ru-RU" sz="2000" b="1" dirty="0" smtClean="0">
                <a:latin typeface="+mj-lt"/>
              </a:rPr>
              <a:t>Куры </a:t>
            </a:r>
            <a:r>
              <a:rPr lang="ru-RU" sz="2000" b="1" dirty="0" smtClean="0">
                <a:latin typeface="+mj-lt"/>
                <a:hlinkClick r:id="rId2" tooltip="Всеядные животные"/>
              </a:rPr>
              <a:t>всеядны</a:t>
            </a:r>
            <a:r>
              <a:rPr lang="ru-RU" sz="2000" b="1" dirty="0" smtClean="0">
                <a:latin typeface="+mj-lt"/>
              </a:rPr>
              <a:t>: они питаются мелкими </a:t>
            </a:r>
            <a:r>
              <a:rPr lang="ru-RU" sz="2000" b="1" dirty="0" smtClean="0">
                <a:latin typeface="+mj-lt"/>
                <a:hlinkClick r:id="rId3" tooltip="Семя"/>
              </a:rPr>
              <a:t>семенами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smtClean="0">
                <a:latin typeface="+mj-lt"/>
                <a:hlinkClick r:id="rId4" tooltip="Трава"/>
              </a:rPr>
              <a:t>травами</a:t>
            </a:r>
            <a:r>
              <a:rPr lang="ru-RU" sz="2000" b="1" dirty="0" smtClean="0">
                <a:latin typeface="+mj-lt"/>
              </a:rPr>
              <a:t> и </a:t>
            </a:r>
            <a:r>
              <a:rPr lang="ru-RU" sz="2000" b="1" dirty="0" smtClean="0">
                <a:latin typeface="+mj-lt"/>
                <a:hlinkClick r:id="rId5" tooltip="Лист"/>
              </a:rPr>
              <a:t>листьями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smtClean="0">
                <a:latin typeface="+mj-lt"/>
                <a:hlinkClick r:id="rId6" tooltip="Черви"/>
              </a:rPr>
              <a:t>червями</a:t>
            </a:r>
            <a:r>
              <a:rPr lang="ru-RU" sz="2000" b="1" dirty="0" smtClean="0">
                <a:latin typeface="+mj-lt"/>
              </a:rPr>
              <a:t>.  В </a:t>
            </a:r>
            <a:r>
              <a:rPr lang="ru-RU" sz="2000" b="1" dirty="0" smtClean="0">
                <a:latin typeface="+mj-lt"/>
              </a:rPr>
              <a:t>домашних хозяйствах основным кормом курам служат разные виды </a:t>
            </a:r>
            <a:r>
              <a:rPr lang="ru-RU" sz="2000" b="1" dirty="0" smtClean="0">
                <a:latin typeface="+mj-lt"/>
                <a:hlinkClick r:id="rId7" tooltip="Зерновые культуры"/>
              </a:rPr>
              <a:t>зерновых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- </a:t>
            </a:r>
            <a:r>
              <a:rPr lang="ru-RU" sz="2000" b="1" dirty="0" smtClean="0">
                <a:latin typeface="+mj-lt"/>
                <a:hlinkClick r:id="rId8" tooltip="Овёс"/>
              </a:rPr>
              <a:t>овёс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smtClean="0">
                <a:latin typeface="+mj-lt"/>
                <a:hlinkClick r:id="rId9" tooltip="Ячмень"/>
              </a:rPr>
              <a:t>ячмень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smtClean="0">
                <a:latin typeface="+mj-lt"/>
                <a:hlinkClick r:id="rId10" tooltip="Гречиха"/>
              </a:rPr>
              <a:t>гречиха</a:t>
            </a:r>
            <a:r>
              <a:rPr lang="ru-RU" sz="2000" b="1" dirty="0" smtClean="0">
                <a:latin typeface="+mj-lt"/>
              </a:rPr>
              <a:t> и </a:t>
            </a:r>
            <a:r>
              <a:rPr lang="ru-RU" sz="2000" b="1" dirty="0" smtClean="0">
                <a:latin typeface="+mj-lt"/>
                <a:hlinkClick r:id="rId11" tooltip="Просо"/>
              </a:rPr>
              <a:t>просо</a:t>
            </a:r>
            <a:r>
              <a:rPr lang="ru-RU" sz="2000" b="1" dirty="0" smtClean="0">
                <a:latin typeface="+mj-lt"/>
              </a:rPr>
              <a:t>. </a:t>
            </a:r>
            <a:r>
              <a:rPr lang="ru-RU" sz="2000" b="1" dirty="0" smtClean="0">
                <a:latin typeface="+mj-lt"/>
              </a:rPr>
              <a:t>Часто куры роют землю в поисках крупных </a:t>
            </a:r>
            <a:r>
              <a:rPr lang="ru-RU" sz="2000" b="1" dirty="0" smtClean="0">
                <a:latin typeface="+mj-lt"/>
                <a:hlinkClick r:id="rId12" tooltip="Насекомые"/>
              </a:rPr>
              <a:t>насекомых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smtClean="0">
                <a:latin typeface="+mj-lt"/>
                <a:hlinkClick r:id="rId13" tooltip="Личинка"/>
              </a:rPr>
              <a:t>личинок</a:t>
            </a:r>
            <a:r>
              <a:rPr lang="ru-RU" sz="2000" b="1" dirty="0" smtClean="0">
                <a:latin typeface="+mj-lt"/>
              </a:rPr>
              <a:t> и семян. </a:t>
            </a:r>
          </a:p>
          <a:p>
            <a:endParaRPr lang="ru-RU" dirty="0"/>
          </a:p>
        </p:txBody>
      </p:sp>
      <p:pic>
        <p:nvPicPr>
          <p:cNvPr id="7170" name="Picture 2" descr="C:\Users\1\Desktop\97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2996952"/>
            <a:ext cx="52565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j-lt"/>
              </a:rPr>
              <a:t>Домашние куры и петухи являются значимым элементом русской </a:t>
            </a:r>
            <a:r>
              <a:rPr lang="ru-RU" sz="2000" b="1" dirty="0" smtClean="0">
                <a:latin typeface="+mj-lt"/>
                <a:hlinkClick r:id="rId2" tooltip="Культура"/>
              </a:rPr>
              <a:t>культуры</a:t>
            </a:r>
            <a:r>
              <a:rPr lang="ru-RU" sz="2000" b="1" dirty="0" smtClean="0">
                <a:latin typeface="+mj-lt"/>
              </a:rPr>
              <a:t>, используются в </a:t>
            </a:r>
            <a:r>
              <a:rPr lang="ru-RU" sz="2000" b="1" dirty="0" smtClean="0">
                <a:latin typeface="+mj-lt"/>
                <a:hlinkClick r:id="rId3" tooltip="Фольклор"/>
              </a:rPr>
              <a:t>фольклоре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smtClean="0">
                <a:latin typeface="+mj-lt"/>
                <a:hlinkClick r:id="rId4" tooltip="Русские сказки"/>
              </a:rPr>
              <a:t>народных сказках</a:t>
            </a:r>
            <a:r>
              <a:rPr lang="ru-RU" sz="2000" b="1" dirty="0" smtClean="0">
                <a:latin typeface="+mj-lt"/>
              </a:rPr>
              <a:t> и </a:t>
            </a:r>
            <a:r>
              <a:rPr lang="ru-RU" sz="2000" b="1" dirty="0" smtClean="0">
                <a:latin typeface="+mj-lt"/>
                <a:hlinkClick r:id="rId5" tooltip="Литература"/>
              </a:rPr>
              <a:t>литературных</a:t>
            </a:r>
            <a:r>
              <a:rPr lang="ru-RU" sz="2000" b="1" dirty="0" smtClean="0">
                <a:latin typeface="+mj-lt"/>
              </a:rPr>
              <a:t> произведениях, где являются в том числе и главными героями («</a:t>
            </a:r>
            <a:r>
              <a:rPr lang="ru-RU" sz="2000" b="1" dirty="0" smtClean="0">
                <a:latin typeface="+mj-lt"/>
                <a:hlinkClick r:id="rId6" tooltip="Курочка Ряба"/>
              </a:rPr>
              <a:t>Курочка Ряба</a:t>
            </a:r>
            <a:r>
              <a:rPr lang="ru-RU" sz="2000" b="1" dirty="0" smtClean="0">
                <a:latin typeface="+mj-lt"/>
              </a:rPr>
              <a:t>», «</a:t>
            </a:r>
            <a:r>
              <a:rPr lang="ru-RU" sz="2000" b="1" dirty="0" smtClean="0">
                <a:latin typeface="+mj-lt"/>
                <a:hlinkClick r:id="rId7" tooltip="Петушок — золотой гребешок (страница отсутствует)"/>
              </a:rPr>
              <a:t>Петушок — золотой гребешок</a:t>
            </a:r>
            <a:r>
              <a:rPr lang="ru-RU" sz="2000" b="1" dirty="0" smtClean="0">
                <a:latin typeface="+mj-lt"/>
              </a:rPr>
              <a:t>», «Кочеток и Курочка», «</a:t>
            </a:r>
            <a:r>
              <a:rPr lang="ru-RU" sz="2000" b="1" dirty="0" smtClean="0">
                <a:latin typeface="+mj-lt"/>
                <a:hlinkClick r:id="rId8" tooltip="Сказка о золотом петушке"/>
              </a:rPr>
              <a:t>Сказка о золотом петушке</a:t>
            </a:r>
            <a:r>
              <a:rPr lang="ru-RU" sz="2000" b="1" dirty="0" smtClean="0">
                <a:latin typeface="+mj-lt"/>
              </a:rPr>
              <a:t>» </a:t>
            </a:r>
            <a:r>
              <a:rPr lang="ru-RU" sz="2000" b="1" dirty="0" smtClean="0">
                <a:latin typeface="+mj-lt"/>
                <a:hlinkClick r:id="rId9" tooltip="Пушкин, Александр Сергеевич"/>
              </a:rPr>
              <a:t>А. С. Пушкина</a:t>
            </a:r>
            <a:r>
              <a:rPr lang="ru-RU" sz="2000" b="1" dirty="0" smtClean="0">
                <a:latin typeface="+mj-lt"/>
              </a:rPr>
              <a:t> и др.), в пословицах и поговорках («Цыплят по осени считают», «Цыплята (яйца) курицу не учат</a:t>
            </a:r>
            <a:r>
              <a:rPr lang="ru-RU" sz="2000" b="1" dirty="0" smtClean="0">
                <a:latin typeface="+mj-lt"/>
              </a:rPr>
              <a:t>», «</a:t>
            </a:r>
            <a:r>
              <a:rPr lang="ru-RU" sz="2000" b="1" dirty="0" smtClean="0">
                <a:latin typeface="+mj-lt"/>
              </a:rPr>
              <a:t>Пока жареный петух не клюнет»</a:t>
            </a:r>
            <a:r>
              <a:rPr lang="ru-RU" sz="2000" b="1" baseline="30000" dirty="0" smtClean="0">
                <a:latin typeface="+mj-lt"/>
                <a:hlinkClick r:id=""/>
              </a:rPr>
              <a:t>[14]</a:t>
            </a:r>
            <a:r>
              <a:rPr lang="ru-RU" sz="2000" b="1" dirty="0" smtClean="0">
                <a:latin typeface="+mj-lt"/>
              </a:rPr>
              <a:t>, «Пишет — как курица лапой» и т. д.), в </a:t>
            </a:r>
            <a:r>
              <a:rPr lang="ru-RU" sz="2000" b="1" dirty="0" smtClean="0">
                <a:latin typeface="+mj-lt"/>
                <a:hlinkClick r:id="rId10" tooltip="Народная песня"/>
              </a:rPr>
              <a:t>народных песнях</a:t>
            </a:r>
            <a:r>
              <a:rPr lang="ru-RU" sz="2000" b="1" dirty="0" smtClean="0">
                <a:latin typeface="+mj-lt"/>
              </a:rPr>
              <a:t> (например, «</a:t>
            </a:r>
            <a:r>
              <a:rPr lang="ru-RU" sz="2000" b="1" dirty="0" smtClean="0">
                <a:latin typeface="+mj-lt"/>
                <a:hlinkClick r:id="rId11" tooltip="Цыплёнок жареный"/>
              </a:rPr>
              <a:t>Цыплёнок жареный</a:t>
            </a:r>
            <a:r>
              <a:rPr lang="ru-RU" sz="2000" b="1" dirty="0" smtClean="0">
                <a:latin typeface="+mj-lt"/>
              </a:rPr>
              <a:t>»).</a:t>
            </a:r>
          </a:p>
          <a:p>
            <a:endParaRPr lang="ru-RU" dirty="0"/>
          </a:p>
        </p:txBody>
      </p:sp>
      <p:pic>
        <p:nvPicPr>
          <p:cNvPr id="11266" name="Picture 2" descr="C:\Users\1\Desktop\451e450d126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4149080"/>
            <a:ext cx="2371725" cy="2381250"/>
          </a:xfrm>
          <a:prstGeom prst="rect">
            <a:avLst/>
          </a:prstGeom>
          <a:noFill/>
        </p:spPr>
      </p:pic>
      <p:pic>
        <p:nvPicPr>
          <p:cNvPr id="11267" name="Picture 3" descr="C:\Users\1\Desktop\a2b3b55b3c88adb8bc50e06cb5e400df_1878640278_129166020041_800px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3789040"/>
            <a:ext cx="25202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Куры и петухи — неотъемлемый элемент в культурах других стран и народов. Петух — национальная птица </a:t>
            </a:r>
            <a:r>
              <a:rPr lang="ru-RU" sz="2400" b="1" dirty="0" smtClean="0">
                <a:hlinkClick r:id="rId2" tooltip="Франция"/>
              </a:rPr>
              <a:t>Франции</a:t>
            </a:r>
            <a:r>
              <a:rPr lang="ru-RU" sz="2400" b="1" dirty="0" smtClean="0"/>
              <a:t> и </a:t>
            </a:r>
            <a:r>
              <a:rPr lang="ru-RU" sz="2400" b="1" dirty="0" smtClean="0">
                <a:hlinkClick r:id="rId3" tooltip="Кения"/>
              </a:rPr>
              <a:t>Кении</a:t>
            </a:r>
            <a:r>
              <a:rPr lang="ru-RU" sz="2400" b="1" dirty="0" smtClean="0"/>
              <a:t> (неофициально). Кроме того, курица </a:t>
            </a:r>
            <a:r>
              <a:rPr lang="ru-RU" sz="2400" b="1" dirty="0" smtClean="0"/>
              <a:t>является </a:t>
            </a:r>
            <a:r>
              <a:rPr lang="ru-RU" sz="2400" b="1" dirty="0" smtClean="0"/>
              <a:t>национальной птицей </a:t>
            </a:r>
            <a:r>
              <a:rPr lang="ru-RU" sz="2400" b="1" dirty="0" smtClean="0">
                <a:hlinkClick r:id="rId4" tooltip="Швейцария"/>
              </a:rPr>
              <a:t>Швейцарии</a:t>
            </a:r>
            <a:r>
              <a:rPr lang="ru-RU" sz="2400" b="1" dirty="0" smtClean="0"/>
              <a:t>. Куры </a:t>
            </a:r>
            <a:r>
              <a:rPr lang="ru-RU" sz="2400" b="1" dirty="0" smtClean="0"/>
              <a:t>или петухи признаны символами многих городов (например, </a:t>
            </a:r>
            <a:r>
              <a:rPr lang="ru-RU" sz="2400" b="1" dirty="0" err="1" smtClean="0">
                <a:hlinkClick r:id="rId5" tooltip="Кадзуно"/>
              </a:rPr>
              <a:t>Кадзуно</a:t>
            </a:r>
            <a:r>
              <a:rPr lang="ru-RU" sz="2400" b="1" dirty="0" smtClean="0"/>
              <a:t> в </a:t>
            </a:r>
            <a:r>
              <a:rPr lang="ru-RU" sz="2400" b="1" dirty="0" smtClean="0">
                <a:hlinkClick r:id="rId6" tooltip="Япония"/>
              </a:rPr>
              <a:t>Японии</a:t>
            </a:r>
            <a:r>
              <a:rPr lang="ru-RU" sz="2400" b="1" dirty="0" smtClean="0"/>
              <a:t> и </a:t>
            </a:r>
            <a:r>
              <a:rPr lang="ru-RU" sz="2400" b="1" dirty="0" smtClean="0">
                <a:hlinkClick r:id="rId7" tooltip="Ки-Уэст"/>
              </a:rPr>
              <a:t>Ки-Уэст</a:t>
            </a:r>
            <a:r>
              <a:rPr lang="ru-RU" sz="2400" b="1" dirty="0" smtClean="0"/>
              <a:t> в </a:t>
            </a:r>
            <a:r>
              <a:rPr lang="ru-RU" sz="2400" b="1" dirty="0" smtClean="0"/>
              <a:t>США) </a:t>
            </a:r>
            <a:r>
              <a:rPr lang="ru-RU" sz="2400" b="1" dirty="0" smtClean="0"/>
              <a:t>и других поселений и помещены на их гербы.  </a:t>
            </a:r>
            <a:r>
              <a:rPr lang="ru-RU" sz="2400" b="1" dirty="0" smtClean="0"/>
              <a:t>Куры </a:t>
            </a:r>
            <a:r>
              <a:rPr lang="ru-RU" sz="2400" b="1" dirty="0" smtClean="0"/>
              <a:t>запечатлены на </a:t>
            </a:r>
            <a:r>
              <a:rPr lang="ru-RU" sz="2400" b="1" dirty="0" smtClean="0">
                <a:hlinkClick r:id="rId8" tooltip="Монета"/>
              </a:rPr>
              <a:t>монетах</a:t>
            </a:r>
            <a:r>
              <a:rPr lang="ru-RU" sz="2400" b="1" dirty="0" smtClean="0"/>
              <a:t> 16 стран и являются абсолютными лидерами среди отдельных видов птиц, изображаемых на монетах.</a:t>
            </a:r>
          </a:p>
          <a:p>
            <a:endParaRPr lang="ru-RU" dirty="0"/>
          </a:p>
        </p:txBody>
      </p:sp>
      <p:pic>
        <p:nvPicPr>
          <p:cNvPr id="14338" name="Picture 2" descr="C:\Users\1\Desktop\66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293096"/>
            <a:ext cx="4169320" cy="23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Куры принадлежат к числу наиболее полезных и выдающихся по своей продуктивности домашних птиц. Разводят их ради </a:t>
            </a:r>
            <a:r>
              <a:rPr lang="ru-RU" sz="2000" b="1" dirty="0" smtClean="0">
                <a:hlinkClick r:id="rId2" tooltip="Курятина"/>
              </a:rPr>
              <a:t>мяса</a:t>
            </a:r>
            <a:r>
              <a:rPr lang="ru-RU" sz="2000" b="1" dirty="0" smtClean="0"/>
              <a:t> и </a:t>
            </a:r>
            <a:r>
              <a:rPr lang="ru-RU" sz="2000" b="1" dirty="0" smtClean="0">
                <a:hlinkClick r:id="rId3" tooltip="Яйцо (еда)"/>
              </a:rPr>
              <a:t>яиц</a:t>
            </a:r>
            <a:r>
              <a:rPr lang="ru-RU" sz="2000" b="1" dirty="0" smtClean="0"/>
              <a:t>, кроме того, от них получают </a:t>
            </a:r>
            <a:r>
              <a:rPr lang="ru-RU" sz="2000" b="1" dirty="0" smtClean="0">
                <a:hlinkClick r:id="rId4" tooltip="Перо"/>
              </a:rPr>
              <a:t>перо</a:t>
            </a:r>
            <a:r>
              <a:rPr lang="ru-RU" sz="2000" b="1" dirty="0" smtClean="0"/>
              <a:t> и </a:t>
            </a:r>
            <a:r>
              <a:rPr lang="ru-RU" sz="2000" b="1" dirty="0" smtClean="0">
                <a:hlinkClick r:id="rId5" tooltip="Пух"/>
              </a:rPr>
              <a:t>пух</a:t>
            </a:r>
            <a:r>
              <a:rPr lang="ru-RU" sz="20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52813810e8fe68da88cf4b8e46abd021d68bd293_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420887"/>
            <a:ext cx="6096001" cy="410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Куры весят от 1,5 до 5 кг в зависимости от породы. При этом петухи обычно </a:t>
            </a:r>
            <a:r>
              <a:rPr lang="ru-RU" sz="2700" dirty="0" smtClean="0"/>
              <a:t>тяжелее: </a:t>
            </a:r>
            <a:r>
              <a:rPr lang="ru-RU" sz="2700" dirty="0" smtClean="0"/>
              <a:t>разница в весе может составлять до 1 кг. Кроме того, существуют </a:t>
            </a:r>
            <a:r>
              <a:rPr lang="ru-RU" sz="2700" dirty="0" smtClean="0">
                <a:hlinkClick r:id="rId2" tooltip="Карлик"/>
              </a:rPr>
              <a:t>карликовые</a:t>
            </a:r>
            <a:r>
              <a:rPr lang="ru-RU" sz="2700" dirty="0" smtClean="0"/>
              <a:t> породы — от 500 г до 1,2 кг.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leg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0800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j-lt"/>
              </a:rPr>
              <a:t>Петух отличается от курицы в </a:t>
            </a:r>
            <a:r>
              <a:rPr lang="ru-RU" sz="2000" b="1" dirty="0" smtClean="0">
                <a:latin typeface="+mj-lt"/>
              </a:rPr>
              <a:t>первую очередь ярким </a:t>
            </a:r>
            <a:r>
              <a:rPr lang="ru-RU" sz="2000" b="1" dirty="0" smtClean="0">
                <a:latin typeface="+mj-lt"/>
                <a:hlinkClick r:id="rId2" tooltip="Оперение кур"/>
              </a:rPr>
              <a:t>оперением</a:t>
            </a:r>
            <a:r>
              <a:rPr lang="ru-RU" sz="2000" b="1" dirty="0" smtClean="0">
                <a:latin typeface="+mj-lt"/>
              </a:rPr>
              <a:t>, которое особо выделяется на длинном пышном </a:t>
            </a:r>
            <a:r>
              <a:rPr lang="ru-RU" sz="2000" b="1" dirty="0" smtClean="0">
                <a:latin typeface="+mj-lt"/>
                <a:hlinkClick r:id="rId3" tooltip="Хвост"/>
              </a:rPr>
              <a:t>хвосте</a:t>
            </a:r>
            <a:r>
              <a:rPr lang="ru-RU" sz="2000" b="1" dirty="0" smtClean="0">
                <a:latin typeface="+mj-lt"/>
              </a:rPr>
              <a:t> и шее. У петухов в нижней части </a:t>
            </a:r>
            <a:r>
              <a:rPr lang="ru-RU" sz="2000" b="1" dirty="0" smtClean="0">
                <a:latin typeface="+mj-lt"/>
                <a:hlinkClick r:id="rId4" tooltip="Плюсна"/>
              </a:rPr>
              <a:t>плюсны</a:t>
            </a:r>
            <a:r>
              <a:rPr lang="ru-RU" sz="2000" b="1" dirty="0" smtClean="0">
                <a:latin typeface="+mj-lt"/>
              </a:rPr>
              <a:t> образуются костные выросты — шпоры. И курица, и петух имеют на голове отчётливо различимую бородку и </a:t>
            </a:r>
            <a:r>
              <a:rPr lang="ru-RU" sz="2000" b="1" dirty="0" smtClean="0">
                <a:latin typeface="+mj-lt"/>
                <a:hlinkClick r:id="rId5" tooltip="Гребень (орган)"/>
              </a:rPr>
              <a:t>гребень</a:t>
            </a:r>
            <a:r>
              <a:rPr lang="ru-RU" sz="2000" b="1" dirty="0" smtClean="0">
                <a:latin typeface="+mj-lt"/>
              </a:rPr>
              <a:t>. </a:t>
            </a:r>
            <a:r>
              <a:rPr lang="ru-RU" sz="2000" b="1" dirty="0" smtClean="0">
                <a:latin typeface="+mj-lt"/>
              </a:rPr>
              <a:t>В </a:t>
            </a:r>
            <a:r>
              <a:rPr lang="ru-RU" sz="2000" b="1" dirty="0" smtClean="0">
                <a:latin typeface="+mj-lt"/>
              </a:rPr>
              <a:t>большинстве случаев гребень у петуха больше, чем у </a:t>
            </a:r>
            <a:r>
              <a:rPr lang="ru-RU" sz="2000" b="1" dirty="0" smtClean="0">
                <a:latin typeface="+mj-lt"/>
              </a:rPr>
              <a:t>курицы. </a:t>
            </a:r>
            <a:r>
              <a:rPr lang="ru-RU" sz="2000" b="1" dirty="0" smtClean="0">
                <a:latin typeface="+mj-lt"/>
              </a:rPr>
              <a:t>Цвет оперения </a:t>
            </a:r>
            <a:r>
              <a:rPr lang="ru-RU" sz="2000" b="1" dirty="0" smtClean="0">
                <a:latin typeface="+mj-lt"/>
              </a:rPr>
              <a:t>разнообразный.</a:t>
            </a:r>
            <a:endParaRPr lang="ru-RU" sz="2000" b="1" dirty="0">
              <a:latin typeface="+mj-lt"/>
            </a:endParaRPr>
          </a:p>
        </p:txBody>
      </p:sp>
      <p:pic>
        <p:nvPicPr>
          <p:cNvPr id="3074" name="Picture 2" descr="C:\Users\1\Desktop\0_753fd_e4874ddc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24944"/>
            <a:ext cx="3383236" cy="3600400"/>
          </a:xfrm>
          <a:prstGeom prst="rect">
            <a:avLst/>
          </a:prstGeom>
          <a:noFill/>
        </p:spPr>
      </p:pic>
      <p:pic>
        <p:nvPicPr>
          <p:cNvPr id="3075" name="Picture 3" descr="C:\Users\1\Desktop\kartinki24_chickens_0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284984"/>
            <a:ext cx="4536504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У цыплят имеются менее выраженные гребень и бородка телесного цвета. Клюв слегка изогнутый. Окраска клюва и плюсны у большинства пород одинаковая: жёлтая, бело-розовая, чёрная и др.</a:t>
            </a:r>
            <a:endParaRPr lang="ru-RU" sz="2400" dirty="0">
              <a:latin typeface="+mj-lt"/>
            </a:endParaRPr>
          </a:p>
        </p:txBody>
      </p:sp>
      <p:pic>
        <p:nvPicPr>
          <p:cNvPr id="9218" name="Picture 2" descr="C:\Users\1\Desktop\64927308_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2718048" cy="3456384"/>
          </a:xfrm>
          <a:prstGeom prst="rect">
            <a:avLst/>
          </a:prstGeom>
          <a:noFill/>
        </p:spPr>
      </p:pic>
      <p:pic>
        <p:nvPicPr>
          <p:cNvPr id="9219" name="Picture 3" descr="C:\Users\1\Desktop\b064033a3453b5cbf3c88c908ea0e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70522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6063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В </a:t>
            </a:r>
            <a:r>
              <a:rPr lang="ru-RU" sz="2400" dirty="0" smtClean="0">
                <a:latin typeface="+mj-lt"/>
                <a:hlinkClick r:id="rId2" tooltip="Гнездо"/>
              </a:rPr>
              <a:t>гнездо</a:t>
            </a:r>
            <a:r>
              <a:rPr lang="ru-RU" sz="2400" dirty="0" smtClean="0">
                <a:latin typeface="+mj-lt"/>
              </a:rPr>
              <a:t> клали от 10 до 15 яиц, смотря по величине наседки. Насиживание продолжалось три недели. При разведении кур </a:t>
            </a:r>
            <a:r>
              <a:rPr lang="ru-RU" sz="2400" dirty="0" smtClean="0">
                <a:latin typeface="+mj-lt"/>
              </a:rPr>
              <a:t>в </a:t>
            </a:r>
            <a:r>
              <a:rPr lang="ru-RU" sz="2400" dirty="0" smtClean="0">
                <a:latin typeface="+mj-lt"/>
              </a:rPr>
              <a:t>больших хозяйствах, где выводилось много цыплят, наседки с успехом заменялись </a:t>
            </a:r>
            <a:r>
              <a:rPr lang="ru-RU" sz="2400" dirty="0" smtClean="0">
                <a:latin typeface="+mj-lt"/>
                <a:hlinkClick r:id="rId3" tooltip="Инкубатор"/>
              </a:rPr>
              <a:t>инкубаторами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4098" name="Picture 2" descr="C:\Users\1\Desktop\1250156712-fotopodborka-pjatnicy-104-foto_AddFun_ru_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5400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иииии</a:t>
            </a:r>
            <a:endParaRPr lang="ru-RU" dirty="0"/>
          </a:p>
        </p:txBody>
      </p:sp>
      <p:pic>
        <p:nvPicPr>
          <p:cNvPr id="12290" name="Picture 2" descr="C:\Users\1\Desktop\278287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08720"/>
            <a:ext cx="4536504" cy="3096344"/>
          </a:xfrm>
          <a:prstGeom prst="rect">
            <a:avLst/>
          </a:prstGeom>
          <a:noFill/>
        </p:spPr>
      </p:pic>
      <p:pic>
        <p:nvPicPr>
          <p:cNvPr id="12291" name="Picture 3" descr="C:\Users\1\Desktop\2cc2faeeaa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9959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614cd352497185b5b188c4dfea369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200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66912084352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21496"/>
            <a:ext cx="4032448" cy="4275856"/>
          </a:xfrm>
          <a:prstGeom prst="rect">
            <a:avLst/>
          </a:prstGeom>
          <a:noFill/>
        </p:spPr>
      </p:pic>
      <p:pic>
        <p:nvPicPr>
          <p:cNvPr id="10243" name="Picture 3" descr="C:\Users\1\Desktop\1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836712"/>
            <a:ext cx="468052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475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Куры принадлежат к числу наиболее полезных и выдающихся по своей продуктивности домашних птиц. Разводят их ради мяса и яиц, кроме того, от них получают перо и пух. </vt:lpstr>
      <vt:lpstr>Куры весят от 1,5 до 5 кг в зависимости от породы. При этом петухи обычно тяжелее: разница в весе может составлять до 1 кг. Кроме того, существуют карликовые породы — от 500 г до 1,2 кг.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условиях промышленного птицеводства кур содержат в птичниках (на полу или в клетках).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Настя!!!</dc:creator>
  <cp:lastModifiedBy>Настя!!!</cp:lastModifiedBy>
  <cp:revision>8</cp:revision>
  <dcterms:created xsi:type="dcterms:W3CDTF">2013-05-05T14:35:46Z</dcterms:created>
  <dcterms:modified xsi:type="dcterms:W3CDTF">2013-05-05T15:47:35Z</dcterms:modified>
</cp:coreProperties>
</file>