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56" d="100"/>
          <a:sy n="56" d="100"/>
        </p:scale>
        <p:origin x="-9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83EF7-D84C-4EE3-B84F-7FE675A99231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0B398-6DC8-4046-A82C-06ED334B6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91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F25BA8-1DE9-4B8D-A41F-5C542CD79D90}" type="datetime1">
              <a:rPr lang="ru-RU" smtClean="0"/>
              <a:pPr/>
              <a:t>15.09.2014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4CEE4D-CE79-4D5B-B87A-BFF1DE3B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899F4-EE71-45AE-9AC9-177A906701D5}" type="datetime1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CEE4D-CE79-4D5B-B87A-BFF1DE3B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E85FE-04C9-450E-9C14-00D6C95785A0}" type="datetime1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CEE4D-CE79-4D5B-B87A-BFF1DE3B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AD769-64B0-43DE-AF9F-EA2DD5B85674}" type="datetime1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CEE4D-CE79-4D5B-B87A-BFF1DE3B6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0DC2DB-6B30-467F-8E06-2DFC229041D0}" type="datetime1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CEE4D-CE79-4D5B-B87A-BFF1DE3B6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6D03A-B6B9-49E6-A2F3-041B45E716CE}" type="datetime1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CEE4D-CE79-4D5B-B87A-BFF1DE3B6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7EC7B-0FCA-43E8-A50A-02CB4A837B9C}" type="datetime1">
              <a:rPr lang="ru-RU" smtClean="0"/>
              <a:pPr/>
              <a:t>15.09.2014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CEE4D-CE79-4D5B-B87A-BFF1DE3B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8D2F0-6447-4683-8A66-6B7CB6C32B4C}" type="datetime1">
              <a:rPr lang="ru-RU" smtClean="0"/>
              <a:pPr/>
              <a:t>15.09.2014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CEE4D-CE79-4D5B-B87A-BFF1DE3B6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D78A08-DEE3-4CDB-893D-91985ADFDD17}" type="datetime1">
              <a:rPr lang="ru-RU" smtClean="0"/>
              <a:pPr/>
              <a:t>15.09.2014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CEE4D-CE79-4D5B-B87A-BFF1DE3B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E499622-E307-4A8F-AC85-3C095E8E6E21}" type="datetime1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CEE4D-CE79-4D5B-B87A-BFF1DE3B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01C908-2103-44E2-A66E-EBA291BD8ABA}" type="datetime1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4CEE4D-CE79-4D5B-B87A-BFF1DE3B6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236A08C-6E55-4DAE-A45D-527D36B26317}" type="datetime1">
              <a:rPr lang="ru-RU" smtClean="0"/>
              <a:pPr/>
              <a:t>15.09.2014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74CEE4D-CE79-4D5B-B87A-BFF1DE3B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ryansk032.ru/filesnews/2010_03_0_18_54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img0.liveinternet.ru/images/attach/b/3/27/653/27653276_lomonosov_L_copy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cspb.ru/image.php?file=big/2803992519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ras.ru/fstorage/download.aspx?id=e39b7c78-3c21-4d5b-995a-9a9c25a6e325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slam.tomsk.ru/nauch_relig_imgs/nauchnaya_religiya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useum.lomic.ru/img/zal3_img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HallwayTwelveCollegiaJune200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4%D0%B0%D0%B9%D0%BB:Lomonosov-house_marburg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runivers.ru/images/date/2009_november/06/s_428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ag.maths.ox.ac.uk/samath/mgu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kunstkamera.ru/images/floor/3_XIV_01b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edmitza.ru/data/371/468/1234/1054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childrenpedia.org/2/9.files/image003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6388224" cy="27363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Доклад </a:t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b="1" dirty="0" smtClean="0"/>
              <a:t>Ломоносов</a:t>
            </a:r>
            <a:br>
              <a:rPr lang="ru-RU" b="1" dirty="0" smtClean="0"/>
            </a:br>
            <a:r>
              <a:rPr lang="ru-RU" dirty="0" smtClean="0"/>
              <a:t>Михаил Васильевич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107160"/>
            <a:ext cx="6400800" cy="762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Подготовил уч. 2 «Б» класса</a:t>
            </a:r>
          </a:p>
          <a:p>
            <a:pPr algn="l"/>
            <a:r>
              <a:rPr lang="ru-RU" dirty="0" smtClean="0"/>
              <a:t>Казаков Антон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EE4D-CE79-4D5B-B87A-BFF1DE3B6C83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Picture 20" descr="Картинка 16 из 27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601" y="2708920"/>
            <a:ext cx="2233612" cy="2233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42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EE4D-CE79-4D5B-B87A-BFF1DE3B6C8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6194" y="47667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Ломоносов пытался проникнуть в тайны природы. Он открыл атмосферу на планете Венера с помощью изобретённых им приборов. Учёный организовал при Академии первую в России </a:t>
            </a:r>
            <a:r>
              <a:rPr lang="ru-RU" sz="2400" b="1" i="1" u="sng" dirty="0">
                <a:solidFill>
                  <a:schemeClr val="accent4"/>
                </a:solidFill>
              </a:rPr>
              <a:t>Химическую лабораторию</a:t>
            </a:r>
            <a:r>
              <a:rPr lang="ru-RU" sz="2400" dirty="0"/>
              <a:t>. Под его руководством построили </a:t>
            </a:r>
            <a:r>
              <a:rPr lang="ru-RU" sz="2400" b="1" i="1" u="sng" dirty="0">
                <a:solidFill>
                  <a:schemeClr val="accent4"/>
                </a:solidFill>
              </a:rPr>
              <a:t>фабрику цветного стекла</a:t>
            </a:r>
            <a:r>
              <a:rPr lang="ru-RU" sz="2400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24" t="35393" r="1079" b="24825"/>
          <a:stretch/>
        </p:blipFill>
        <p:spPr>
          <a:xfrm>
            <a:off x="1979712" y="3933056"/>
            <a:ext cx="2718009" cy="2068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24940" y="2996952"/>
            <a:ext cx="2512515" cy="378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4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EE4D-CE79-4D5B-B87A-BFF1DE3B6C8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6194" y="47667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Ломоносов открывает мастерскую для и</a:t>
            </a:r>
            <a:r>
              <a:rPr lang="ru-RU" sz="2400" dirty="0" smtClean="0"/>
              <a:t>зготовления </a:t>
            </a:r>
            <a:r>
              <a:rPr lang="ru-RU" sz="2400" dirty="0"/>
              <a:t>картин </a:t>
            </a:r>
            <a:r>
              <a:rPr lang="ru-RU" sz="2400" dirty="0" smtClean="0"/>
              <a:t>из мозаики и </a:t>
            </a:r>
            <a:r>
              <a:rPr lang="ru-RU" sz="2400" dirty="0"/>
              <a:t>сам становится первым в России человеком, который начал на собственном опыте и своими руками осваивать технику </a:t>
            </a:r>
            <a:r>
              <a:rPr lang="ru-RU" sz="2400" b="1" i="1" u="sng" dirty="0" smtClean="0">
                <a:solidFill>
                  <a:schemeClr val="accent4"/>
                </a:solidFill>
              </a:rPr>
              <a:t>МОЗАИКИ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492896"/>
            <a:ext cx="5544616" cy="41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5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EE4D-CE79-4D5B-B87A-BFF1DE3B6C8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6194" y="47667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Великий учёный много сделал для развития и образования России. По его предложению в 1755 году был </a:t>
            </a:r>
            <a:r>
              <a:rPr lang="ru-RU" sz="2400" b="1" i="1" dirty="0">
                <a:solidFill>
                  <a:schemeClr val="accent4"/>
                </a:solidFill>
              </a:rPr>
              <a:t>открыт Московский университет</a:t>
            </a:r>
            <a:r>
              <a:rPr lang="ru-RU" sz="2400" dirty="0"/>
              <a:t>, который по праву носит имя Ломоносова.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507" y="2132856"/>
            <a:ext cx="2682953" cy="360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0785" y="4005064"/>
            <a:ext cx="3347437" cy="273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132856"/>
            <a:ext cx="2376264" cy="312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EE4D-CE79-4D5B-B87A-BFF1DE3B6C8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462211" y="296503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eorg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eorg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eorg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eorg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eorg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eorg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3200" b="1" i="1" u="sng" dirty="0">
                <a:solidFill>
                  <a:schemeClr val="accent4"/>
                </a:solidFill>
              </a:rPr>
              <a:t>Заслуги Ломоносова</a:t>
            </a:r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323528" y="1196752"/>
            <a:ext cx="461384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itchFamily="18" charset="0"/>
              <a:buChar char="▫"/>
              <a:defRPr sz="1800" kern="1200">
                <a:solidFill>
                  <a:srgbClr val="D2DA7A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4"/>
                </a:solidFill>
              </a:rPr>
              <a:t>Любимая наука </a:t>
            </a:r>
            <a:r>
              <a:rPr lang="ru-RU" sz="2000" b="1" dirty="0"/>
              <a:t>Ломоносова – </a:t>
            </a:r>
            <a:r>
              <a:rPr lang="ru-RU" sz="2000" b="1" dirty="0">
                <a:solidFill>
                  <a:schemeClr val="accent4"/>
                </a:solidFill>
              </a:rPr>
              <a:t>химия. </a:t>
            </a:r>
            <a:r>
              <a:rPr lang="ru-RU" sz="2000" b="1" dirty="0"/>
              <a:t>Он создал </a:t>
            </a:r>
            <a:r>
              <a:rPr lang="ru-RU" sz="2000" b="1" dirty="0">
                <a:solidFill>
                  <a:schemeClr val="accent4"/>
                </a:solidFill>
              </a:rPr>
              <a:t>химическую лабораторию </a:t>
            </a:r>
            <a:r>
              <a:rPr lang="ru-RU" sz="2000" b="1" dirty="0"/>
              <a:t>в Петербурге и открыл новый закон</a:t>
            </a:r>
            <a:r>
              <a:rPr lang="ru-RU" sz="2000" b="1" dirty="0" smtClean="0"/>
              <a:t>;</a:t>
            </a:r>
          </a:p>
          <a:p>
            <a:pPr>
              <a:lnSpc>
                <a:spcPct val="90000"/>
              </a:lnSpc>
              <a:buNone/>
            </a:pPr>
            <a:endParaRPr lang="ru-RU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Занимаясь физикой, он раскрыл </a:t>
            </a:r>
            <a:r>
              <a:rPr lang="ru-RU" sz="2000" b="1" dirty="0">
                <a:solidFill>
                  <a:schemeClr val="accent4"/>
                </a:solidFill>
              </a:rPr>
              <a:t>загадку грозы и северного сияния</a:t>
            </a:r>
            <a:r>
              <a:rPr lang="ru-RU" sz="2000" b="1" dirty="0" smtClean="0"/>
              <a:t>;</a:t>
            </a:r>
          </a:p>
          <a:p>
            <a:pPr>
              <a:lnSpc>
                <a:spcPct val="90000"/>
              </a:lnSpc>
              <a:buNone/>
            </a:pPr>
            <a:endParaRPr lang="ru-RU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Он любил наблюдать за </a:t>
            </a:r>
            <a:r>
              <a:rPr lang="ru-RU" sz="2000" b="1" dirty="0">
                <a:solidFill>
                  <a:schemeClr val="accent4"/>
                </a:solidFill>
              </a:rPr>
              <a:t>звездами,</a:t>
            </a:r>
            <a:r>
              <a:rPr lang="ru-RU" sz="2000" b="1" dirty="0"/>
              <a:t> усовершенствовал </a:t>
            </a:r>
            <a:r>
              <a:rPr lang="ru-RU" sz="2000" b="1" dirty="0">
                <a:solidFill>
                  <a:schemeClr val="accent4"/>
                </a:solidFill>
              </a:rPr>
              <a:t>телескоп</a:t>
            </a:r>
            <a:r>
              <a:rPr lang="ru-RU" sz="2000" b="1" dirty="0" smtClean="0"/>
              <a:t>;</a:t>
            </a:r>
          </a:p>
          <a:p>
            <a:pPr>
              <a:lnSpc>
                <a:spcPct val="90000"/>
              </a:lnSpc>
            </a:pPr>
            <a:endParaRPr lang="ru-RU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Наблюдая за </a:t>
            </a:r>
            <a:r>
              <a:rPr lang="ru-RU" sz="2000" b="1" dirty="0">
                <a:solidFill>
                  <a:schemeClr val="accent4"/>
                </a:solidFill>
              </a:rPr>
              <a:t>Венерой</a:t>
            </a:r>
            <a:r>
              <a:rPr lang="ru-RU" sz="2000" b="1" dirty="0"/>
              <a:t>, установил, что у этой планеты есть </a:t>
            </a:r>
            <a:r>
              <a:rPr lang="ru-RU" sz="2000" b="1" dirty="0">
                <a:solidFill>
                  <a:schemeClr val="accent4"/>
                </a:solidFill>
              </a:rPr>
              <a:t>атмосфера</a:t>
            </a:r>
            <a:r>
              <a:rPr lang="ru-RU" sz="2000" b="1" dirty="0" smtClean="0"/>
              <a:t>;</a:t>
            </a:r>
          </a:p>
          <a:p>
            <a:pPr>
              <a:lnSpc>
                <a:spcPct val="90000"/>
              </a:lnSpc>
            </a:pPr>
            <a:endParaRPr lang="ru-RU" sz="2000" b="1" dirty="0"/>
          </a:p>
        </p:txBody>
      </p:sp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5076056" y="1196752"/>
            <a:ext cx="4067944" cy="442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itchFamily="18" charset="0"/>
              <a:buChar char="▫"/>
              <a:defRPr sz="1800" kern="1200">
                <a:solidFill>
                  <a:srgbClr val="D2DA7A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000" b="1" dirty="0"/>
              <a:t>Занимался </a:t>
            </a:r>
            <a:r>
              <a:rPr lang="ru-RU" sz="2000" b="1" dirty="0">
                <a:solidFill>
                  <a:schemeClr val="accent4"/>
                </a:solidFill>
              </a:rPr>
              <a:t>историей древних </a:t>
            </a:r>
            <a:r>
              <a:rPr lang="ru-RU" sz="2000" b="1" dirty="0" smtClean="0">
                <a:solidFill>
                  <a:schemeClr val="accent4"/>
                </a:solidFill>
              </a:rPr>
              <a:t>славян.</a:t>
            </a:r>
          </a:p>
          <a:p>
            <a:pPr>
              <a:lnSpc>
                <a:spcPct val="90000"/>
              </a:lnSpc>
              <a:buNone/>
            </a:pPr>
            <a:endParaRPr lang="ru-RU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А сколько он сделал для совершенствования русского языка</a:t>
            </a:r>
            <a:r>
              <a:rPr lang="ru-RU" sz="2000" b="1" dirty="0" smtClean="0"/>
              <a:t>!</a:t>
            </a:r>
          </a:p>
          <a:p>
            <a:pPr>
              <a:lnSpc>
                <a:spcPct val="90000"/>
              </a:lnSpc>
            </a:pPr>
            <a:endParaRPr lang="ru-RU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Сочинял </a:t>
            </a:r>
            <a:r>
              <a:rPr lang="ru-RU" sz="2000" b="1" dirty="0">
                <a:solidFill>
                  <a:schemeClr val="accent4"/>
                </a:solidFill>
              </a:rPr>
              <a:t>стихи;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Возродил производство </a:t>
            </a:r>
            <a:r>
              <a:rPr lang="ru-RU" sz="2000" b="1" dirty="0">
                <a:solidFill>
                  <a:schemeClr val="accent4"/>
                </a:solidFill>
              </a:rPr>
              <a:t>цветного стекла </a:t>
            </a:r>
            <a:r>
              <a:rPr lang="ru-RU" sz="2000" b="1" dirty="0"/>
              <a:t>и сделал </a:t>
            </a:r>
            <a:r>
              <a:rPr lang="ru-RU" sz="2000" b="1" dirty="0" smtClean="0"/>
              <a:t>картины </a:t>
            </a:r>
            <a:r>
              <a:rPr lang="ru-RU" sz="2000" b="1" dirty="0" smtClean="0">
                <a:solidFill>
                  <a:schemeClr val="accent4"/>
                </a:solidFill>
              </a:rPr>
              <a:t>ИЗ МОЗАИКИ </a:t>
            </a:r>
            <a:r>
              <a:rPr lang="ru-RU" sz="2000" b="1" dirty="0"/>
              <a:t>("Портрет Петра I", "Полтавская битва</a:t>
            </a:r>
            <a:r>
              <a:rPr lang="ru-RU" sz="2000" b="1" dirty="0" smtClean="0"/>
              <a:t>");</a:t>
            </a:r>
          </a:p>
          <a:p>
            <a:pPr>
              <a:lnSpc>
                <a:spcPct val="90000"/>
              </a:lnSpc>
              <a:buNone/>
            </a:pPr>
            <a:endParaRPr lang="ru-RU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Открыл первый </a:t>
            </a:r>
            <a:r>
              <a:rPr lang="ru-RU" sz="2000" b="1" dirty="0">
                <a:solidFill>
                  <a:schemeClr val="accent4"/>
                </a:solidFill>
              </a:rPr>
              <a:t>российский университет в Москве</a:t>
            </a:r>
            <a:r>
              <a:rPr lang="ru-RU" sz="2000" b="1" dirty="0" smtClean="0">
                <a:solidFill>
                  <a:schemeClr val="accent4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 Он первый в мире </a:t>
            </a:r>
            <a:r>
              <a:rPr lang="ru-RU" b="1" dirty="0" smtClean="0">
                <a:solidFill>
                  <a:schemeClr val="accent4"/>
                </a:solidFill>
              </a:rPr>
              <a:t>географ-</a:t>
            </a:r>
            <a:r>
              <a:rPr lang="ru-RU" b="1" dirty="0" smtClean="0"/>
              <a:t>полярник;</a:t>
            </a:r>
          </a:p>
          <a:p>
            <a:pPr>
              <a:lnSpc>
                <a:spcPct val="90000"/>
              </a:lnSpc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499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EE4D-CE79-4D5B-B87A-BFF1DE3B6C8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6194" y="47667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наши дни российским и иностранным учёным за выдающиеся работы в области естественных наук присуждается </a:t>
            </a:r>
            <a:r>
              <a:rPr lang="ru-RU" sz="2400" i="1" u="sng" dirty="0">
                <a:solidFill>
                  <a:schemeClr val="accent4"/>
                </a:solidFill>
              </a:rPr>
              <a:t>золотая медаль имени М.В. Ломоносова. </a:t>
            </a:r>
          </a:p>
        </p:txBody>
      </p:sp>
      <p:pic>
        <p:nvPicPr>
          <p:cNvPr id="9" name="Picture 5" descr="Картинка 21 из 11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348" y="2564904"/>
            <a:ext cx="1970088" cy="2636837"/>
          </a:xfrm>
          <a:prstGeom prst="rect">
            <a:avLst/>
          </a:prstGeom>
          <a:noFill/>
          <a:ln w="9525">
            <a:solidFill>
              <a:srgbClr val="B845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Картинка 37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712" y="2420888"/>
            <a:ext cx="3203575" cy="2398712"/>
          </a:xfrm>
          <a:prstGeom prst="rect">
            <a:avLst/>
          </a:prstGeom>
          <a:noFill/>
          <a:ln w="9525">
            <a:solidFill>
              <a:srgbClr val="B845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Картинка 6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6977" y="4030166"/>
            <a:ext cx="3313112" cy="2343150"/>
          </a:xfrm>
          <a:prstGeom prst="rect">
            <a:avLst/>
          </a:prstGeom>
          <a:noFill/>
          <a:ln w="9525">
            <a:solidFill>
              <a:srgbClr val="B845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70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EE4D-CE79-4D5B-B87A-BFF1DE3B6C83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3691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СПАСИБО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ЗА ВНИМАНИЕ!!!!</a:t>
            </a:r>
            <a:endParaRPr lang="ru-RU" sz="2400" i="1" u="sng" dirty="0">
              <a:solidFill>
                <a:srgbClr val="396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5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0" descr="Картинка 34 из 6400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37112"/>
            <a:ext cx="3473797" cy="171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EE4D-CE79-4D5B-B87A-BFF1DE3B6C83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5" name="Picture 23" descr="news-lomonosov_200808191843590_midd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2434689" cy="270455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1086346"/>
            <a:ext cx="79208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Михаил Васильевич Ломоносов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был первым русским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ученым: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естествоиспытателем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литератором, историком, художником, а главное -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организатором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науки.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70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EE4D-CE79-4D5B-B87A-BFF1DE3B6C8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0872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Родился он 19 ноября 1711 года недалеко от села Холмогоры Архангельской губернии, в семье крестьянина, занимавшейся морским промыслом. Его мать умерла очень рано, поэтому воспитывала маленького Мишу его мачеха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Он помогал отцу ловить рыбу. </a:t>
            </a:r>
          </a:p>
          <a:p>
            <a:r>
              <a:rPr lang="ru-RU" sz="2400" dirty="0" smtClean="0"/>
              <a:t>Читать </a:t>
            </a:r>
            <a:r>
              <a:rPr lang="ru-RU" sz="2400" dirty="0"/>
              <a:t>он научился рано, а первыми прочитанными книгами были «Грамматика», «Арифметика» и «Стихотворный Псалтырь».</a:t>
            </a:r>
            <a:endParaRPr lang="ru-RU" dirty="0"/>
          </a:p>
        </p:txBody>
      </p:sp>
      <p:pic>
        <p:nvPicPr>
          <p:cNvPr id="7" name="Picture 4" descr="slide0003_image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0"/>
            <a:ext cx="3161366" cy="203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57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EE4D-CE79-4D5B-B87A-BFF1DE3B6C8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0872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декабре 1730 г. с рыбным обозом Ломоносов отправляется в </a:t>
            </a:r>
            <a:r>
              <a:rPr lang="ru-RU" sz="2400" dirty="0" smtClean="0"/>
              <a:t>Москву, чтобы там поступить в школу. В это время ему было 19 лет. Через 3 недели он был в Москве, где не знал ни одного человека.</a:t>
            </a:r>
            <a:endParaRPr lang="ru-RU" sz="2400" dirty="0"/>
          </a:p>
          <a:p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5" name="Picture 5" descr="&quot;Юноша Ломоносов на пути в Москву&quot; Художник Н. И. Кисляков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84538"/>
            <a:ext cx="2743200" cy="3429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9" descr="путь в москв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141663"/>
            <a:ext cx="2851150" cy="36004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356100" y="4149725"/>
            <a:ext cx="936625" cy="215900"/>
          </a:xfrm>
          <a:prstGeom prst="leftArrow">
            <a:avLst>
              <a:gd name="adj1" fmla="val 50000"/>
              <a:gd name="adj2" fmla="val 1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68313" y="6381750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476375" y="5897563"/>
            <a:ext cx="1433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rgbClr val="FF0000"/>
                </a:solidFill>
              </a:rPr>
              <a:t>Москва</a:t>
            </a:r>
            <a:endParaRPr lang="ru-RU" altLang="ru-RU" sz="1800" dirty="0">
              <a:solidFill>
                <a:srgbClr val="FF0000"/>
              </a:solidFill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048363" y="3806249"/>
            <a:ext cx="14335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rgbClr val="FF0000"/>
                </a:solidFill>
              </a:rPr>
              <a:t>Холмогоры</a:t>
            </a:r>
            <a:endParaRPr lang="ru-RU" alt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1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EE4D-CE79-4D5B-B87A-BFF1DE3B6C8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08720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январе </a:t>
            </a:r>
            <a:r>
              <a:rPr lang="ru-RU" sz="2400" dirty="0"/>
              <a:t>1731 года, представившись сыном дворянина, </a:t>
            </a:r>
            <a:r>
              <a:rPr lang="ru-RU" sz="2400" dirty="0" smtClean="0"/>
              <a:t>Ломоносов стал </a:t>
            </a:r>
            <a:r>
              <a:rPr lang="ru-RU" sz="2400" dirty="0"/>
              <a:t>учащимся </a:t>
            </a:r>
            <a:r>
              <a:rPr lang="ru-RU" sz="2400" b="1" u="sng" dirty="0">
                <a:solidFill>
                  <a:schemeClr val="accent4"/>
                </a:solidFill>
              </a:rPr>
              <a:t>Славяно-греко-латинской академии</a:t>
            </a:r>
            <a:r>
              <a:rPr lang="ru-RU" sz="2400" b="1" u="sng" dirty="0"/>
              <a:t>,</a:t>
            </a:r>
            <a:r>
              <a:rPr lang="ru-RU" sz="2400" dirty="0"/>
              <a:t> где учился 5 лет и изучал латинский </a:t>
            </a:r>
            <a:r>
              <a:rPr lang="ru-RU" sz="2400" dirty="0" smtClean="0"/>
              <a:t>язык и другие «науки». </a:t>
            </a:r>
            <a:r>
              <a:rPr lang="ru-RU" sz="2400" dirty="0"/>
              <a:t>Как одного из самых лучших учеников, в 1735 году его отправили учиться в </a:t>
            </a:r>
            <a:r>
              <a:rPr lang="ru-RU" sz="2400" b="1" i="1" u="sng" dirty="0">
                <a:solidFill>
                  <a:schemeClr val="accent4"/>
                </a:solidFill>
              </a:rPr>
              <a:t>Санкт-Петербург</a:t>
            </a:r>
            <a:r>
              <a:rPr lang="ru-RU" sz="2400" dirty="0"/>
              <a:t> в </a:t>
            </a:r>
            <a:r>
              <a:rPr lang="ru-RU" sz="2400" b="1" i="1" u="sng" dirty="0">
                <a:solidFill>
                  <a:schemeClr val="accent4"/>
                </a:solidFill>
              </a:rPr>
              <a:t>Академический </a:t>
            </a:r>
            <a:r>
              <a:rPr lang="ru-RU" sz="2400" b="1" i="1" u="sng" dirty="0" smtClean="0">
                <a:solidFill>
                  <a:schemeClr val="accent4"/>
                </a:solidFill>
              </a:rPr>
              <a:t>университет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endParaRPr lang="ru-RU" dirty="0"/>
          </a:p>
        </p:txBody>
      </p:sp>
      <p:pic>
        <p:nvPicPr>
          <p:cNvPr id="14" name="Picture 2" descr="http://upload.wikimedia.org/wikipedia/commons/thumb/6/66/HallwayTwelveCollegiaJune2009.JPG/256px-HallwayTwelveCollegiaJune20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17032"/>
            <a:ext cx="2936807" cy="267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rkr-1-285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8085" y="3717032"/>
            <a:ext cx="3859920" cy="27198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45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EE4D-CE79-4D5B-B87A-BFF1DE3B6C8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08720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Уже через </a:t>
            </a:r>
            <a:r>
              <a:rPr lang="ru-RU" sz="2400" dirty="0"/>
              <a:t>год будущий ученый вместе с тремя студентами был направлен в </a:t>
            </a:r>
            <a:r>
              <a:rPr lang="ru-RU" sz="2400" b="1" i="1" u="sng" dirty="0">
                <a:solidFill>
                  <a:schemeClr val="accent4"/>
                </a:solidFill>
              </a:rPr>
              <a:t>Германию</a:t>
            </a:r>
            <a:r>
              <a:rPr lang="ru-RU" sz="2400" dirty="0"/>
              <a:t>, чтобы углубленно изучать математику, физику, философию, химию и металлургию. Ломоносов прожил за границей около четырёх лет и всё это время неустанно работал. Профессора удивлялись его трудолюбию, его успехам и дарованиям. </a:t>
            </a:r>
          </a:p>
        </p:txBody>
      </p:sp>
      <p:pic>
        <p:nvPicPr>
          <p:cNvPr id="5" name="Picture 2" descr="http://upload.wikimedia.org/wikipedia/commons/thumb/2/22/Lomonosov-house_marburg1.jpg/220px-Lomonosov-house_marburg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813547"/>
            <a:ext cx="2095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Картинка 8 из 34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26740"/>
            <a:ext cx="3547189" cy="267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41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EE4D-CE79-4D5B-B87A-BFF1DE3B6C8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92696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Изучив все премудрости европейской науки, </a:t>
            </a:r>
            <a:r>
              <a:rPr lang="ru-RU" sz="2400" dirty="0" smtClean="0"/>
              <a:t>он </a:t>
            </a:r>
            <a:r>
              <a:rPr lang="ru-RU" sz="2400" dirty="0"/>
              <a:t>вернулся в Россию и поступил на службу в физический класс </a:t>
            </a:r>
            <a:r>
              <a:rPr lang="ru-RU" sz="2400" dirty="0" smtClean="0"/>
              <a:t>Академии и стал </a:t>
            </a:r>
            <a:r>
              <a:rPr lang="ru-RU" sz="2400" dirty="0"/>
              <a:t>первым русским, которого выбрали профессором химии. В то время лекции читались на латыни либо на немецком языке, но профессор </a:t>
            </a:r>
            <a:r>
              <a:rPr lang="ru-RU" sz="2400" b="1" dirty="0"/>
              <a:t>Ломоносов</a:t>
            </a:r>
            <a:r>
              <a:rPr lang="ru-RU" sz="2400" dirty="0"/>
              <a:t> добился того, чтобы чтение публичных лекций осуществлялось на русском языке. </a:t>
            </a:r>
          </a:p>
        </p:txBody>
      </p:sp>
      <p:pic>
        <p:nvPicPr>
          <p:cNvPr id="4" name="Picture 10" descr="Картинка 8 из 3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1869" y="3933056"/>
            <a:ext cx="4168243" cy="274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Картинка 49 из 35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0669" y="3932129"/>
            <a:ext cx="2223338" cy="273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49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EE4D-CE79-4D5B-B87A-BFF1DE3B6C8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0872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1746 году он добивается того, чтобы для учебы набирали студентов из семинарий, хлопочет о доступности книг, о том, чтобы все естественные науки могли применяться на практике, а также пишет научные </a:t>
            </a:r>
            <a:r>
              <a:rPr lang="ru-RU" sz="2400" dirty="0" smtClean="0"/>
              <a:t>работы </a:t>
            </a:r>
            <a:r>
              <a:rPr lang="ru-RU" sz="2400" dirty="0"/>
              <a:t>по физике и химии.</a:t>
            </a:r>
          </a:p>
        </p:txBody>
      </p:sp>
      <p:pic>
        <p:nvPicPr>
          <p:cNvPr id="5" name="Picture 13" descr="Картинка 4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42849"/>
            <a:ext cx="2294206" cy="288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Картинка 10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42849"/>
            <a:ext cx="2304256" cy="28680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49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EE4D-CE79-4D5B-B87A-BFF1DE3B6C8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5201" y="40466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2400" dirty="0"/>
              <a:t>В самых различных областях знаний раскрылся талант Ломоносова. Он прославился как физик, химик, геолог, поэт, художник, астроном, географ, историк. </a:t>
            </a:r>
            <a:endParaRPr lang="ru-RU" sz="2400" dirty="0">
              <a:effectLst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43200" y="2492896"/>
            <a:ext cx="5905500" cy="4022204"/>
            <a:chOff x="495300" y="342900"/>
            <a:chExt cx="8153400" cy="6172200"/>
          </a:xfrm>
        </p:grpSpPr>
        <p:pic>
          <p:nvPicPr>
            <p:cNvPr id="8" name="Picture 4" descr="04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90875" y="2147888"/>
              <a:ext cx="2381250" cy="2790825"/>
            </a:xfrm>
            <a:prstGeom prst="rect">
              <a:avLst/>
            </a:prstGeom>
            <a:noFill/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5676900" y="36195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0" name="AutoShape 9"/>
            <p:cNvSpPr>
              <a:spLocks/>
            </p:cNvSpPr>
            <p:nvPr/>
          </p:nvSpPr>
          <p:spPr bwMode="auto">
            <a:xfrm>
              <a:off x="6901780" y="2463180"/>
              <a:ext cx="1600200" cy="1981200"/>
            </a:xfrm>
            <a:prstGeom prst="borderCallout1">
              <a:avLst>
                <a:gd name="adj1" fmla="val 5769"/>
                <a:gd name="adj2" fmla="val -4764"/>
                <a:gd name="adj3" fmla="val 102884"/>
                <a:gd name="adj4" fmla="val -47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b="1" dirty="0"/>
                <a:t>Географ</a:t>
              </a: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95300" y="2476501"/>
              <a:ext cx="1828800" cy="1905000"/>
            </a:xfrm>
            <a:prstGeom prst="wedgeRectCallout">
              <a:avLst>
                <a:gd name="adj1" fmla="val -9208"/>
                <a:gd name="adj2" fmla="val 36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b="1" dirty="0"/>
                <a:t>Астроном</a:t>
              </a: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3238500" y="5372100"/>
              <a:ext cx="2057400" cy="1143000"/>
            </a:xfrm>
            <a:prstGeom prst="wedgeRectCallout">
              <a:avLst>
                <a:gd name="adj1" fmla="val 8333"/>
                <a:gd name="adj2" fmla="val 67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ru-RU" b="1" dirty="0" smtClean="0"/>
            </a:p>
            <a:p>
              <a:pPr algn="ctr"/>
              <a:r>
                <a:rPr lang="ru-RU" b="1" dirty="0" smtClean="0"/>
                <a:t>Поэт</a:t>
              </a:r>
              <a:endParaRPr lang="ru-RU" b="1" dirty="0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3301380" y="374948"/>
              <a:ext cx="2057400" cy="1371600"/>
            </a:xfrm>
            <a:prstGeom prst="wedgeRectCallout">
              <a:avLst>
                <a:gd name="adj1" fmla="val 8333"/>
                <a:gd name="adj2" fmla="val 42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ru-RU" b="1" dirty="0">
                <a:latin typeface="+mn-lt"/>
              </a:endParaRPr>
            </a:p>
            <a:p>
              <a:pPr algn="ctr"/>
              <a:r>
                <a:rPr lang="ru-RU" b="1" dirty="0" smtClean="0">
                  <a:latin typeface="+mn-lt"/>
                </a:rPr>
                <a:t>Физик</a:t>
              </a:r>
              <a:endParaRPr lang="ru-RU" b="1" dirty="0">
                <a:latin typeface="+mn-lt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5905500" y="342900"/>
              <a:ext cx="2209800" cy="1295400"/>
            </a:xfrm>
            <a:prstGeom prst="wedgeRectCallout">
              <a:avLst>
                <a:gd name="adj1" fmla="val 35343"/>
                <a:gd name="adj2" fmla="val 417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ru-RU" b="1" dirty="0">
                <a:latin typeface="+mn-lt"/>
              </a:endParaRPr>
            </a:p>
            <a:p>
              <a:pPr algn="ctr"/>
              <a:r>
                <a:rPr lang="ru-RU" b="1" dirty="0"/>
                <a:t>Историк</a:t>
              </a: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495300" y="5143500"/>
              <a:ext cx="1905000" cy="1143000"/>
            </a:xfrm>
            <a:prstGeom prst="wedgeRectCallout">
              <a:avLst>
                <a:gd name="adj1" fmla="val 5000"/>
                <a:gd name="adj2" fmla="val 940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ru-RU" b="1"/>
            </a:p>
            <a:p>
              <a:pPr algn="ctr"/>
              <a:r>
                <a:rPr lang="ru-RU" b="1"/>
                <a:t>Художник</a:t>
              </a: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6743700" y="5143500"/>
              <a:ext cx="1905000" cy="1371600"/>
            </a:xfrm>
            <a:prstGeom prst="wedgeRectCallout">
              <a:avLst>
                <a:gd name="adj1" fmla="val 7083"/>
                <a:gd name="adj2" fmla="val 732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ru-RU" b="1" dirty="0"/>
            </a:p>
            <a:p>
              <a:pPr algn="ctr"/>
              <a:r>
                <a:rPr lang="ru-RU" b="1" dirty="0" smtClean="0"/>
                <a:t>Геолог</a:t>
              </a:r>
              <a:endParaRPr lang="ru-RU" b="1" dirty="0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4229100" y="49149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V="1">
              <a:off x="5676900" y="1714500"/>
              <a:ext cx="990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5676900" y="4533900"/>
              <a:ext cx="990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H="1">
              <a:off x="2400300" y="4533900"/>
              <a:ext cx="685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 flipH="1">
              <a:off x="2324100" y="33909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H="1" flipV="1">
              <a:off x="2628900" y="1638300"/>
              <a:ext cx="533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V="1">
              <a:off x="4381500" y="17145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495300" y="342900"/>
              <a:ext cx="2057400" cy="1371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b="1" dirty="0">
                  <a:latin typeface="+mn-lt"/>
                </a:rPr>
                <a:t>Химик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016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194</TotalTime>
  <Words>607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Доклад   Ломоносов Михаил Васильевич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Казакова Наталья Юрьевна</dc:creator>
  <cp:lastModifiedBy>1</cp:lastModifiedBy>
  <cp:revision>71</cp:revision>
  <cp:lastPrinted>2014-09-09T11:02:40Z</cp:lastPrinted>
  <dcterms:created xsi:type="dcterms:W3CDTF">2014-03-03T08:27:51Z</dcterms:created>
  <dcterms:modified xsi:type="dcterms:W3CDTF">2014-09-15T06:46:13Z</dcterms:modified>
</cp:coreProperties>
</file>