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F57913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9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6182A78-2366-4D32-9442-FAEDFE8EAA4D}" type="datetimeFigureOut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2CC6B1D-E42C-4AC5-9DA8-61C75245D1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29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9C543-9675-4EB6-B645-FB6252630AA4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54950-61D6-4155-9BF7-52B6D61F7F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6F5EF-303C-4CA8-A3FC-DAEA81AAC6E8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E3915-5D25-4934-B077-ACB38E6F1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BCC1-6B1C-4051-BC62-D2CCED5A3411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93C4E-55ED-48A5-999B-8757D8529E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826E7-C97E-4439-85DF-A7C5E9076C78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CBC80-072D-4D9D-A2B1-96A5D7788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7E23D-3F81-45AC-9D65-D4498AD359CC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18AB8-C3DA-4ED7-A317-EDE239731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CAA1-49A4-40D0-B397-C49B530AB16C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AC61-EDE2-4D75-BE22-0BB71A661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F179C-A904-4B56-A6E7-FF19502CB319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D044-C8A7-4326-8151-EB42B4114D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30831-9737-4406-A24A-300F94A0DF6C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BBF6F-784A-422D-BB72-A460FBDE1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1AF26-4F01-4BA1-89C7-D8D5F9574056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F2EA9-E26C-45E6-ACFF-0B769ED06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2EEA5-09A3-4447-AAFB-225FD18E57EE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9BBD6-03A0-477B-AD42-304DD9622E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E600EC-BDC1-486C-9183-187E8388F515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6928C-1B6D-481D-AABF-1BBA61E64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876773-AAC6-4895-8D80-32CC7364C8D9}" type="datetime1">
              <a:rPr lang="ru-RU"/>
              <a:pPr>
                <a:defRPr/>
              </a:pPr>
              <a:t>06.06.2014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6E87CC-773F-4B72-90CC-75E4690872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ый треугольник 4"/>
          <p:cNvSpPr/>
          <p:nvPr/>
        </p:nvSpPr>
        <p:spPr>
          <a:xfrm flipV="1">
            <a:off x="0" y="0"/>
            <a:ext cx="7668344" cy="6858000"/>
          </a:xfrm>
          <a:prstGeom prst="rtTriangle">
            <a:avLst/>
          </a:prstGeom>
          <a:blipFill dpi="0" rotWithShape="1">
            <a:blip r:embed="rId3" cstate="print">
              <a:alphaModFix amt="94000"/>
            </a:blip>
            <a:srcRect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4738836"/>
            <a:ext cx="6300192" cy="17145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Arial" pitchFamily="34" charset="0"/>
              </a:rPr>
              <a:t>Тренажёр</a:t>
            </a:r>
            <a:b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Arial" pitchFamily="34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Arial" pitchFamily="34" charset="0"/>
              </a:rPr>
              <a:t> по работе над ошибками</a:t>
            </a:r>
          </a:p>
        </p:txBody>
      </p:sp>
      <p:sp>
        <p:nvSpPr>
          <p:cNvPr id="7" name="Прямоугольник 6"/>
          <p:cNvSpPr/>
          <p:nvPr/>
        </p:nvSpPr>
        <p:spPr>
          <a:xfrm rot="2909618" flipH="1">
            <a:off x="3905228" y="-1812572"/>
            <a:ext cx="119129" cy="10483144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 rot="20815945">
            <a:off x="1930018" y="3162824"/>
            <a:ext cx="120945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Д</a:t>
            </a:r>
            <a:endParaRPr lang="ru-RU" sz="1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0"/>
          <p:cNvSpPr txBox="1"/>
          <p:nvPr/>
        </p:nvSpPr>
        <p:spPr>
          <a:xfrm rot="20983810">
            <a:off x="154454" y="4480933"/>
            <a:ext cx="116298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579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endParaRPr lang="ru-RU" sz="14000" b="1" dirty="0">
              <a:solidFill>
                <a:srgbClr val="F5791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0"/>
          <p:cNvSpPr txBox="1"/>
          <p:nvPr/>
        </p:nvSpPr>
        <p:spPr>
          <a:xfrm rot="20314623">
            <a:off x="4149087" y="1480651"/>
            <a:ext cx="119095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</a:t>
            </a:r>
            <a:endParaRPr lang="ru-RU" sz="1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0"/>
          <p:cNvSpPr txBox="1"/>
          <p:nvPr/>
        </p:nvSpPr>
        <p:spPr>
          <a:xfrm rot="21443890">
            <a:off x="950110" y="4114656"/>
            <a:ext cx="92789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</a:t>
            </a:r>
            <a:endParaRPr lang="ru-RU" sz="1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0"/>
          <p:cNvSpPr txBox="1"/>
          <p:nvPr/>
        </p:nvSpPr>
        <p:spPr>
          <a:xfrm rot="20736033">
            <a:off x="1665571" y="3887763"/>
            <a:ext cx="111041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</a:t>
            </a:r>
            <a:endParaRPr lang="ru-RU" sz="14000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0"/>
          <p:cNvSpPr txBox="1"/>
          <p:nvPr/>
        </p:nvSpPr>
        <p:spPr>
          <a:xfrm rot="20803648">
            <a:off x="3080763" y="2544286"/>
            <a:ext cx="156910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Ж</a:t>
            </a:r>
            <a:endParaRPr lang="ru-RU" sz="14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0"/>
          <p:cNvSpPr txBox="1"/>
          <p:nvPr/>
        </p:nvSpPr>
        <p:spPr>
          <a:xfrm rot="21292455">
            <a:off x="2726281" y="2873169"/>
            <a:ext cx="93452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</a:t>
            </a:r>
            <a:endParaRPr lang="ru-RU" sz="14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0"/>
          <p:cNvSpPr txBox="1"/>
          <p:nvPr/>
        </p:nvSpPr>
        <p:spPr>
          <a:xfrm rot="21082940">
            <a:off x="3870879" y="1915947"/>
            <a:ext cx="94839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</a:t>
            </a:r>
            <a:endParaRPr lang="ru-RU" sz="1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63" name="Picture 3" descr="H:\Documents and Settings\Aida\Рабочий стол\НОвая ГРАФИКА сборник\КАРТИНКИ СБОРНИК_ школьные\s46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0952" y="2717071"/>
            <a:ext cx="1556792" cy="1071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0"/>
          <p:cNvSpPr txBox="1"/>
          <p:nvPr/>
        </p:nvSpPr>
        <p:spPr>
          <a:xfrm>
            <a:off x="4860032" y="1254239"/>
            <a:ext cx="43204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</a:t>
            </a:r>
            <a:endParaRPr lang="ru-RU" sz="14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10"/>
          <p:cNvSpPr txBox="1"/>
          <p:nvPr/>
        </p:nvSpPr>
        <p:spPr>
          <a:xfrm rot="20983810">
            <a:off x="315913" y="601663"/>
            <a:ext cx="35083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5791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</a:t>
            </a:r>
            <a:endParaRPr lang="ru-RU" b="1" dirty="0">
              <a:solidFill>
                <a:srgbClr val="F5791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10"/>
          <p:cNvSpPr txBox="1"/>
          <p:nvPr/>
        </p:nvSpPr>
        <p:spPr>
          <a:xfrm rot="21443890">
            <a:off x="936625" y="436563"/>
            <a:ext cx="3508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 rot="20736033">
            <a:off x="1397000" y="466725"/>
            <a:ext cx="3524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</a:t>
            </a:r>
            <a:endParaRPr lang="ru-RU" b="1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10"/>
          <p:cNvSpPr txBox="1"/>
          <p:nvPr/>
        </p:nvSpPr>
        <p:spPr>
          <a:xfrm rot="20803648">
            <a:off x="2036763" y="682625"/>
            <a:ext cx="3937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Ж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10"/>
          <p:cNvSpPr txBox="1"/>
          <p:nvPr/>
        </p:nvSpPr>
        <p:spPr>
          <a:xfrm rot="21082940">
            <a:off x="3168650" y="522288"/>
            <a:ext cx="3286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</a:t>
            </a:r>
            <a:endParaRPr lang="ru-RU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10"/>
          <p:cNvSpPr txBox="1"/>
          <p:nvPr/>
        </p:nvSpPr>
        <p:spPr>
          <a:xfrm rot="21292455">
            <a:off x="2587625" y="508000"/>
            <a:ext cx="190500" cy="36988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Е</a:t>
            </a:r>
            <a:endParaRPr lang="ru-RU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10"/>
          <p:cNvSpPr txBox="1"/>
          <p:nvPr/>
        </p:nvSpPr>
        <p:spPr>
          <a:xfrm>
            <a:off x="3578225" y="207963"/>
            <a:ext cx="563563" cy="368300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357938" y="0"/>
            <a:ext cx="1195387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http://aida.ucoz.ru</a:t>
            </a:r>
            <a:endParaRPr lang="ru-RU" sz="1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1520" y="83671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spc="300" dirty="0" smtClean="0">
                <a:solidFill>
                  <a:srgbClr val="003300"/>
                </a:solidFill>
                <a:latin typeface="Comic Sans MS" pitchFamily="66" charset="0"/>
              </a:rPr>
              <a:t>Пишу правильно</a:t>
            </a:r>
            <a:endParaRPr lang="ru-RU" sz="7200" b="1" spc="300" dirty="0">
              <a:solidFill>
                <a:srgbClr val="0033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4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2" grpId="1"/>
      <p:bldP spid="17" grpId="0"/>
      <p:bldP spid="17" grpId="1"/>
      <p:bldP spid="13" grpId="0"/>
      <p:bldP spid="13" grpId="1"/>
      <p:bldP spid="10" grpId="0"/>
      <p:bldP spid="10" grpId="1"/>
      <p:bldP spid="15" grpId="0"/>
      <p:bldP spid="15" grpId="1"/>
      <p:bldP spid="14" grpId="0"/>
      <p:bldP spid="14" grpId="1"/>
      <p:bldP spid="16" grpId="0"/>
      <p:bldP spid="16" grpId="1"/>
      <p:bldP spid="18" grpId="0"/>
      <p:bldP spid="18" grpId="1"/>
      <p:bldP spid="41" grpId="0"/>
      <p:bldP spid="42" grpId="0"/>
      <p:bldP spid="42" grpId="1"/>
      <p:bldP spid="43" grpId="0"/>
      <p:bldP spid="43" grpId="1"/>
      <p:bldP spid="44" grpId="0"/>
      <p:bldP spid="45" grpId="0"/>
      <p:bldP spid="46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Безударная гласная в корне, проверяемая ударением </a:t>
            </a:r>
            <a:r>
              <a:rPr lang="ru-RU" sz="3600" b="1" dirty="0" smtClean="0">
                <a:solidFill>
                  <a:srgbClr val="003300"/>
                </a:solidFill>
                <a:latin typeface="Book Antiqua" pitchFamily="18" charset="0"/>
              </a:rPr>
              <a:t>( а, о, е, и, я)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30425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412776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слово. Поставь ударение.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корень. В корне подчеркни безударную гласную.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Подбери проверочное слово и запиши рядом.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87220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581128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Сады – сад, волна – волны, червивый - червь.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2771800" y="4509120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5004048" y="4437112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5724128" y="4437112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7596336" y="4437112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267744" y="501317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195736" y="5517232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195736" y="544522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804248" y="501317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580112" y="508518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580112" y="501317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11960" y="501317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491880" y="508518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486944" y="501317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Безударная гласная в корне, непроверяемая ударением</a:t>
            </a:r>
            <a:endParaRPr lang="ru-RU" sz="3600" b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01622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602666"/>
            <a:ext cx="82809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Напиши слово 3 раза. Запомни, как оно пишется.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Поставь ударение, подчеркни безударную гласную.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2 однокоренных слова.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87220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84999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Ягода, ягода, ягода, ягодка, ягодный.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2267744" y="4653136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3347864" y="4725144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4499992" y="4725144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5652120" y="4725144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411760" y="5301208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164288" y="5301208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716016" y="5301208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868144" y="5301208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563888" y="5301208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6948264" y="4725144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Парные звонкие и глухие согласные</a:t>
            </a:r>
            <a:endParaRPr lang="ru-RU" sz="3600" b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01622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602666"/>
            <a:ext cx="8280920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слово, в котором допущена ошибка,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Проверь согласную.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717032"/>
            <a:ext cx="7056784" cy="1224136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78904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22108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Ягода – ягодка, морозы – мороз. 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627784" y="4653136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164288" y="465313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923928" y="465313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580112" y="4653136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843808" y="472514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724128" y="472514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Скругленная прямоугольная выноска 30"/>
          <p:cNvSpPr/>
          <p:nvPr/>
        </p:nvSpPr>
        <p:spPr>
          <a:xfrm>
            <a:off x="1331640" y="5013176"/>
            <a:ext cx="7488832" cy="1152128"/>
          </a:xfrm>
          <a:prstGeom prst="wedgeRoundRectCallout">
            <a:avLst>
              <a:gd name="adj1" fmla="val -57154"/>
              <a:gd name="adj2" fmla="val -313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994012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1640" y="5157192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</a:t>
            </a:r>
            <a:r>
              <a:rPr lang="ru-RU" sz="2400" b="1" dirty="0" smtClean="0">
                <a:latin typeface="Book Antiqua" pitchFamily="18" charset="0"/>
              </a:rPr>
              <a:t>Согласные на конце и в середине слов пишутся так же, как и перед гласными.</a:t>
            </a:r>
            <a:endParaRPr lang="ru-RU" sz="24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Большая буква в имени собственном</a:t>
            </a:r>
            <a:endParaRPr lang="ru-RU" sz="3600" b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65618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628800"/>
            <a:ext cx="8280920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</a:t>
            </a:r>
            <a:r>
              <a:rPr lang="ru-RU" sz="2800" dirty="0" smtClean="0">
                <a:solidFill>
                  <a:srgbClr val="003300"/>
                </a:solidFill>
              </a:rPr>
              <a:t>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800" dirty="0" smtClean="0">
                <a:solidFill>
                  <a:srgbClr val="003300"/>
                </a:solidFill>
              </a:rPr>
              <a:t>  Запиши ещё 2 слова на эту орфограмму.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429000"/>
            <a:ext cx="7200800" cy="1224136"/>
          </a:xfrm>
          <a:prstGeom prst="wedgeRoundRectCallout">
            <a:avLst>
              <a:gd name="adj1" fmla="val -58528"/>
              <a:gd name="adj2" fmla="val 5365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42900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398590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Илья, Петров, Мурка, Волга, Саратов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843808" y="443711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876256" y="4437112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355976" y="443711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652120" y="443711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763688" y="4437112"/>
            <a:ext cx="3600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Скругленная прямоугольная выноска 30"/>
          <p:cNvSpPr/>
          <p:nvPr/>
        </p:nvSpPr>
        <p:spPr>
          <a:xfrm>
            <a:off x="1331640" y="4725144"/>
            <a:ext cx="7488832" cy="1368152"/>
          </a:xfrm>
          <a:prstGeom prst="wedgeRoundRectCallout">
            <a:avLst>
              <a:gd name="adj1" fmla="val -57154"/>
              <a:gd name="adj2" fmla="val -313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725144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03648" y="479715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</a:t>
            </a:r>
            <a:r>
              <a:rPr lang="ru-RU" sz="2400" b="1" dirty="0" smtClean="0">
                <a:latin typeface="Book Antiqua" pitchFamily="18" charset="0"/>
              </a:rPr>
              <a:t>Имена, отчества, фамилии людей, названия рек, городов, морей, клички животных пишутся с заглавной буквы.</a:t>
            </a:r>
            <a:endParaRPr lang="ru-RU" sz="2400" b="1" dirty="0">
              <a:latin typeface="Book Antiqua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Разделительный мягкий знак </a:t>
            </a:r>
            <a:r>
              <a:rPr lang="ru-RU" i="1" dirty="0" err="1" smtClean="0">
                <a:solidFill>
                  <a:srgbClr val="003300"/>
                </a:solidFill>
                <a:latin typeface="Comic Sans MS" pitchFamily="66" charset="0"/>
              </a:rPr>
              <a:t>ь</a:t>
            </a:r>
            <a:endParaRPr lang="ru-RU" b="1" i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340768"/>
            <a:ext cx="82809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</a:t>
            </a:r>
            <a:r>
              <a:rPr lang="ru-RU" sz="2800" dirty="0" smtClean="0">
                <a:solidFill>
                  <a:srgbClr val="003300"/>
                </a:solidFill>
              </a:rPr>
              <a:t>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800" dirty="0" smtClean="0">
                <a:solidFill>
                  <a:srgbClr val="003300"/>
                </a:solidFill>
              </a:rPr>
              <a:t>  Запиши ещё 2 слова на эту орфограмму.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800" dirty="0" smtClean="0">
                <a:solidFill>
                  <a:srgbClr val="003300"/>
                </a:solidFill>
              </a:rPr>
              <a:t>  Подчеркни мягкий знак </a:t>
            </a:r>
            <a:r>
              <a:rPr lang="ru-RU" sz="2800" b="1" i="1" dirty="0" err="1" smtClean="0">
                <a:solidFill>
                  <a:srgbClr val="003300"/>
                </a:solidFill>
              </a:rPr>
              <a:t>ь</a:t>
            </a:r>
            <a:r>
              <a:rPr lang="ru-RU" sz="2800" dirty="0" smtClean="0">
                <a:solidFill>
                  <a:srgbClr val="003300"/>
                </a:solidFill>
              </a:rPr>
              <a:t> и гласную букву.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429000"/>
            <a:ext cx="7200800" cy="1224136"/>
          </a:xfrm>
          <a:prstGeom prst="wedgeRoundRectCallout">
            <a:avLst>
              <a:gd name="adj1" fmla="val -58528"/>
              <a:gd name="adj2" fmla="val 5365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42900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28" y="400506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Вьюга, листья, соловьи.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627784" y="4509120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012160" y="4509120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283968" y="4437112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427984" y="4509120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483768" y="4437112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Скругленная прямоугольная выноска 30"/>
          <p:cNvSpPr/>
          <p:nvPr/>
        </p:nvSpPr>
        <p:spPr>
          <a:xfrm>
            <a:off x="1331640" y="4725144"/>
            <a:ext cx="7488832" cy="1368152"/>
          </a:xfrm>
          <a:prstGeom prst="wedgeRoundRectCallout">
            <a:avLst>
              <a:gd name="adj1" fmla="val -57154"/>
              <a:gd name="adj2" fmla="val -313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725144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03648" y="4653136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</a:t>
            </a:r>
            <a:r>
              <a:rPr lang="ru-RU" sz="2400" b="1" dirty="0" smtClean="0">
                <a:latin typeface="Book Antiqua" pitchFamily="18" charset="0"/>
              </a:rPr>
              <a:t>Разделительный мягкий знак (</a:t>
            </a:r>
            <a:r>
              <a:rPr lang="ru-RU" sz="3200" b="1" i="1" dirty="0" err="1" smtClean="0">
                <a:latin typeface="Book Antiqua" pitchFamily="18" charset="0"/>
              </a:rPr>
              <a:t>ь</a:t>
            </a:r>
            <a:r>
              <a:rPr lang="ru-RU" sz="2400" b="1" dirty="0" smtClean="0">
                <a:latin typeface="Book Antiqua" pitchFamily="18" charset="0"/>
              </a:rPr>
              <a:t>) пишется после согласных перед гласными буквами </a:t>
            </a:r>
            <a:r>
              <a:rPr lang="ru-RU" sz="3200" b="1" i="1" dirty="0" smtClean="0">
                <a:latin typeface="Book Antiqua" pitchFamily="18" charset="0"/>
              </a:rPr>
              <a:t>е, ё, </a:t>
            </a:r>
            <a:r>
              <a:rPr lang="ru-RU" sz="3200" b="1" i="1" dirty="0" err="1" smtClean="0">
                <a:latin typeface="Book Antiqua" pitchFamily="18" charset="0"/>
              </a:rPr>
              <a:t>ю</a:t>
            </a:r>
            <a:r>
              <a:rPr lang="ru-RU" sz="3200" b="1" i="1" dirty="0" smtClean="0">
                <a:latin typeface="Book Antiqua" pitchFamily="18" charset="0"/>
              </a:rPr>
              <a:t>, я, и</a:t>
            </a:r>
            <a:r>
              <a:rPr lang="ru-RU" sz="2400" b="1" dirty="0" smtClean="0">
                <a:latin typeface="Book Antiqua" pitchFamily="18" charset="0"/>
              </a:rPr>
              <a:t>.</a:t>
            </a:r>
            <a:endParaRPr lang="ru-RU" sz="2400" b="1" dirty="0">
              <a:latin typeface="Book Antiqua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5868144" y="4437112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Двойные согласные в слове</a:t>
            </a:r>
            <a:endParaRPr lang="ru-RU" sz="4000" b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30425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7584" y="1408708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Раздели слово для переноса.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однокоренных слова.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двойную согласную.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128792" cy="187220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849996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Группа, </a:t>
            </a:r>
            <a:r>
              <a:rPr lang="ru-RU" sz="2800" i="1" dirty="0" err="1" smtClean="0"/>
              <a:t>груп</a:t>
            </a:r>
            <a:r>
              <a:rPr lang="ru-RU" sz="2800" i="1" dirty="0" smtClean="0"/>
              <a:t> – па, групповой, подгруппа.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339752" y="5301208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812360" y="5301208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364088" y="5301208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Знаки препинания в конце предложения </a:t>
            </a:r>
            <a:r>
              <a:rPr lang="ru-RU" b="1" i="1" dirty="0" smtClean="0">
                <a:solidFill>
                  <a:srgbClr val="003300"/>
                </a:solidFill>
                <a:latin typeface="Bookman Old Style" pitchFamily="18" charset="0"/>
              </a:rPr>
              <a:t>(. ! ? …)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30425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7584" y="1480716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предложение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Придумай своё или найди в учебнике предложение с таким же знаком и запиши.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знак.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128792" cy="187220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563125"/>
            <a:ext cx="70567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Кто в теремочке живёт?  </a:t>
            </a:r>
          </a:p>
          <a:p>
            <a:r>
              <a:rPr lang="ru-RU" sz="2800" i="1" dirty="0" smtClean="0"/>
              <a:t>Куда плывут по небу облака?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09329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093296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5940152" y="501317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516216" y="544522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dirty="0" smtClean="0">
                <a:solidFill>
                  <a:srgbClr val="003300"/>
                </a:solidFill>
                <a:latin typeface="Comic Sans MS" pitchFamily="66" charset="0"/>
              </a:rPr>
              <a:t>Разбор предложения </a:t>
            </a:r>
            <a:endParaRPr lang="ru-RU" b="1" i="1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272828"/>
            <a:ext cx="8352928" cy="230425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7584" y="1268760"/>
            <a:ext cx="7200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предложения.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главные члены.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Обозначь части речи.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слова парами с вопросами.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717032"/>
            <a:ext cx="7128792" cy="2376264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913892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3933056"/>
            <a:ext cx="705678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                       Седые туманы плывут к облакам. </a:t>
            </a:r>
            <a:r>
              <a:rPr lang="ru-RU" sz="2400" i="1" dirty="0" smtClean="0"/>
              <a:t>(</a:t>
            </a:r>
            <a:r>
              <a:rPr lang="ru-RU" sz="2400" i="1" dirty="0" err="1" smtClean="0"/>
              <a:t>Повеств</a:t>
            </a:r>
            <a:r>
              <a:rPr lang="ru-RU" sz="2400" i="1" dirty="0" smtClean="0"/>
              <a:t>., </a:t>
            </a:r>
            <a:r>
              <a:rPr lang="ru-RU" sz="2400" i="1" dirty="0" err="1" smtClean="0"/>
              <a:t>невоскл</a:t>
            </a:r>
            <a:r>
              <a:rPr lang="ru-RU" sz="2400" i="1" dirty="0" smtClean="0"/>
              <a:t>., прост., распр.)</a:t>
            </a:r>
          </a:p>
          <a:p>
            <a:endParaRPr lang="ru-RU" sz="2400" i="1" dirty="0" smtClean="0"/>
          </a:p>
          <a:p>
            <a:r>
              <a:rPr lang="ru-RU" sz="2400" i="1" dirty="0" smtClean="0"/>
              <a:t>Туманы (какие?) седые,</a:t>
            </a:r>
          </a:p>
          <a:p>
            <a:r>
              <a:rPr lang="ru-RU" sz="2400" i="1" dirty="0" smtClean="0"/>
              <a:t>Плывут (куда? к чему?) к облакам.</a:t>
            </a:r>
            <a:endParaRPr lang="ru-RU" sz="24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09329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093296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5364088" y="4365104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804248" y="4437112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804248" y="4365104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796136" y="371703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сущ.           глаг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800" dirty="0" smtClean="0">
                <a:solidFill>
                  <a:srgbClr val="003300"/>
                </a:solidFill>
                <a:latin typeface="Comic Sans MS" pitchFamily="66" charset="0"/>
              </a:rPr>
              <a:t>Состав слова</a:t>
            </a:r>
            <a:endParaRPr lang="ru-RU" sz="48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48478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Разбери его по составу.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1-2 однокоренных слова.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645024"/>
            <a:ext cx="7056784" cy="2088232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645024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48995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Поездка, наездник, выезд.</a:t>
            </a:r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авая круглая скобка 15"/>
          <p:cNvSpPr/>
          <p:nvPr/>
        </p:nvSpPr>
        <p:spPr>
          <a:xfrm rot="16200000">
            <a:off x="2807804" y="4257092"/>
            <a:ext cx="144016" cy="648072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>
            <a:off x="1979712" y="4509120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3167844" y="4545124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V="1">
            <a:off x="3239852" y="4545124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3419872" y="4653136"/>
            <a:ext cx="21602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авая круглая скобка 42"/>
          <p:cNvSpPr/>
          <p:nvPr/>
        </p:nvSpPr>
        <p:spPr>
          <a:xfrm rot="16200000">
            <a:off x="4608004" y="4257093"/>
            <a:ext cx="144016" cy="648072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авая круглая скобка 43"/>
          <p:cNvSpPr/>
          <p:nvPr/>
        </p:nvSpPr>
        <p:spPr>
          <a:xfrm rot="16200000">
            <a:off x="6768244" y="4257093"/>
            <a:ext cx="144016" cy="648072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Правописание </a:t>
            </a:r>
            <a:b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непроизносимых согласных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30425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67544" y="1408708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Прочитай слово.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Подбери к нему несколько однокоренных слов.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корень, проверь непроизносимую согласную.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Обозначь орфограмму.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2088232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98590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Звезда, звёздочка, звёздный.</a:t>
            </a:r>
          </a:p>
          <a:p>
            <a:endParaRPr lang="ru-RU" sz="2800" i="1" spc="300" dirty="0" smtClean="0"/>
          </a:p>
          <a:p>
            <a:r>
              <a:rPr lang="ru-RU" sz="2800" i="1" spc="300" dirty="0" smtClean="0"/>
              <a:t>Честь – честный.</a:t>
            </a:r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авая круглая скобка 15"/>
          <p:cNvSpPr/>
          <p:nvPr/>
        </p:nvSpPr>
        <p:spPr>
          <a:xfrm rot="16200000">
            <a:off x="2519772" y="4185084"/>
            <a:ext cx="144016" cy="1080120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авая круглая скобка 42"/>
          <p:cNvSpPr/>
          <p:nvPr/>
        </p:nvSpPr>
        <p:spPr>
          <a:xfrm rot="16200000">
            <a:off x="2303748" y="5193196"/>
            <a:ext cx="144016" cy="648072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авая круглая скобка 17"/>
          <p:cNvSpPr/>
          <p:nvPr/>
        </p:nvSpPr>
        <p:spPr>
          <a:xfrm rot="16200000">
            <a:off x="4103948" y="4185084"/>
            <a:ext cx="144016" cy="1080120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авая круглая скобка 18"/>
          <p:cNvSpPr/>
          <p:nvPr/>
        </p:nvSpPr>
        <p:spPr>
          <a:xfrm rot="16200000">
            <a:off x="6408204" y="4185084"/>
            <a:ext cx="144016" cy="1080120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915816" y="5085184"/>
            <a:ext cx="50405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131840" y="5157192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427984" y="5085184"/>
            <a:ext cx="50405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644008" y="5157192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732240" y="5085184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427984" y="5949280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771800" y="5949280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2771800" y="6021288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Большая буква в начале предложения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72208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/>
              <a:t>  </a:t>
            </a:r>
            <a:r>
              <a:rPr lang="ru-RU" sz="2400" dirty="0" smtClean="0">
                <a:solidFill>
                  <a:srgbClr val="003300"/>
                </a:solidFill>
              </a:rPr>
              <a:t>Выпиши предложение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Придумай и напиши ещё одно предложение.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заглавную букву. 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584176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Выпал пушистый снег.  Дети рады.</a:t>
            </a:r>
            <a:endParaRPr lang="ru-RU" sz="2800" i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1907704" y="5085184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956376" y="5085184"/>
            <a:ext cx="14401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084168" y="5085184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724128" y="5085184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Гласные и согласные </a:t>
            </a:r>
            <a:b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в приставках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48478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в нём приставку.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слова с этой же приставкой.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645024"/>
            <a:ext cx="7056784" cy="2088232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645024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149080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Полетели, побежали, потянули.</a:t>
            </a:r>
          </a:p>
          <a:p>
            <a:endParaRPr lang="ru-RU" sz="2800" i="1" spc="300" dirty="0" smtClean="0"/>
          </a:p>
          <a:p>
            <a:r>
              <a:rPr lang="ru-RU" sz="2800" i="1" spc="300" dirty="0" smtClean="0"/>
              <a:t>Отнёс, отбежал, отлетел.</a:t>
            </a:r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>
            <a:off x="1763688" y="4221088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>
            <a:off x="3995936" y="4221088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Соединительная линия уступом 18"/>
          <p:cNvCxnSpPr/>
          <p:nvPr/>
        </p:nvCxnSpPr>
        <p:spPr>
          <a:xfrm>
            <a:off x="6228184" y="4221088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>
            <a:off x="1907704" y="5085184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/>
          <p:cNvCxnSpPr/>
          <p:nvPr/>
        </p:nvCxnSpPr>
        <p:spPr>
          <a:xfrm>
            <a:off x="3419872" y="5085184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Соединительная линия уступом 24"/>
          <p:cNvCxnSpPr/>
          <p:nvPr/>
        </p:nvCxnSpPr>
        <p:spPr>
          <a:xfrm>
            <a:off x="5508104" y="5085184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051720" y="458112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436096" y="5445224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3347864" y="5445224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835696" y="5445224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516216" y="458112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283968" y="458112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Правописание приставки со словом</a:t>
            </a:r>
            <a:endParaRPr lang="ru-RU" b="1" i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340768"/>
            <a:ext cx="8352928" cy="194421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95536" y="1314634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приставку.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Образуй однокоренные слова с разными приставками.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429000"/>
            <a:ext cx="7200800" cy="1296144"/>
          </a:xfrm>
          <a:prstGeom prst="wedgeRoundRectCallout">
            <a:avLst>
              <a:gd name="adj1" fmla="val -58528"/>
              <a:gd name="adj2" fmla="val 5365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42900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28" y="400506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Заехал, уехал, переехал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1331640" y="4941168"/>
            <a:ext cx="7488832" cy="1224136"/>
          </a:xfrm>
          <a:prstGeom prst="wedgeRoundRectCallout">
            <a:avLst>
              <a:gd name="adj1" fmla="val -57154"/>
              <a:gd name="adj2" fmla="val -313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994012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03648" y="5067181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</a:t>
            </a:r>
            <a:r>
              <a:rPr lang="ru-RU" sz="2800" b="1" dirty="0" smtClean="0">
                <a:latin typeface="Book Antiqua" pitchFamily="18" charset="0"/>
              </a:rPr>
              <a:t>Приставка – это часть слова.</a:t>
            </a:r>
          </a:p>
          <a:p>
            <a:r>
              <a:rPr lang="ru-RU" sz="2800" b="1" dirty="0" smtClean="0">
                <a:latin typeface="Book Antiqua" pitchFamily="18" charset="0"/>
              </a:rPr>
              <a:t>Она пишется слитно со словом.</a:t>
            </a:r>
            <a:endParaRPr lang="ru-RU" sz="2800" b="1" dirty="0">
              <a:latin typeface="Book Antiqua" pitchFamily="18" charset="0"/>
            </a:endParaRPr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>
            <a:off x="2123728" y="4077072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>
            <a:off x="3563888" y="4077072"/>
            <a:ext cx="216024" cy="72008"/>
          </a:xfrm>
          <a:prstGeom prst="bentConnector3">
            <a:avLst>
              <a:gd name="adj1" fmla="val 11413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/>
          <p:nvPr/>
        </p:nvCxnSpPr>
        <p:spPr>
          <a:xfrm>
            <a:off x="4788024" y="4005064"/>
            <a:ext cx="648072" cy="144016"/>
          </a:xfrm>
          <a:prstGeom prst="bentConnector3">
            <a:avLst>
              <a:gd name="adj1" fmla="val 1034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3300"/>
                </a:solidFill>
                <a:latin typeface="Comic Sans MS" pitchFamily="66" charset="0"/>
              </a:rPr>
              <a:t>Правописание предлога со словом</a:t>
            </a:r>
            <a:br>
              <a:rPr lang="ru-RU" sz="3600" b="1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(орфограмма – пробел)</a:t>
            </a:r>
            <a:endParaRPr lang="ru-RU" b="1" i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340768"/>
            <a:ext cx="8352928" cy="194421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95536" y="1314634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Из предложения выпиши слово вместе с предлогом.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Докажи, что предлог со словом пишется раздельно.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Обозначь орфограмму - пробел.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356992"/>
            <a:ext cx="7200800" cy="1440160"/>
          </a:xfrm>
          <a:prstGeom prst="wedgeRoundRectCallout">
            <a:avLst>
              <a:gd name="adj1" fmla="val -58528"/>
              <a:gd name="adj2" fmla="val 5365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42900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9672" y="3861048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К  берегу, к (какому?) берегу, к (крутому) берегу. 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1331640" y="4869160"/>
            <a:ext cx="7488832" cy="1368152"/>
          </a:xfrm>
          <a:prstGeom prst="wedgeRoundRectCallout">
            <a:avLst>
              <a:gd name="adj1" fmla="val -57154"/>
              <a:gd name="adj2" fmla="val -313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869160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03648" y="4869160"/>
            <a:ext cx="74168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</a:t>
            </a:r>
            <a:r>
              <a:rPr lang="ru-RU" sz="2800" b="1" dirty="0" smtClean="0">
                <a:latin typeface="Book Antiqua" pitchFamily="18" charset="0"/>
              </a:rPr>
              <a:t>Предлог – это отдельное слово. Не смешивай приставку с предлогом. У глаголов нет предлогов.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835696" y="4293096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Разделительный твёрдый знак </a:t>
            </a:r>
            <a:r>
              <a:rPr lang="ru-RU" i="1" dirty="0" err="1" smtClean="0">
                <a:solidFill>
                  <a:srgbClr val="003300"/>
                </a:solidFill>
                <a:latin typeface="Comic Sans MS" pitchFamily="66" charset="0"/>
              </a:rPr>
              <a:t>ъ</a:t>
            </a:r>
            <a:endParaRPr lang="ru-RU" b="1" i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268760"/>
            <a:ext cx="8352928" cy="216024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196752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приставку.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слова с этой орфограммой.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приставку. Подчеркни гласную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547664" y="3573016"/>
            <a:ext cx="7200800" cy="1080120"/>
          </a:xfrm>
          <a:prstGeom prst="wedgeRoundRectCallout">
            <a:avLst>
              <a:gd name="adj1" fmla="val -57374"/>
              <a:gd name="adj2" fmla="val 5578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3481844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28" y="400506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Съезд, объявление, объём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1331640" y="4725144"/>
            <a:ext cx="7416824" cy="1440160"/>
          </a:xfrm>
          <a:prstGeom prst="wedgeRoundRectCallout">
            <a:avLst>
              <a:gd name="adj1" fmla="val -54379"/>
              <a:gd name="adj2" fmla="val -32296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725144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331640" y="4725144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</a:t>
            </a:r>
            <a:r>
              <a:rPr lang="ru-RU" sz="2400" b="1" dirty="0" smtClean="0">
                <a:latin typeface="Book Antiqua" pitchFamily="18" charset="0"/>
              </a:rPr>
              <a:t>Разделительный твёрдый знак </a:t>
            </a:r>
            <a:r>
              <a:rPr lang="ru-RU" sz="2800" b="1" i="1" dirty="0" err="1" smtClean="0">
                <a:latin typeface="Book Antiqua" pitchFamily="18" charset="0"/>
              </a:rPr>
              <a:t>ъ</a:t>
            </a:r>
            <a:r>
              <a:rPr lang="ru-RU" sz="2400" b="1" dirty="0" smtClean="0">
                <a:latin typeface="Book Antiqua" pitchFamily="18" charset="0"/>
              </a:rPr>
              <a:t> пишется после приставки, оканчивающейся на согласную, перед гласными </a:t>
            </a:r>
            <a:r>
              <a:rPr lang="ru-RU" sz="2800" b="1" i="1" dirty="0" smtClean="0">
                <a:latin typeface="Book Antiqua" pitchFamily="18" charset="0"/>
              </a:rPr>
              <a:t>е, ё, </a:t>
            </a:r>
            <a:r>
              <a:rPr lang="ru-RU" sz="2800" b="1" i="1" dirty="0" err="1" smtClean="0">
                <a:latin typeface="Book Antiqua" pitchFamily="18" charset="0"/>
              </a:rPr>
              <a:t>ю</a:t>
            </a:r>
            <a:r>
              <a:rPr lang="ru-RU" sz="2800" b="1" i="1" dirty="0" smtClean="0">
                <a:latin typeface="Book Antiqua" pitchFamily="18" charset="0"/>
              </a:rPr>
              <a:t>, я.</a:t>
            </a:r>
            <a:endParaRPr lang="ru-RU" sz="2800" b="1" i="1" dirty="0">
              <a:latin typeface="Book Antiqua" pitchFamily="18" charset="0"/>
            </a:endParaRPr>
          </a:p>
        </p:txBody>
      </p:sp>
      <p:cxnSp>
        <p:nvCxnSpPr>
          <p:cNvPr id="20" name="Соединительная линия уступом 19"/>
          <p:cNvCxnSpPr/>
          <p:nvPr/>
        </p:nvCxnSpPr>
        <p:spPr>
          <a:xfrm>
            <a:off x="3347864" y="4077072"/>
            <a:ext cx="504056" cy="72008"/>
          </a:xfrm>
          <a:prstGeom prst="bentConnector3">
            <a:avLst>
              <a:gd name="adj1" fmla="val 10497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>
            <a:off x="2267744" y="4077072"/>
            <a:ext cx="216024" cy="72008"/>
          </a:xfrm>
          <a:prstGeom prst="bentConnector3">
            <a:avLst>
              <a:gd name="adj1" fmla="val 11413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>
            <a:off x="5508104" y="4077072"/>
            <a:ext cx="432048" cy="72008"/>
          </a:xfrm>
          <a:prstGeom prst="bentConnector3">
            <a:avLst>
              <a:gd name="adj1" fmla="val 10772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Мягкий знак </a:t>
            </a:r>
            <a:r>
              <a:rPr lang="ru-RU" sz="4800" i="1" dirty="0" err="1" smtClean="0">
                <a:solidFill>
                  <a:srgbClr val="003300"/>
                </a:solidFill>
                <a:latin typeface="Comic Sans MS" pitchFamily="66" charset="0"/>
              </a:rPr>
              <a:t>ь</a:t>
            </a: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 на конце существительных после шипящих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48478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Определи род.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слова с этой орфограммой.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645024"/>
            <a:ext cx="7056784" cy="2088232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645024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149080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Луч (м.р.), шалаш, товарищ.</a:t>
            </a:r>
          </a:p>
          <a:p>
            <a:endParaRPr lang="ru-RU" sz="2800" i="1" spc="300" dirty="0" smtClean="0"/>
          </a:p>
          <a:p>
            <a:r>
              <a:rPr lang="ru-RU" sz="2800" i="1" spc="300" dirty="0" smtClean="0"/>
              <a:t>Ночь(ж.р.), мощь, тишь.</a:t>
            </a:r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339752" y="458112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339752" y="5517232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339752" y="5445224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164288" y="4581128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076056" y="4581128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339752" y="4653136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5076056" y="4653136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164288" y="4653136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084168" y="5517232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084168" y="5445224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716016" y="5517232"/>
            <a:ext cx="2880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4716016" y="5445224"/>
            <a:ext cx="43204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Соединительные гласные </a:t>
            </a:r>
            <a:b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в сложных словах </a:t>
            </a:r>
            <a:r>
              <a:rPr lang="ru-RU" sz="4800" i="1" dirty="0" smtClean="0">
                <a:solidFill>
                  <a:srgbClr val="003300"/>
                </a:solidFill>
                <a:latin typeface="Comic Sans MS" pitchFamily="66" charset="0"/>
              </a:rPr>
              <a:t>(о, е)</a:t>
            </a:r>
            <a:endParaRPr lang="ru-RU" sz="4800" i="1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484784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корень. Подчеркни гласную.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1 слово на эту орфограмму.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645024"/>
            <a:ext cx="7056784" cy="2088232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645024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149080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i="1" spc="300" dirty="0" smtClean="0"/>
          </a:p>
          <a:p>
            <a:r>
              <a:rPr lang="ru-RU" sz="2800" i="1" spc="300" dirty="0" smtClean="0"/>
              <a:t>Водовоз, самолёт.</a:t>
            </a:r>
          </a:p>
          <a:p>
            <a:endParaRPr lang="ru-RU" sz="2800" i="1" spc="300" dirty="0" smtClean="0"/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09329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093296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555776" y="5013176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427984" y="5013176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Правая круглая скобка 24"/>
          <p:cNvSpPr/>
          <p:nvPr/>
        </p:nvSpPr>
        <p:spPr>
          <a:xfrm rot="16200000">
            <a:off x="2123728" y="4365104"/>
            <a:ext cx="144016" cy="576064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круглая скобка 27"/>
          <p:cNvSpPr/>
          <p:nvPr/>
        </p:nvSpPr>
        <p:spPr>
          <a:xfrm rot="16200000">
            <a:off x="2987824" y="4365104"/>
            <a:ext cx="144016" cy="576064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авая круглая скобка 28"/>
          <p:cNvSpPr/>
          <p:nvPr/>
        </p:nvSpPr>
        <p:spPr>
          <a:xfrm rot="16200000">
            <a:off x="3959932" y="4329101"/>
            <a:ext cx="144015" cy="648072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авая круглая скобка 34"/>
          <p:cNvSpPr/>
          <p:nvPr/>
        </p:nvSpPr>
        <p:spPr>
          <a:xfrm rot="16200000">
            <a:off x="5004050" y="4293096"/>
            <a:ext cx="144014" cy="720082"/>
          </a:xfrm>
          <a:prstGeom prst="rightBracket">
            <a:avLst>
              <a:gd name="adj" fmla="val 91716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800" b="1" i="1" dirty="0" smtClean="0">
                <a:solidFill>
                  <a:srgbClr val="003300"/>
                </a:solidFill>
                <a:latin typeface="Comic Sans MS" pitchFamily="66" charset="0"/>
              </a:rPr>
              <a:t>Не</a:t>
            </a: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 с глаголами </a:t>
            </a:r>
            <a:b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(орфограмма – пробел)</a:t>
            </a:r>
            <a:endParaRPr lang="ru-RU" sz="4800" i="1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088232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484784"/>
            <a:ext cx="763284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глагол с </a:t>
            </a:r>
            <a:r>
              <a:rPr lang="ru-RU" sz="2800" b="1" i="1" dirty="0" smtClean="0">
                <a:solidFill>
                  <a:srgbClr val="003300"/>
                </a:solidFill>
              </a:rPr>
              <a:t>не</a:t>
            </a:r>
            <a:r>
              <a:rPr lang="ru-RU" sz="2400" dirty="0" smtClean="0">
                <a:solidFill>
                  <a:srgbClr val="003300"/>
                </a:solidFill>
              </a:rPr>
              <a:t>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слова на это правило.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орфограмму.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3933056"/>
            <a:ext cx="7056784" cy="1800200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841884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149080"/>
            <a:ext cx="71287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i="1" spc="300" dirty="0" smtClean="0"/>
          </a:p>
          <a:p>
            <a:r>
              <a:rPr lang="ru-RU" sz="2800" i="1" spc="300" dirty="0" smtClean="0"/>
              <a:t>Не пришёл, не выучил, не знал.</a:t>
            </a:r>
          </a:p>
          <a:p>
            <a:endParaRPr lang="ru-RU" sz="2800" i="1" spc="300" dirty="0" smtClean="0"/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093296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093296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123728" y="5013176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572000" y="5013176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876256" y="5013176"/>
            <a:ext cx="3600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Однородные члены предложения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016224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95536" y="1490008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предложение. Обозначь однородные члены и слово, от которого они зависят.</a:t>
            </a:r>
          </a:p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Вспомни, что ты знаешь о знаках препинания и союзах между однородными членами.</a:t>
            </a:r>
          </a:p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Выполни схему предложения.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547664" y="3645024"/>
            <a:ext cx="7272808" cy="2520280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717032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3645024"/>
            <a:ext cx="734481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                </a:t>
            </a:r>
            <a:r>
              <a:rPr lang="ru-RU" sz="2400" i="1" spc="300" dirty="0" smtClean="0"/>
              <a:t>Сильный ветер сорвал листья с деревьев, разметал их по дороге. - = , =  .</a:t>
            </a:r>
          </a:p>
          <a:p>
            <a:r>
              <a:rPr lang="ru-RU" sz="2400" i="1" spc="300" dirty="0" smtClean="0"/>
              <a:t>Сильный ветер сорвал листья с деревьев и разметал их по дороге.</a:t>
            </a:r>
          </a:p>
          <a:p>
            <a:r>
              <a:rPr lang="ru-RU" sz="2400" i="1" spc="300" dirty="0" smtClean="0"/>
              <a:t>    - =  и =  .          </a:t>
            </a:r>
          </a:p>
          <a:p>
            <a:endParaRPr lang="ru-RU" sz="2800" i="1" spc="300" dirty="0" smtClean="0"/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4614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436096" y="4077072"/>
            <a:ext cx="10801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732240" y="4077072"/>
            <a:ext cx="11521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220072" y="4437112"/>
            <a:ext cx="17281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Правая круглая скобка 23"/>
          <p:cNvSpPr/>
          <p:nvPr/>
        </p:nvSpPr>
        <p:spPr>
          <a:xfrm>
            <a:off x="4283968" y="4509120"/>
            <a:ext cx="45719" cy="36004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Левая круглая скобка 24"/>
          <p:cNvSpPr/>
          <p:nvPr/>
        </p:nvSpPr>
        <p:spPr>
          <a:xfrm>
            <a:off x="2987824" y="4509120"/>
            <a:ext cx="72008" cy="36004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3275856" y="4509120"/>
            <a:ext cx="360040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851920" y="4509120"/>
            <a:ext cx="360040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авая круглая скобка 33"/>
          <p:cNvSpPr/>
          <p:nvPr/>
        </p:nvSpPr>
        <p:spPr>
          <a:xfrm>
            <a:off x="3491880" y="5589240"/>
            <a:ext cx="45719" cy="360040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Левая круглая скобка 34"/>
          <p:cNvSpPr/>
          <p:nvPr/>
        </p:nvSpPr>
        <p:spPr>
          <a:xfrm>
            <a:off x="1979712" y="5589240"/>
            <a:ext cx="72008" cy="36004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2267744" y="5589240"/>
            <a:ext cx="360040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3059832" y="5589240"/>
            <a:ext cx="360040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6732240" y="4149080"/>
            <a:ext cx="11521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5220072" y="4509120"/>
            <a:ext cx="17281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275856" y="5229200"/>
            <a:ext cx="10801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572000" y="5157192"/>
            <a:ext cx="11521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572000" y="5229200"/>
            <a:ext cx="115212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3707904" y="5589240"/>
            <a:ext cx="17281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707904" y="5517232"/>
            <a:ext cx="17281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Правописание безударных падежных окончаний имён существительных</a:t>
            </a:r>
            <a:endParaRPr lang="ru-RU" sz="36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2088232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556792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существительное. </a:t>
            </a:r>
          </a:p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Поставь его в начальную форму. Определи склонение.</a:t>
            </a:r>
          </a:p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Выдели окончание, проверь словом-помощником.</a:t>
            </a:r>
          </a:p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Подбери и запиши свой пример.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547664" y="3645024"/>
            <a:ext cx="7272808" cy="2520280"/>
          </a:xfrm>
          <a:prstGeom prst="wedgeRoundRectCallout">
            <a:avLst>
              <a:gd name="adj1" fmla="val -58528"/>
              <a:gd name="adj2" fmla="val 978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717032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3834914"/>
            <a:ext cx="73448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                </a:t>
            </a:r>
          </a:p>
          <a:p>
            <a:r>
              <a:rPr lang="ru-RU" sz="2400" i="1" spc="600" dirty="0" smtClean="0"/>
              <a:t>На опушке (на земле</a:t>
            </a:r>
            <a:r>
              <a:rPr lang="ru-RU" sz="2400" i="1" spc="300" dirty="0" smtClean="0"/>
              <a:t>, 1 </a:t>
            </a:r>
            <a:r>
              <a:rPr lang="ru-RU" sz="2400" i="1" spc="300" dirty="0" err="1" smtClean="0"/>
              <a:t>скл</a:t>
            </a:r>
            <a:r>
              <a:rPr lang="ru-RU" sz="2400" i="1" spc="300" dirty="0" smtClean="0"/>
              <a:t>.)</a:t>
            </a:r>
          </a:p>
          <a:p>
            <a:pPr>
              <a:lnSpc>
                <a:spcPct val="150000"/>
              </a:lnSpc>
            </a:pPr>
            <a:r>
              <a:rPr lang="ru-RU" sz="2400" i="1" spc="600" dirty="0" smtClean="0"/>
              <a:t>На полянке (на земле</a:t>
            </a:r>
            <a:r>
              <a:rPr lang="ru-RU" sz="2400" i="1" spc="300" dirty="0" smtClean="0"/>
              <a:t>, 1 </a:t>
            </a:r>
            <a:r>
              <a:rPr lang="ru-RU" sz="2400" i="1" spc="300" dirty="0" err="1" smtClean="0"/>
              <a:t>скл</a:t>
            </a:r>
            <a:r>
              <a:rPr lang="ru-RU" sz="2400" i="1" spc="300" dirty="0" smtClean="0"/>
              <a:t>.)</a:t>
            </a:r>
          </a:p>
          <a:p>
            <a:pPr>
              <a:lnSpc>
                <a:spcPct val="150000"/>
              </a:lnSpc>
            </a:pPr>
            <a:r>
              <a:rPr lang="ru-RU" sz="2400" i="1" spc="600" dirty="0" smtClean="0"/>
              <a:t>У речки (у земли</a:t>
            </a:r>
            <a:r>
              <a:rPr lang="ru-RU" sz="2400" i="1" spc="300" dirty="0" smtClean="0"/>
              <a:t>, 1 </a:t>
            </a:r>
            <a:r>
              <a:rPr lang="ru-RU" sz="2400" i="1" spc="300" dirty="0" err="1" smtClean="0"/>
              <a:t>скл</a:t>
            </a:r>
            <a:r>
              <a:rPr lang="ru-RU" sz="2400" i="1" spc="300" dirty="0" smtClean="0"/>
              <a:t>.)</a:t>
            </a:r>
          </a:p>
          <a:p>
            <a:endParaRPr lang="ru-RU" sz="2800" i="1" spc="300" dirty="0" smtClean="0"/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4614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63888" y="4365104"/>
            <a:ext cx="28803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5796136" y="4365104"/>
            <a:ext cx="288032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635896" y="4653136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5868144" y="4653136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5868144" y="4725144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3779912" y="4869160"/>
            <a:ext cx="28803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3851920" y="5157192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2915816" y="5373216"/>
            <a:ext cx="28803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2987824" y="5661248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/>
          <p:cNvSpPr/>
          <p:nvPr/>
        </p:nvSpPr>
        <p:spPr>
          <a:xfrm>
            <a:off x="5948536" y="4869160"/>
            <a:ext cx="288032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6020544" y="5157192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020544" y="5229200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4932040" y="5373216"/>
            <a:ext cx="288032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5004048" y="5661248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5004048" y="5733256"/>
            <a:ext cx="14401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rot="5400000">
            <a:off x="2879812" y="4257092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5904148" y="4257092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3167844" y="4761148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6120172" y="4761148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>
            <a:off x="2375756" y="5337212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rot="5400000">
            <a:off x="5112060" y="5265204"/>
            <a:ext cx="144016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Правописание безударных падежных окончаний имён прилагательных</a:t>
            </a:r>
            <a:endParaRPr lang="ru-RU" sz="36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268760"/>
            <a:ext cx="8352928" cy="2448272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340768"/>
            <a:ext cx="835292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</a:t>
            </a:r>
            <a:r>
              <a:rPr lang="ru-RU" sz="2300" dirty="0" smtClean="0">
                <a:solidFill>
                  <a:srgbClr val="003300"/>
                </a:solidFill>
              </a:rPr>
              <a:t>Выпиши прилагательное вместе с существительным, к которому оно относится. </a:t>
            </a:r>
          </a:p>
          <a:p>
            <a:pPr>
              <a:buBlip>
                <a:blip r:embed="rId2"/>
              </a:buBlip>
            </a:pPr>
            <a:r>
              <a:rPr lang="ru-RU" sz="2300" dirty="0" smtClean="0">
                <a:solidFill>
                  <a:srgbClr val="003300"/>
                </a:solidFill>
              </a:rPr>
              <a:t>  Поставь к прилагательному вопрос от существительного.</a:t>
            </a:r>
          </a:p>
          <a:p>
            <a:pPr>
              <a:buBlip>
                <a:blip r:embed="rId2"/>
              </a:buBlip>
            </a:pPr>
            <a:r>
              <a:rPr lang="ru-RU" sz="2300" dirty="0" smtClean="0">
                <a:solidFill>
                  <a:srgbClr val="003300"/>
                </a:solidFill>
              </a:rPr>
              <a:t>  Определи род, число, падеж прилагательного по существительному.</a:t>
            </a:r>
          </a:p>
          <a:p>
            <a:pPr>
              <a:buBlip>
                <a:blip r:embed="rId2"/>
              </a:buBlip>
            </a:pPr>
            <a:r>
              <a:rPr lang="ru-RU" sz="2300" dirty="0" smtClean="0">
                <a:solidFill>
                  <a:srgbClr val="003300"/>
                </a:solidFill>
              </a:rPr>
              <a:t>  Выдели окончание прилагательного.</a:t>
            </a:r>
            <a:endParaRPr lang="ru-RU" sz="23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475656" y="3861048"/>
            <a:ext cx="7272808" cy="1944216"/>
          </a:xfrm>
          <a:prstGeom prst="wedgeRoundRectCallout">
            <a:avLst>
              <a:gd name="adj1" fmla="val -55861"/>
              <a:gd name="adj2" fmla="val 608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3933056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77072"/>
            <a:ext cx="71287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                </a:t>
            </a:r>
          </a:p>
          <a:p>
            <a:r>
              <a:rPr lang="ru-RU" sz="2400" i="1" spc="600" dirty="0" smtClean="0"/>
              <a:t>К лесу(</a:t>
            </a:r>
            <a:r>
              <a:rPr lang="ru-RU" sz="2400" i="1" spc="300" dirty="0" smtClean="0"/>
              <a:t>какому</a:t>
            </a:r>
            <a:r>
              <a:rPr lang="ru-RU" sz="2400" i="1" spc="600" dirty="0" smtClean="0"/>
              <a:t>?) дальнему </a:t>
            </a:r>
            <a:r>
              <a:rPr lang="ru-RU" sz="2400" i="1" dirty="0" smtClean="0"/>
              <a:t>– </a:t>
            </a:r>
          </a:p>
          <a:p>
            <a:r>
              <a:rPr lang="ru-RU" sz="2400" i="1" dirty="0" smtClean="0"/>
              <a:t>м.р., ед.ч., Д.п.</a:t>
            </a:r>
          </a:p>
          <a:p>
            <a:endParaRPr lang="ru-RU" sz="2800" i="1" spc="300" dirty="0" smtClean="0"/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4614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707904" y="4581128"/>
            <a:ext cx="72008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228184" y="4581128"/>
            <a:ext cx="72008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Пропуск, замена, перестановка букв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94421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/>
              <a:t>  </a:t>
            </a:r>
            <a:r>
              <a:rPr lang="ru-RU" sz="2400" dirty="0" smtClean="0">
                <a:solidFill>
                  <a:srgbClr val="003300"/>
                </a:solidFill>
              </a:rPr>
              <a:t>Выпиши слово.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в нём пропущенную (неверно                   написанную) букву.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584176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                 Звонок,  ученик.</a:t>
            </a:r>
            <a:endParaRPr lang="ru-RU" sz="2800" i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95936" y="5085184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012160" y="5085184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3300"/>
                </a:solidFill>
                <a:latin typeface="Comic Sans MS" pitchFamily="66" charset="0"/>
              </a:rPr>
              <a:t>Предлог с местоимением</a:t>
            </a:r>
            <a:br>
              <a:rPr lang="ru-RU" sz="3600" b="1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3600" i="1" dirty="0" smtClean="0">
                <a:solidFill>
                  <a:srgbClr val="003300"/>
                </a:solidFill>
                <a:latin typeface="Comic Sans MS" pitchFamily="66" charset="0"/>
              </a:rPr>
              <a:t>(орфограмма – пробел)</a:t>
            </a:r>
            <a:endParaRPr lang="ru-RU" b="1" i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268760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196752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из предложения местоимение с предлогом.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примера на эту орфограмму.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547664" y="3212976"/>
            <a:ext cx="7200800" cy="1296144"/>
          </a:xfrm>
          <a:prstGeom prst="wedgeRoundRectCallout">
            <a:avLst>
              <a:gd name="adj1" fmla="val -56605"/>
              <a:gd name="adj2" fmla="val 5463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212976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28" y="3769876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У нас, ко мне, с тобой.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1331640" y="4725144"/>
            <a:ext cx="7416824" cy="1440160"/>
          </a:xfrm>
          <a:prstGeom prst="wedgeRoundRectCallout">
            <a:avLst>
              <a:gd name="adj1" fmla="val -53258"/>
              <a:gd name="adj2" fmla="val -39030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725144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03648" y="5118283"/>
            <a:ext cx="72728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latin typeface="Book Antiqua" pitchFamily="18" charset="0"/>
              </a:rPr>
              <a:t>Предлоги с местоимениями (как и с именами существительными) пишутся раздельно.</a:t>
            </a:r>
            <a:endParaRPr lang="ru-RU" sz="2800" b="1" i="1" dirty="0">
              <a:latin typeface="Book Antiqua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23728" y="363573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пр.             пр.               пр.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339752" y="422108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563888" y="422108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716016" y="422108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200" dirty="0" smtClean="0">
                <a:solidFill>
                  <a:srgbClr val="003300"/>
                </a:solidFill>
                <a:latin typeface="Comic Sans MS" pitchFamily="66" charset="0"/>
              </a:rPr>
              <a:t>Мягкий знак </a:t>
            </a:r>
            <a:r>
              <a:rPr lang="ru-RU" sz="3600" b="1" i="1" dirty="0" err="1" smtClean="0">
                <a:solidFill>
                  <a:srgbClr val="003300"/>
                </a:solidFill>
                <a:latin typeface="Comic Sans MS" pitchFamily="66" charset="0"/>
              </a:rPr>
              <a:t>ь</a:t>
            </a:r>
            <a:r>
              <a:rPr lang="ru-RU" sz="3200" dirty="0" smtClean="0">
                <a:solidFill>
                  <a:srgbClr val="003300"/>
                </a:solidFill>
                <a:latin typeface="Comic Sans MS" pitchFamily="66" charset="0"/>
              </a:rPr>
              <a:t> на конце глаголов 2-го лица единственного числа настоящего времени</a:t>
            </a:r>
            <a:endParaRPr lang="ru-RU" sz="3200" i="1" dirty="0" smtClean="0">
              <a:solidFill>
                <a:srgbClr val="003300"/>
              </a:solidFill>
              <a:latin typeface="Book Antiqua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556792"/>
            <a:ext cx="8352928" cy="144016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7584" y="1580599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глагол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глагола на эту орфограмму.</a:t>
            </a: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547664" y="3212976"/>
            <a:ext cx="7200800" cy="1296144"/>
          </a:xfrm>
          <a:prstGeom prst="wedgeRoundRectCallout">
            <a:avLst>
              <a:gd name="adj1" fmla="val -56605"/>
              <a:gd name="adj2" fmla="val 5463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212976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23728" y="3573016"/>
            <a:ext cx="540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Пишешь, решаешь, читаешь (</a:t>
            </a:r>
            <a:r>
              <a:rPr lang="ru-RU" sz="2800" i="1" dirty="0" err="1" smtClean="0"/>
              <a:t>наст.вр</a:t>
            </a:r>
            <a:r>
              <a:rPr lang="ru-RU" sz="2800" i="1" dirty="0" smtClean="0"/>
              <a:t>., 2-го лица, ед.ч.)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164288" y="6237312"/>
            <a:ext cx="1152128" cy="432048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Скругленная прямоугольная выноска 30"/>
          <p:cNvSpPr/>
          <p:nvPr/>
        </p:nvSpPr>
        <p:spPr>
          <a:xfrm>
            <a:off x="1331640" y="4725144"/>
            <a:ext cx="7416824" cy="1440160"/>
          </a:xfrm>
          <a:prstGeom prst="wedgeRoundRectCallout">
            <a:avLst>
              <a:gd name="adj1" fmla="val -53258"/>
              <a:gd name="adj2" fmla="val -39030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475656" y="4725144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03648" y="5118283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 smtClean="0">
                <a:latin typeface="Book Antiqua" pitchFamily="18" charset="0"/>
              </a:rPr>
              <a:t>На конце глаголов 2-го лица единственного числа пишется мягкий знак </a:t>
            </a:r>
            <a:r>
              <a:rPr lang="ru-RU" sz="3200" b="1" i="1" dirty="0" err="1" smtClean="0">
                <a:latin typeface="Book Antiqua" pitchFamily="18" charset="0"/>
              </a:rPr>
              <a:t>ь</a:t>
            </a:r>
            <a:r>
              <a:rPr lang="ru-RU" sz="2400" b="1" dirty="0" smtClean="0">
                <a:latin typeface="Book Antiqua" pitchFamily="18" charset="0"/>
              </a:rPr>
              <a:t>.</a:t>
            </a:r>
            <a:endParaRPr lang="ru-RU" sz="2800" b="1" i="1" dirty="0">
              <a:latin typeface="Book Antiqua" pitchFamily="18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491880" y="4005064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6948264" y="4005064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220072" y="4005064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003300"/>
                </a:solidFill>
                <a:latin typeface="Comic Sans MS" pitchFamily="66" charset="0"/>
              </a:rPr>
              <a:t>Правописание безударных личных окончаний глаголов</a:t>
            </a:r>
            <a:endParaRPr lang="ru-RU" sz="36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268760"/>
            <a:ext cx="8352928" cy="2448272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340768"/>
            <a:ext cx="835292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</a:t>
            </a:r>
            <a:r>
              <a:rPr lang="ru-RU" sz="2300" dirty="0" smtClean="0">
                <a:solidFill>
                  <a:srgbClr val="003300"/>
                </a:solidFill>
              </a:rPr>
              <a:t>Выпиши глагол правильно. </a:t>
            </a:r>
          </a:p>
          <a:p>
            <a:pPr>
              <a:buBlip>
                <a:blip r:embed="rId2"/>
              </a:buBlip>
            </a:pPr>
            <a:r>
              <a:rPr lang="ru-RU" sz="2300" dirty="0" smtClean="0">
                <a:solidFill>
                  <a:srgbClr val="003300"/>
                </a:solidFill>
              </a:rPr>
              <a:t>  Поставь ударение. Поставь глагол в начальную (неопределённую) форму.</a:t>
            </a:r>
          </a:p>
          <a:p>
            <a:pPr>
              <a:buBlip>
                <a:blip r:embed="rId2"/>
              </a:buBlip>
            </a:pPr>
            <a:r>
              <a:rPr lang="ru-RU" sz="2300" dirty="0" smtClean="0">
                <a:solidFill>
                  <a:srgbClr val="003300"/>
                </a:solidFill>
              </a:rPr>
              <a:t>  Посмотри на гласную перед </a:t>
            </a:r>
            <a:r>
              <a:rPr lang="ru-RU" sz="2300" i="1" dirty="0" smtClean="0">
                <a:solidFill>
                  <a:srgbClr val="003300"/>
                </a:solidFill>
              </a:rPr>
              <a:t>–</a:t>
            </a:r>
            <a:r>
              <a:rPr lang="ru-RU" sz="2300" i="1" dirty="0" err="1" smtClean="0">
                <a:solidFill>
                  <a:srgbClr val="003300"/>
                </a:solidFill>
              </a:rPr>
              <a:t>ть</a:t>
            </a:r>
            <a:r>
              <a:rPr lang="ru-RU" sz="2300" dirty="0" smtClean="0">
                <a:solidFill>
                  <a:srgbClr val="003300"/>
                </a:solidFill>
              </a:rPr>
              <a:t>.</a:t>
            </a:r>
          </a:p>
          <a:p>
            <a:pPr>
              <a:buBlip>
                <a:blip r:embed="rId2"/>
              </a:buBlip>
            </a:pPr>
            <a:r>
              <a:rPr lang="ru-RU" sz="2300" dirty="0" smtClean="0">
                <a:solidFill>
                  <a:srgbClr val="003300"/>
                </a:solidFill>
              </a:rPr>
              <a:t>  Определи спряжение глагола и гласную, которую следует писать в окончании глагола </a:t>
            </a:r>
            <a:r>
              <a:rPr lang="ru-RU" sz="2300" i="1" dirty="0" smtClean="0">
                <a:solidFill>
                  <a:srgbClr val="003300"/>
                </a:solidFill>
              </a:rPr>
              <a:t>ед</a:t>
            </a:r>
            <a:r>
              <a:rPr lang="ru-RU" sz="2300" dirty="0" smtClean="0">
                <a:solidFill>
                  <a:srgbClr val="003300"/>
                </a:solidFill>
              </a:rPr>
              <a:t>. и </a:t>
            </a:r>
            <a:r>
              <a:rPr lang="ru-RU" sz="2300" i="1" dirty="0" smtClean="0">
                <a:solidFill>
                  <a:srgbClr val="003300"/>
                </a:solidFill>
              </a:rPr>
              <a:t>мн</a:t>
            </a:r>
            <a:r>
              <a:rPr lang="ru-RU" sz="2300" dirty="0" smtClean="0">
                <a:solidFill>
                  <a:srgbClr val="003300"/>
                </a:solidFill>
              </a:rPr>
              <a:t>. числа.</a:t>
            </a:r>
            <a:endParaRPr lang="ru-RU" sz="23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475656" y="3861048"/>
            <a:ext cx="7272808" cy="2232248"/>
          </a:xfrm>
          <a:prstGeom prst="wedgeRoundRectCallout">
            <a:avLst>
              <a:gd name="adj1" fmla="val -54718"/>
              <a:gd name="adj2" fmla="val 49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3933056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32354"/>
            <a:ext cx="727280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                </a:t>
            </a:r>
          </a:p>
          <a:p>
            <a:r>
              <a:rPr lang="ru-RU" sz="2400" i="1" spc="300" dirty="0" smtClean="0"/>
              <a:t>Пишет –писать, </a:t>
            </a:r>
            <a:r>
              <a:rPr lang="ru-RU" sz="2400" i="1" dirty="0" smtClean="0"/>
              <a:t>глаг., 1 </a:t>
            </a:r>
            <a:r>
              <a:rPr lang="ru-RU" sz="2400" i="1" dirty="0" err="1" smtClean="0"/>
              <a:t>спр</a:t>
            </a:r>
            <a:r>
              <a:rPr lang="ru-RU" sz="2400" i="1" dirty="0" smtClean="0"/>
              <a:t>., (-е, -</a:t>
            </a:r>
            <a:r>
              <a:rPr lang="ru-RU" sz="2400" i="1" dirty="0" err="1" smtClean="0"/>
              <a:t>ут</a:t>
            </a:r>
            <a:r>
              <a:rPr lang="ru-RU" sz="2400" i="1" dirty="0" smtClean="0"/>
              <a:t>, -ют);</a:t>
            </a:r>
          </a:p>
          <a:p>
            <a:endParaRPr lang="ru-RU" sz="2800" i="1" spc="300" dirty="0" smtClean="0"/>
          </a:p>
          <a:p>
            <a:r>
              <a:rPr lang="ru-RU" sz="2400" i="1" spc="300" dirty="0" smtClean="0"/>
              <a:t>ставит – ставить, </a:t>
            </a:r>
            <a:r>
              <a:rPr lang="ru-RU" sz="2400" i="1" dirty="0" smtClean="0"/>
              <a:t>глаг., 2 </a:t>
            </a:r>
            <a:r>
              <a:rPr lang="ru-RU" sz="2400" i="1" dirty="0" err="1" smtClean="0"/>
              <a:t>спр</a:t>
            </a:r>
            <a:r>
              <a:rPr lang="ru-RU" sz="2400" i="1" dirty="0" smtClean="0"/>
              <a:t>., ( -и, -</a:t>
            </a:r>
            <a:r>
              <a:rPr lang="ru-RU" sz="2400" i="1" dirty="0" err="1" smtClean="0"/>
              <a:t>ат</a:t>
            </a:r>
            <a:r>
              <a:rPr lang="ru-RU" sz="2400" i="1" dirty="0" smtClean="0"/>
              <a:t>,     -</a:t>
            </a:r>
            <a:r>
              <a:rPr lang="ru-RU" sz="2400" i="1" dirty="0" err="1" smtClean="0"/>
              <a:t>ят</a:t>
            </a:r>
            <a:r>
              <a:rPr lang="ru-RU" sz="2400" i="1" dirty="0" smtClean="0"/>
              <a:t>)</a:t>
            </a:r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4614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411760" y="4509120"/>
            <a:ext cx="50405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555776" y="5301208"/>
            <a:ext cx="50405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 flipH="1" flipV="1">
            <a:off x="3995936" y="4365105"/>
            <a:ext cx="216024" cy="2160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H="1">
            <a:off x="4211960" y="4365105"/>
            <a:ext cx="216024" cy="2160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779912" y="4869160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779912" y="494116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572000" y="5157193"/>
            <a:ext cx="216024" cy="2160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4788024" y="5157193"/>
            <a:ext cx="216024" cy="21602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355976" y="5661248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355976" y="5733256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dirty="0" smtClean="0">
                <a:solidFill>
                  <a:srgbClr val="003300"/>
                </a:solidFill>
                <a:latin typeface="Comic Sans MS" pitchFamily="66" charset="0"/>
              </a:rPr>
              <a:t>Сложное предложение</a:t>
            </a:r>
            <a:endParaRPr lang="ru-RU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12776"/>
            <a:ext cx="8352928" cy="2232248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1473458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</a:t>
            </a:r>
            <a:r>
              <a:rPr lang="ru-RU" sz="2800" dirty="0" smtClean="0">
                <a:solidFill>
                  <a:srgbClr val="003300"/>
                </a:solidFill>
              </a:rPr>
              <a:t>Выпиши правильно. </a:t>
            </a:r>
          </a:p>
          <a:p>
            <a:pPr>
              <a:buBlip>
                <a:blip r:embed="rId2"/>
              </a:buBlip>
            </a:pPr>
            <a:r>
              <a:rPr lang="ru-RU" sz="2800" dirty="0" smtClean="0">
                <a:solidFill>
                  <a:srgbClr val="003300"/>
                </a:solidFill>
              </a:rPr>
              <a:t>  Подчеркни грамматические основы.</a:t>
            </a:r>
          </a:p>
          <a:p>
            <a:pPr>
              <a:buBlip>
                <a:blip r:embed="rId2"/>
              </a:buBlip>
            </a:pPr>
            <a:r>
              <a:rPr lang="ru-RU" sz="2800" dirty="0" smtClean="0">
                <a:solidFill>
                  <a:srgbClr val="003300"/>
                </a:solidFill>
              </a:rPr>
              <a:t>  Составь схему.</a:t>
            </a:r>
          </a:p>
          <a:p>
            <a:pPr>
              <a:buBlip>
                <a:blip r:embed="rId2"/>
              </a:buBlip>
            </a:pPr>
            <a:r>
              <a:rPr lang="ru-RU" sz="2800" dirty="0" smtClean="0">
                <a:solidFill>
                  <a:srgbClr val="003300"/>
                </a:solidFill>
              </a:rPr>
              <a:t>  Подчеркни запятую.</a:t>
            </a:r>
            <a:endParaRPr lang="ru-RU" sz="28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475656" y="3861048"/>
            <a:ext cx="7272808" cy="2232248"/>
          </a:xfrm>
          <a:prstGeom prst="wedgeRoundRectCallout">
            <a:avLst>
              <a:gd name="adj1" fmla="val -54718"/>
              <a:gd name="adj2" fmla="val 498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3933056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7664" y="4032354"/>
            <a:ext cx="7272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spc="300" dirty="0" smtClean="0"/>
              <a:t>                </a:t>
            </a:r>
          </a:p>
          <a:p>
            <a:pPr>
              <a:lnSpc>
                <a:spcPct val="150000"/>
              </a:lnSpc>
            </a:pPr>
            <a:r>
              <a:rPr lang="ru-RU" sz="2400" i="1" spc="300" dirty="0" smtClean="0"/>
              <a:t>Дремлют рыбы под водой, почивает сом седой.    = - ,  = - .</a:t>
            </a:r>
            <a:endParaRPr lang="ru-RU" sz="2400" i="1" dirty="0" smtClean="0"/>
          </a:p>
          <a:p>
            <a:endParaRPr lang="ru-RU" sz="2800" i="1" spc="300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46140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228184" y="5013176"/>
            <a:ext cx="216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419872" y="4941168"/>
            <a:ext cx="86409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619672" y="4941168"/>
            <a:ext cx="165618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619672" y="5013176"/>
            <a:ext cx="165618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1691680" y="5517232"/>
            <a:ext cx="57606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516216" y="4941168"/>
            <a:ext cx="165618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516216" y="5013176"/>
            <a:ext cx="165618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Левая круглая скобка 40"/>
          <p:cNvSpPr/>
          <p:nvPr/>
        </p:nvSpPr>
        <p:spPr>
          <a:xfrm>
            <a:off x="3923928" y="5157192"/>
            <a:ext cx="72008" cy="288032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Левая круглая скобка 41"/>
          <p:cNvSpPr/>
          <p:nvPr/>
        </p:nvSpPr>
        <p:spPr>
          <a:xfrm>
            <a:off x="4860032" y="5157192"/>
            <a:ext cx="72008" cy="288032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авая круглая скобка 42"/>
          <p:cNvSpPr/>
          <p:nvPr/>
        </p:nvSpPr>
        <p:spPr>
          <a:xfrm>
            <a:off x="4499992" y="5157192"/>
            <a:ext cx="72008" cy="288032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авая круглая скобка 43"/>
          <p:cNvSpPr/>
          <p:nvPr/>
        </p:nvSpPr>
        <p:spPr>
          <a:xfrm>
            <a:off x="5436096" y="5157192"/>
            <a:ext cx="72008" cy="288032"/>
          </a:xfrm>
          <a:prstGeom prst="righ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Слог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584176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Раздели слово на слоги.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Обозначь гласные.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584176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                 </a:t>
            </a:r>
            <a:r>
              <a:rPr lang="ru-RU" sz="2800" i="1" spc="600" dirty="0" smtClean="0"/>
              <a:t>учитель</a:t>
            </a:r>
            <a:r>
              <a:rPr lang="ru-RU" sz="2800" i="1" dirty="0" smtClean="0"/>
              <a:t> – 3 сл.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3707904" y="4941168"/>
            <a:ext cx="43204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211960" y="4941168"/>
            <a:ext cx="43204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63888" y="4265801"/>
            <a:ext cx="3096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. .  .</a:t>
            </a:r>
            <a:endParaRPr lang="ru-RU" sz="8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Перенос  слова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08012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/>
              <a:t>  Раздели слово на слоги для переноса.</a:t>
            </a:r>
            <a:endParaRPr lang="ru-RU" sz="2400" dirty="0"/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547664" y="3088124"/>
            <a:ext cx="7056784" cy="792088"/>
          </a:xfrm>
          <a:prstGeom prst="wedgeRoundRectCallout">
            <a:avLst>
              <a:gd name="adj1" fmla="val -57547"/>
              <a:gd name="adj2" fmla="val 14820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763688" y="3068960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95936" y="3088124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Оси - на</a:t>
            </a:r>
            <a:endParaRPr lang="ru-RU" sz="2800" dirty="0"/>
          </a:p>
        </p:txBody>
      </p:sp>
      <p:sp>
        <p:nvSpPr>
          <p:cNvPr id="15" name="Скругленная прямоугольная выноска 14"/>
          <p:cNvSpPr/>
          <p:nvPr/>
        </p:nvSpPr>
        <p:spPr>
          <a:xfrm>
            <a:off x="1547664" y="4581128"/>
            <a:ext cx="7056784" cy="1440160"/>
          </a:xfrm>
          <a:prstGeom prst="wedgeRoundRectCallout">
            <a:avLst>
              <a:gd name="adj1" fmla="val -57154"/>
              <a:gd name="adj2" fmla="val -31334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691680" y="4581128"/>
            <a:ext cx="191597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Запомни!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9672" y="4636293"/>
            <a:ext cx="7056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                      При переносе одну букву нельзя оставлять на строке, нельзя переносить на новую строку. 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Мягкий знак </a:t>
            </a:r>
            <a:r>
              <a:rPr lang="ru-RU" b="1" i="1" dirty="0" err="1" smtClean="0">
                <a:solidFill>
                  <a:srgbClr val="003300"/>
                </a:solidFill>
                <a:latin typeface="Comic Sans MS" pitchFamily="66" charset="0"/>
              </a:rPr>
              <a:t>ь</a:t>
            </a:r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, обозначающий мягкость согласных.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512168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003300"/>
                </a:solidFill>
              </a:rPr>
              <a:t>Подчеркни мягкий знак </a:t>
            </a:r>
            <a:r>
              <a:rPr lang="ru-RU" sz="2400" b="1" i="1" dirty="0" err="1" smtClean="0">
                <a:solidFill>
                  <a:srgbClr val="003300"/>
                </a:solidFill>
              </a:rPr>
              <a:t>ь</a:t>
            </a:r>
            <a:r>
              <a:rPr lang="ru-RU" sz="2400" dirty="0" smtClean="0">
                <a:solidFill>
                  <a:srgbClr val="003300"/>
                </a:solidFill>
              </a:rPr>
              <a:t> и согласную перед ним.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слова на эту орфограмму.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728192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Ель, тень, пень, коньки, мальчик, пальто</a:t>
            </a:r>
            <a:endParaRPr lang="ru-RU" sz="2800" i="1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195736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148064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588224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339752" y="5517232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148064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11960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275856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195736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275856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11960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339752" y="5589240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588224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Гласные после шипящих</a:t>
            </a:r>
            <a:b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</a:b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жи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/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ши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;  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ча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/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ща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;  чу/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щу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Придумай и запиши ещё 2 слова на эту орфограмму.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51216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Малыши, карандаши, ежи, роща, туча</a:t>
            </a:r>
            <a:endParaRPr lang="ru-RU" sz="2800" i="1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868144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6948264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100392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868144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04048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87824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987824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5004048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8100392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948264" y="5157192"/>
            <a:ext cx="28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Сочетания 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чк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, 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чн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, 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нщ</a:t>
            </a:r>
            <a:r>
              <a:rPr lang="ru-RU" sz="4000" dirty="0" smtClean="0">
                <a:solidFill>
                  <a:srgbClr val="003300"/>
                </a:solidFill>
                <a:latin typeface="Bookman Old Style" pitchFamily="18" charset="0"/>
              </a:rPr>
              <a:t>, </a:t>
            </a:r>
            <a:r>
              <a:rPr lang="ru-RU" sz="4000" dirty="0" err="1" smtClean="0">
                <a:solidFill>
                  <a:srgbClr val="003300"/>
                </a:solidFill>
                <a:latin typeface="Bookman Old Style" pitchFamily="18" charset="0"/>
              </a:rPr>
              <a:t>щн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556792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слово правильно.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Подчеркни сочетание.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Запиши ещё 2 слова.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51216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653136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Дочка, речка, мощный.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4788024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491880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411760" y="5085184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263" y="44450"/>
            <a:ext cx="8785225" cy="1143000"/>
          </a:xfrm>
        </p:spPr>
        <p:txBody>
          <a:bodyPr/>
          <a:lstStyle/>
          <a:p>
            <a:r>
              <a:rPr lang="ru-RU" sz="4000" dirty="0" smtClean="0">
                <a:solidFill>
                  <a:srgbClr val="003300"/>
                </a:solidFill>
                <a:latin typeface="Comic Sans MS" pitchFamily="66" charset="0"/>
              </a:rPr>
              <a:t>Ударение</a:t>
            </a:r>
            <a:endParaRPr lang="ru-RU" sz="4000" dirty="0" smtClean="0">
              <a:solidFill>
                <a:srgbClr val="003300"/>
              </a:soli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5536" y="1484784"/>
            <a:ext cx="8352928" cy="1800200"/>
          </a:xfrm>
          <a:prstGeom prst="round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1700808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Выпиши слова.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ru-RU" sz="2400" dirty="0" smtClean="0">
                <a:solidFill>
                  <a:srgbClr val="003300"/>
                </a:solidFill>
              </a:rPr>
              <a:t>  Поставь в них правильно знак ударения.</a:t>
            </a:r>
            <a:endParaRPr lang="ru-RU" sz="2400" dirty="0">
              <a:solidFill>
                <a:srgbClr val="003300"/>
              </a:solidFill>
            </a:endParaRPr>
          </a:p>
        </p:txBody>
      </p:sp>
      <p:pic>
        <p:nvPicPr>
          <p:cNvPr id="8" name="Рисунок 7" descr="ucos56f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976" y="4467158"/>
            <a:ext cx="1153670" cy="1050074"/>
          </a:xfrm>
          <a:prstGeom prst="rect">
            <a:avLst/>
          </a:prstGeom>
        </p:spPr>
      </p:pic>
      <p:sp>
        <p:nvSpPr>
          <p:cNvPr id="9" name="Скругленная прямоугольная выноска 8"/>
          <p:cNvSpPr/>
          <p:nvPr/>
        </p:nvSpPr>
        <p:spPr>
          <a:xfrm>
            <a:off x="1619672" y="4077072"/>
            <a:ext cx="7056784" cy="1512168"/>
          </a:xfrm>
          <a:prstGeom prst="wedgeRoundRectCallout">
            <a:avLst>
              <a:gd name="adj1" fmla="val -57743"/>
              <a:gd name="adj2" fmla="val -746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835696" y="4057908"/>
            <a:ext cx="213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Делай так:</a:t>
            </a:r>
            <a:endParaRPr lang="ru-RU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4777988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Алфавит, азбука, портфель.</a:t>
            </a:r>
            <a:endParaRPr lang="ru-RU" sz="2800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3995936" y="6165304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C00000"/>
                </a:solidFill>
              </a:rPr>
              <a:t>К началу списка</a:t>
            </a:r>
            <a:endParaRPr lang="ru-RU" sz="2800" i="1" dirty="0">
              <a:solidFill>
                <a:srgbClr val="C00000"/>
              </a:solidFill>
            </a:endParaRPr>
          </a:p>
        </p:txBody>
      </p:sp>
      <p:sp>
        <p:nvSpPr>
          <p:cNvPr id="23" name="Выгнутая вниз стрелка 22">
            <a:hlinkClick r:id="rId4" action="ppaction://hlinksldjump"/>
          </p:cNvPr>
          <p:cNvSpPr/>
          <p:nvPr/>
        </p:nvSpPr>
        <p:spPr>
          <a:xfrm flipH="1">
            <a:off x="7020272" y="6165304"/>
            <a:ext cx="1368152" cy="504056"/>
          </a:xfrm>
          <a:prstGeom prst="curvedUpArrow">
            <a:avLst>
              <a:gd name="adj1" fmla="val 45300"/>
              <a:gd name="adj2" fmla="val 91213"/>
              <a:gd name="adj3" fmla="val 55235"/>
            </a:avLst>
          </a:prstGeom>
          <a:solidFill>
            <a:srgbClr val="C00000"/>
          </a:solidFill>
          <a:ln>
            <a:solidFill>
              <a:srgbClr val="F579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3275856" y="4653136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3923928" y="4653136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6372200" y="4653136"/>
            <a:ext cx="216024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ч.школа 16. русский язы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16. русский язык</Template>
  <TotalTime>656</TotalTime>
  <Words>1604</Words>
  <Application>Microsoft Office PowerPoint</Application>
  <PresentationFormat>Экран (4:3)</PresentationFormat>
  <Paragraphs>285</Paragraphs>
  <Slides>33</Slides>
  <Notes>0</Notes>
  <HiddenSlides>32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нач.школа 16. русский язык</vt:lpstr>
      <vt:lpstr>Тренажёр  по работе над ошибками</vt:lpstr>
      <vt:lpstr>Большая буква в начале предложения</vt:lpstr>
      <vt:lpstr>Пропуск, замена, перестановка букв</vt:lpstr>
      <vt:lpstr>Слог</vt:lpstr>
      <vt:lpstr>Перенос  слова</vt:lpstr>
      <vt:lpstr>Мягкий знак ь, обозначающий мягкость согласных.</vt:lpstr>
      <vt:lpstr>Гласные после шипящих жи/ши;  ча/ща;  чу/щу</vt:lpstr>
      <vt:lpstr>Сочетания чк, чн, нщ, щн</vt:lpstr>
      <vt:lpstr>Ударение</vt:lpstr>
      <vt:lpstr>Безударная гласная в корне, проверяемая ударением ( а, о, е, и, я)</vt:lpstr>
      <vt:lpstr>Безударная гласная в корне, непроверяемая ударением</vt:lpstr>
      <vt:lpstr>Парные звонкие и глухие согласные</vt:lpstr>
      <vt:lpstr>Большая буква в имени собственном</vt:lpstr>
      <vt:lpstr>Разделительный мягкий знак ь</vt:lpstr>
      <vt:lpstr>Двойные согласные в слове</vt:lpstr>
      <vt:lpstr>Знаки препинания в конце предложения (. ! ? …)</vt:lpstr>
      <vt:lpstr>Разбор предложения </vt:lpstr>
      <vt:lpstr>Состав слова</vt:lpstr>
      <vt:lpstr>Правописание  непроизносимых согласных</vt:lpstr>
      <vt:lpstr>Гласные и согласные  в приставках</vt:lpstr>
      <vt:lpstr>Правописание приставки со словом</vt:lpstr>
      <vt:lpstr>Правописание предлога со словом (орфограмма – пробел)</vt:lpstr>
      <vt:lpstr>Разделительный твёрдый знак ъ</vt:lpstr>
      <vt:lpstr>Мягкий знак ь на конце существительных после шипящих</vt:lpstr>
      <vt:lpstr>Соединительные гласные  в сложных словах (о, е)</vt:lpstr>
      <vt:lpstr>Не с глаголами  (орфограмма – пробел)</vt:lpstr>
      <vt:lpstr>Однородные члены предложения</vt:lpstr>
      <vt:lpstr>Правописание безударных падежных окончаний имён существительных</vt:lpstr>
      <vt:lpstr>Правописание безударных падежных окончаний имён прилагательных</vt:lpstr>
      <vt:lpstr>Предлог с местоимением (орфограмма – пробел)</vt:lpstr>
      <vt:lpstr>Мягкий знак ь на конце глаголов 2-го лица единственного числа настоящего времени</vt:lpstr>
      <vt:lpstr>Правописание безударных личных окончаний глаголов</vt:lpstr>
      <vt:lpstr>Сложное предложение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pichy_pravilno</dc:title>
  <dc:subject>ryss_iyzik</dc:subject>
  <dc:creator>Corowina</dc:creator>
  <dc:description>http://aida.ucoz.ru</dc:description>
  <cp:lastModifiedBy>Нина Е. Комарова</cp:lastModifiedBy>
  <cp:revision>77</cp:revision>
  <dcterms:created xsi:type="dcterms:W3CDTF">2012-04-21T12:13:54Z</dcterms:created>
  <dcterms:modified xsi:type="dcterms:W3CDTF">2014-06-06T07:15:33Z</dcterms:modified>
</cp:coreProperties>
</file>