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3400" cy="990600"/>
          </a:xfrm>
        </p:spPr>
        <p:txBody>
          <a:bodyPr/>
          <a:lstStyle/>
          <a:p>
            <a:pPr algn="ctr"/>
            <a:r>
              <a:rPr lang="ru-RU" b="1" dirty="0" smtClean="0">
                <a:latin typeface="Georgia" pitchFamily="18" charset="0"/>
              </a:rPr>
              <a:t>Гласные  звуки.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7281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1. Как определить гласные звуки?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780928"/>
            <a:ext cx="370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Georgia" pitchFamily="18" charset="0"/>
              </a:rPr>
              <a:t>Гласный звук : </a:t>
            </a:r>
            <a:endParaRPr lang="ru-RU" sz="24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5976" y="278092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Овал 8"/>
          <p:cNvSpPr/>
          <p:nvPr/>
        </p:nvSpPr>
        <p:spPr>
          <a:xfrm>
            <a:off x="4355976" y="2780928"/>
            <a:ext cx="504056" cy="504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0" name="TextBox 9"/>
          <p:cNvSpPr txBox="1"/>
          <p:nvPr/>
        </p:nvSpPr>
        <p:spPr>
          <a:xfrm>
            <a:off x="0" y="3645024"/>
            <a:ext cx="91440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1. Состоит только из голоса.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149080"/>
            <a:ext cx="91440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2. При произнесении гласного звука воздух проходит через рот свободно, без преград.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157192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>
                <a:latin typeface="Georgia" pitchFamily="18" charset="0"/>
              </a:rPr>
              <a:t>3</a:t>
            </a:r>
            <a:r>
              <a:rPr lang="ru-RU" b="1" i="1" dirty="0" smtClean="0">
                <a:latin typeface="Georgia" pitchFamily="18" charset="0"/>
              </a:rPr>
              <a:t>. </a:t>
            </a:r>
            <a:r>
              <a:rPr lang="ru-RU" sz="2800" b="1" i="1" dirty="0" smtClean="0">
                <a:latin typeface="Georgia" pitchFamily="18" charset="0"/>
              </a:rPr>
              <a:t>Образует слог.</a:t>
            </a:r>
            <a:endParaRPr lang="ru-RU" sz="28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Georgia" pitchFamily="18" charset="0"/>
              </a:rPr>
              <a:t>2. Какими буквами на письме обозначаются гласные звуки</a:t>
            </a:r>
            <a:r>
              <a:rPr lang="ru-RU" sz="2400" b="1" dirty="0" smtClean="0">
                <a:latin typeface="Georgia" pitchFamily="18" charset="0"/>
              </a:rPr>
              <a:t>?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80728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Буквы: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Аа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Яя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Оо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Ёё,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Ээ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Ее,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Уу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Юю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, Ии, </a:t>
            </a:r>
            <a:r>
              <a:rPr lang="ru-RU" sz="3600" b="1" dirty="0" err="1" smtClean="0">
                <a:solidFill>
                  <a:schemeClr val="tx1"/>
                </a:solidFill>
                <a:latin typeface="Georgia" pitchFamily="18" charset="0"/>
              </a:rPr>
              <a:t>ы</a:t>
            </a:r>
            <a:r>
              <a:rPr lang="ru-RU" sz="3600" b="1" dirty="0" smtClean="0">
                <a:solidFill>
                  <a:schemeClr val="tx1"/>
                </a:solidFill>
                <a:latin typeface="Georgia" pitchFamily="18" charset="0"/>
              </a:rPr>
              <a:t>  .  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132856"/>
            <a:ext cx="91440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Звуки:</a:t>
            </a:r>
            <a:r>
              <a:rPr lang="ru-RU" sz="2800" dirty="0" smtClean="0">
                <a:latin typeface="Georgia" pitchFamily="18" charset="0"/>
              </a:rPr>
              <a:t>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ru-RU" sz="2800" dirty="0" smtClean="0">
                <a:latin typeface="Georgia" pitchFamily="18" charset="0"/>
              </a:rPr>
              <a:t>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ru-RU" sz="2800" dirty="0" smtClean="0">
                <a:latin typeface="Georgia" pitchFamily="18" charset="0"/>
              </a:rPr>
              <a:t>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ru-RU" sz="2800" dirty="0" smtClean="0">
                <a:latin typeface="Georgia" pitchFamily="18" charset="0"/>
              </a:rPr>
              <a:t>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,</a:t>
            </a:r>
            <a:r>
              <a:rPr lang="ru-RU" sz="2800" dirty="0" smtClean="0">
                <a:latin typeface="Georgia" pitchFamily="18" charset="0"/>
              </a:rPr>
              <a:t>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, </a:t>
            </a:r>
            <a:r>
              <a:rPr lang="ru-RU" sz="2800" dirty="0" smtClean="0">
                <a:latin typeface="Georgia" pitchFamily="18" charset="0"/>
              </a:rPr>
              <a:t>          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8" name="Двойные круглые скобки 7"/>
          <p:cNvSpPr/>
          <p:nvPr/>
        </p:nvSpPr>
        <p:spPr>
          <a:xfrm>
            <a:off x="1403648" y="2204864"/>
            <a:ext cx="576064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75656" y="19888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а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0" name="Двойные круглые скобки 9"/>
          <p:cNvSpPr/>
          <p:nvPr/>
        </p:nvSpPr>
        <p:spPr>
          <a:xfrm>
            <a:off x="2339752" y="2204864"/>
            <a:ext cx="576064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411760" y="19888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о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2" name="Двойные круглые скобки 11"/>
          <p:cNvSpPr/>
          <p:nvPr/>
        </p:nvSpPr>
        <p:spPr>
          <a:xfrm>
            <a:off x="3275856" y="2204864"/>
            <a:ext cx="576064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347864" y="19888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э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4" name="Двойные круглые скобки 13"/>
          <p:cNvSpPr/>
          <p:nvPr/>
        </p:nvSpPr>
        <p:spPr>
          <a:xfrm>
            <a:off x="4211960" y="2204864"/>
            <a:ext cx="576064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3968" y="19888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у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6" name="Двойные круглые скобки 15"/>
          <p:cNvSpPr/>
          <p:nvPr/>
        </p:nvSpPr>
        <p:spPr>
          <a:xfrm>
            <a:off x="5148064" y="2204864"/>
            <a:ext cx="576064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148064" y="19888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Georgia" pitchFamily="18" charset="0"/>
              </a:rPr>
              <a:t>и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18" name="Двойные круглые скобки 17"/>
          <p:cNvSpPr/>
          <p:nvPr/>
        </p:nvSpPr>
        <p:spPr>
          <a:xfrm>
            <a:off x="6084168" y="2204864"/>
            <a:ext cx="648072" cy="432048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084168" y="1988840"/>
            <a:ext cx="43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latin typeface="Georgia" pitchFamily="18" charset="0"/>
              </a:rPr>
              <a:t>ы</a:t>
            </a:r>
            <a:r>
              <a:rPr lang="ru-RU" sz="4400" b="1" dirty="0" smtClean="0">
                <a:latin typeface="Georgia" pitchFamily="18" charset="0"/>
              </a:rPr>
              <a:t> 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904" y="350100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Georgia" pitchFamily="18" charset="0"/>
              </a:rPr>
              <a:t>е л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3645024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3645024"/>
            <a:ext cx="360040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0" y="2924944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Прочитай. Есть ли такое слово? Как докажешь?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221088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Составь ещё одно-два слова, заполняя окошки.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Выполни их разбор.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661248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Расскажите о работе буквы е.  У каких ещё букв такая же работа?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90872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90872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90872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90872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1412776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90872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242088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2924944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55976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1920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191683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2924944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242088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851920" y="242088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242088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64088" y="242088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860032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851920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43808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39752" y="3429000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2411760" y="692696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   </a:t>
            </a:r>
            <a:r>
              <a:rPr lang="ru-RU" sz="4000" b="1" dirty="0" err="1" smtClean="0">
                <a:latin typeface="Georgia" pitchFamily="18" charset="0"/>
              </a:rPr>
              <a:t>р</a:t>
            </a:r>
            <a:r>
              <a:rPr lang="ru-RU" sz="4000" b="1" dirty="0" smtClean="0">
                <a:latin typeface="Georgia" pitchFamily="18" charset="0"/>
              </a:rPr>
              <a:t>  у ч  е </a:t>
            </a:r>
            <a:r>
              <a:rPr lang="ru-RU" sz="4000" b="1" dirty="0" err="1" smtClean="0">
                <a:latin typeface="Georgia" pitchFamily="18" charset="0"/>
              </a:rPr>
              <a:t>й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51920" y="1772816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м о л </a:t>
            </a:r>
            <a:r>
              <a:rPr lang="ru-RU" sz="4000" b="1" dirty="0" err="1" smtClean="0">
                <a:latin typeface="Georgia" pitchFamily="18" charset="0"/>
              </a:rPr>
              <a:t>н</a:t>
            </a:r>
            <a:r>
              <a:rPr lang="ru-RU" sz="4000" b="1" dirty="0" smtClean="0">
                <a:latin typeface="Georgia" pitchFamily="18" charset="0"/>
              </a:rPr>
              <a:t> и  я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491880" y="2276872"/>
            <a:ext cx="2289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   </a:t>
            </a:r>
            <a:r>
              <a:rPr lang="ru-RU" sz="4000" b="1" dirty="0" smtClean="0">
                <a:latin typeface="Georgia" pitchFamily="18" charset="0"/>
              </a:rPr>
              <a:t> </a:t>
            </a:r>
            <a:r>
              <a:rPr lang="ru-RU" sz="4000" b="1" dirty="0" err="1" smtClean="0">
                <a:latin typeface="Georgia" pitchFamily="18" charset="0"/>
              </a:rPr>
              <a:t>х</a:t>
            </a:r>
            <a:r>
              <a:rPr lang="ru-RU" sz="4000" b="1" dirty="0" smtClean="0">
                <a:latin typeface="Georgia" pitchFamily="18" charset="0"/>
              </a:rPr>
              <a:t>    о я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051720" y="3284984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  л у ж  а      к а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72200" y="2276872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м</a:t>
            </a:r>
          </a:p>
          <a:p>
            <a:r>
              <a:rPr lang="ru-RU" sz="4000" b="1" dirty="0" smtClean="0">
                <a:latin typeface="Georgia" pitchFamily="18" charset="0"/>
              </a:rPr>
              <a:t>а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5976" y="332656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2.</a:t>
            </a:r>
            <a:endParaRPr lang="ru-RU" sz="36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372200" y="1340768"/>
            <a:ext cx="61266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  <a:latin typeface="Georgia" pitchFamily="18" charset="0"/>
              </a:rPr>
              <a:t>6.</a:t>
            </a:r>
            <a:endParaRPr lang="ru-RU" sz="4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1720" y="4293096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1. Небольшой поток воды.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11760" y="836712"/>
            <a:ext cx="543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1.</a:t>
            </a:r>
            <a:endParaRPr lang="ru-RU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1331640" y="472514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2. Лес из еловых деревьев (какой?).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31640" y="4335487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3. Листья у деревьев в виде игл.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19872" y="2276872"/>
            <a:ext cx="564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3.</a:t>
            </a:r>
            <a:endParaRPr lang="ru-RU" sz="3600" dirty="0"/>
          </a:p>
        </p:txBody>
      </p:sp>
      <p:sp>
        <p:nvSpPr>
          <p:cNvPr id="43" name="TextBox 42"/>
          <p:cNvSpPr txBox="1"/>
          <p:nvPr/>
        </p:nvSpPr>
        <p:spPr>
          <a:xfrm>
            <a:off x="3419872" y="1844824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4.</a:t>
            </a:r>
            <a:endParaRPr lang="ru-RU" sz="36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07704" y="328498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7030A0"/>
                </a:solidFill>
                <a:latin typeface="Georgia" pitchFamily="18" charset="0"/>
              </a:rPr>
              <a:t>5.</a:t>
            </a:r>
            <a:endParaRPr lang="ru-RU" sz="36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355976" y="1268760"/>
            <a:ext cx="5212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л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3968" y="2780928"/>
            <a:ext cx="654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latin typeface="Georgia" pitchFamily="18" charset="0"/>
              </a:rPr>
              <a:t>ы</a:t>
            </a:r>
            <a:endParaRPr lang="ru-RU" sz="4000" b="1" dirty="0">
              <a:latin typeface="Georgia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355976" y="3356992"/>
            <a:ext cx="780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latin typeface="Georgia" pitchFamily="18" charset="0"/>
              </a:rPr>
              <a:t>й</a:t>
            </a:r>
            <a:r>
              <a:rPr lang="ru-RU" sz="3600" b="1" dirty="0" smtClean="0">
                <a:latin typeface="Georgia" pitchFamily="18" charset="0"/>
              </a:rPr>
              <a:t> </a:t>
            </a:r>
            <a:r>
              <a:rPr lang="ru-RU" b="1" dirty="0" smtClean="0">
                <a:latin typeface="Georgia" pitchFamily="18" charset="0"/>
              </a:rPr>
              <a:t> 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355976" y="1772817"/>
            <a:ext cx="50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о</a:t>
            </a:r>
          </a:p>
          <a:p>
            <a:endParaRPr lang="ru-RU" sz="4000" b="1" dirty="0">
              <a:latin typeface="Georgia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355976" y="2276872"/>
            <a:ext cx="6319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Georgia" pitchFamily="18" charset="0"/>
              </a:rPr>
              <a:t>в </a:t>
            </a:r>
            <a:endParaRPr lang="ru-RU" sz="40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223628" y="4771382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4. Светящийся разряд во время грозы.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67744" y="429309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5. Небольшой луг, полянка.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07704" y="479715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6. Углубление в земле. 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8" grpId="0"/>
      <p:bldP spid="38" grpId="1"/>
      <p:bldP spid="40" grpId="0"/>
      <p:bldP spid="40" grpId="1"/>
      <p:bldP spid="41" grpId="0"/>
      <p:bldP spid="41" grpId="1"/>
      <p:bldP spid="47" grpId="0"/>
      <p:bldP spid="48" grpId="0"/>
      <p:bldP spid="49" grpId="0"/>
      <p:bldP spid="50" grpId="0"/>
      <p:bldP spid="51" grpId="0"/>
      <p:bldP spid="52" grpId="0"/>
      <p:bldP spid="52" grpId="1"/>
      <p:bldP spid="53" grpId="0"/>
      <p:bldP spid="53" grpId="1"/>
      <p:bldP spid="54" grpId="0"/>
      <p:bldP spid="5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211</Words>
  <Application>Microsoft Office PowerPoint</Application>
  <PresentationFormat>Экран (4:3)</PresentationFormat>
  <Paragraphs>43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Гласные  звуки.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 звуки.</dc:title>
  <dc:creator>маришка</dc:creator>
  <cp:lastModifiedBy>user</cp:lastModifiedBy>
  <cp:revision>16</cp:revision>
  <dcterms:created xsi:type="dcterms:W3CDTF">2013-11-09T14:31:38Z</dcterms:created>
  <dcterms:modified xsi:type="dcterms:W3CDTF">2013-11-12T04:50:04Z</dcterms:modified>
</cp:coreProperties>
</file>