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B410-B8E7-4572-8B6B-9CC0C28836A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E1303-45DE-4B9A-9828-8A8BB94C59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54868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Учимся   решать  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 главные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 орфографические </a:t>
            </a:r>
          </a:p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задачи   в   корне   слова.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Georgia" pitchFamily="18" charset="0"/>
              </a:rPr>
              <a:t>Прочитай .</a:t>
            </a:r>
            <a:endParaRPr lang="ru-RU" sz="2800" b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3140968"/>
            <a:ext cx="1843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Georgia" pitchFamily="18" charset="0"/>
              </a:rPr>
              <a:t>Уточни :</a:t>
            </a:r>
            <a:endParaRPr lang="ru-RU" sz="2800" b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3789040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latin typeface="Georgia" pitchFamily="18" charset="0"/>
              </a:rPr>
              <a:t>Какие орфографические задачи ты будешь учиться решать?</a:t>
            </a:r>
          </a:p>
          <a:p>
            <a:pPr marL="457200" indent="-457200">
              <a:buFont typeface="+mj-lt"/>
              <a:buAutoNum type="arabicParenR"/>
            </a:pPr>
            <a:endParaRPr lang="ru-RU" sz="2400" b="1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latin typeface="Georgia" pitchFamily="18" charset="0"/>
              </a:rPr>
              <a:t>С какими словами тебе нужно познакомиться?</a:t>
            </a:r>
          </a:p>
          <a:p>
            <a:pPr marL="457200" indent="-457200">
              <a:buFont typeface="+mj-lt"/>
              <a:buAutoNum type="arabicParenR"/>
            </a:pP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1916832"/>
            <a:ext cx="8604448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Узнать нужную букву в корнях многих слов можно и без словаря, и без книги, ни у кого не спрашивая. Выручают слова-подсказки, которые часто есть в семьях слов.</a:t>
            </a:r>
            <a:endParaRPr lang="ru-RU" sz="32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33265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0"/>
            <a:ext cx="66223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Слова-подсказки – какие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они?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7170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400" b="1" dirty="0" smtClean="0">
                <a:latin typeface="Georgia" pitchFamily="18" charset="0"/>
              </a:rPr>
              <a:t>Познакомимся с понятием </a:t>
            </a:r>
            <a:r>
              <a:rPr lang="ru-RU" sz="2400" b="1" i="1" dirty="0" smtClean="0">
                <a:latin typeface="Georgia" pitchFamily="18" charset="0"/>
              </a:rPr>
              <a:t>проверочное слово</a:t>
            </a:r>
            <a:r>
              <a:rPr lang="ru-RU" sz="2400" b="1" dirty="0" smtClean="0">
                <a:latin typeface="Georgia" pitchFamily="18" charset="0"/>
              </a:rPr>
              <a:t> и разберём его смысл.</a:t>
            </a:r>
          </a:p>
          <a:p>
            <a:pPr marL="457200" indent="-457200"/>
            <a:endParaRPr lang="ru-RU" sz="2400" b="1" dirty="0" smtClean="0">
              <a:latin typeface="Georgia" pitchFamily="18" charset="0"/>
            </a:endParaRPr>
          </a:p>
          <a:p>
            <a:pPr marL="457200" indent="-457200"/>
            <a:r>
              <a:rPr lang="ru-RU" sz="2400" b="1" dirty="0" smtClean="0">
                <a:latin typeface="Georgia" pitchFamily="18" charset="0"/>
              </a:rPr>
              <a:t>2)  Познакомимся с общими способами поиска проверочных слов для корня с безударным гласным.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484784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Georgia" pitchFamily="18" charset="0"/>
              </a:rPr>
              <a:t>Предположите…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latin typeface="Georgia" pitchFamily="18" charset="0"/>
              </a:rPr>
              <a:t>  О чём вы сможете узнать на этом уроке?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11960" y="2852936"/>
            <a:ext cx="288032" cy="79208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Сравни слова в строке.</a:t>
            </a:r>
          </a:p>
          <a:p>
            <a:r>
              <a:rPr lang="ru-RU" sz="2400" dirty="0" smtClean="0">
                <a:latin typeface="Georgia" pitchFamily="18" charset="0"/>
              </a:rPr>
              <a:t>Покажи, что их объединяет в одну семью.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88840"/>
            <a:ext cx="8604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зв</a:t>
            </a:r>
            <a:r>
              <a:rPr lang="ru-RU" sz="2800" dirty="0" smtClean="0">
                <a:latin typeface="Georgia" pitchFamily="18" charset="0"/>
              </a:rPr>
              <a:t>   нить      </a:t>
            </a:r>
            <a:r>
              <a:rPr lang="ru-RU" sz="2800" dirty="0" err="1" smtClean="0">
                <a:latin typeface="Georgia" pitchFamily="18" charset="0"/>
              </a:rPr>
              <a:t>зв</a:t>
            </a:r>
            <a:r>
              <a:rPr lang="ru-RU" sz="2800" dirty="0" smtClean="0">
                <a:latin typeface="Georgia" pitchFamily="18" charset="0"/>
              </a:rPr>
              <a:t>   нок        </a:t>
            </a:r>
            <a:r>
              <a:rPr lang="ru-RU" sz="2800" dirty="0" err="1" smtClean="0">
                <a:latin typeface="Georgia" pitchFamily="18" charset="0"/>
              </a:rPr>
              <a:t>зв</a:t>
            </a:r>
            <a:r>
              <a:rPr lang="ru-RU" sz="2800" dirty="0" smtClean="0">
                <a:latin typeface="Georgia" pitchFamily="18" charset="0"/>
              </a:rPr>
              <a:t>   </a:t>
            </a:r>
            <a:r>
              <a:rPr lang="ru-RU" sz="2800" dirty="0" err="1" smtClean="0">
                <a:latin typeface="Georgia" pitchFamily="18" charset="0"/>
              </a:rPr>
              <a:t>нки</a:t>
            </a:r>
            <a:r>
              <a:rPr lang="ru-RU" sz="2800" dirty="0" smtClean="0">
                <a:latin typeface="Georgia" pitchFamily="18" charset="0"/>
              </a:rPr>
              <a:t>         зв</a:t>
            </a:r>
            <a:r>
              <a:rPr lang="ru-RU" sz="2800" b="1" dirty="0" smtClean="0">
                <a:latin typeface="Georgia" pitchFamily="18" charset="0"/>
              </a:rPr>
              <a:t>о</a:t>
            </a:r>
            <a:r>
              <a:rPr lang="ru-RU" sz="2800" dirty="0" smtClean="0">
                <a:latin typeface="Georgia" pitchFamily="18" charset="0"/>
              </a:rPr>
              <a:t>н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" name="6-конечная звезда 4"/>
          <p:cNvSpPr/>
          <p:nvPr/>
        </p:nvSpPr>
        <p:spPr>
          <a:xfrm>
            <a:off x="2339752" y="2204864"/>
            <a:ext cx="144016" cy="144016"/>
          </a:xfrm>
          <a:prstGeom prst="star6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4139952" y="2204864"/>
            <a:ext cx="144016" cy="144016"/>
          </a:xfrm>
          <a:prstGeom prst="star6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6228184" y="2204864"/>
            <a:ext cx="144016" cy="144016"/>
          </a:xfrm>
          <a:prstGeom prst="star6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15616" y="1772816"/>
            <a:ext cx="288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177281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932040" y="1772816"/>
            <a:ext cx="3706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endParaRPr lang="ru-RU" sz="4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7092280" y="2060848"/>
            <a:ext cx="72008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8939912">
            <a:off x="728887" y="2034159"/>
            <a:ext cx="914400" cy="914400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8939912">
            <a:off x="2673104" y="1962150"/>
            <a:ext cx="914400" cy="914400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8939912">
            <a:off x="4545310" y="1962151"/>
            <a:ext cx="914400" cy="914400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8939912">
            <a:off x="6489528" y="1890143"/>
            <a:ext cx="914400" cy="914400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11560" y="2708920"/>
            <a:ext cx="8532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  Над «окошками» обозначь выбор букв; назови орфограмму.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1560" y="3501008"/>
            <a:ext cx="853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  Почему на месте выделенной буквы «окошко» не нужно?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126876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30" name="Прямая соединительная линия 29"/>
          <p:cNvCxnSpPr>
            <a:stCxn id="28" idx="1"/>
          </p:cNvCxnSpPr>
          <p:nvPr/>
        </p:nvCxnSpPr>
        <p:spPr>
          <a:xfrm>
            <a:off x="1043608" y="1684259"/>
            <a:ext cx="360040" cy="16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87824" y="126876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35" name="Прямая соединительная линия 34"/>
          <p:cNvCxnSpPr>
            <a:stCxn id="34" idx="1"/>
          </p:cNvCxnSpPr>
          <p:nvPr/>
        </p:nvCxnSpPr>
        <p:spPr>
          <a:xfrm>
            <a:off x="2987824" y="1684259"/>
            <a:ext cx="360040" cy="16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60032" y="126876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400" b="1" dirty="0">
              <a:solidFill>
                <a:srgbClr val="00B050"/>
              </a:solidFill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>
            <a:stCxn id="36" idx="1"/>
          </p:cNvCxnSpPr>
          <p:nvPr/>
        </p:nvCxnSpPr>
        <p:spPr>
          <a:xfrm>
            <a:off x="4860032" y="1684259"/>
            <a:ext cx="360040" cy="16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9552" y="4509120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Georgia" pitchFamily="18" charset="0"/>
              </a:rPr>
              <a:t> Такие слова и есть  </a:t>
            </a:r>
            <a:r>
              <a:rPr lang="ru-RU" sz="2400" b="1" dirty="0" smtClean="0">
                <a:latin typeface="Georgia" pitchFamily="18" charset="0"/>
              </a:rPr>
              <a:t>слова-подсказки. </a:t>
            </a:r>
            <a:r>
              <a:rPr lang="ru-RU" sz="2400" dirty="0" smtClean="0">
                <a:latin typeface="Georgia" pitchFamily="18" charset="0"/>
              </a:rPr>
              <a:t>С их помощью по секрету корней выбери и вставь правильные буквы.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67544" y="5445224"/>
            <a:ext cx="8676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Georgia" pitchFamily="18" charset="0"/>
              </a:rPr>
              <a:t>   Подумай, какие слова будут подсказками для безударных гласных в корне.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/>
      <p:bldP spid="34" grpId="0"/>
      <p:bldP spid="36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1412776"/>
            <a:ext cx="6552728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Слова-подсказки помогают правильно выбрать букву  для гласного на месте орфограммы.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Такие слова называют </a:t>
            </a:r>
            <a:r>
              <a:rPr lang="ru-RU" sz="2400" b="1" dirty="0" smtClean="0">
                <a:latin typeface="Georgia" pitchFamily="18" charset="0"/>
              </a:rPr>
              <a:t>проверочными, </a:t>
            </a:r>
            <a:r>
              <a:rPr lang="ru-RU" sz="2400" dirty="0" smtClean="0">
                <a:latin typeface="Georgia" pitchFamily="18" charset="0"/>
              </a:rPr>
              <a:t>а их подбор – </a:t>
            </a:r>
            <a:r>
              <a:rPr lang="ru-RU" sz="2400" b="1" dirty="0" smtClean="0">
                <a:latin typeface="Georgia" pitchFamily="18" charset="0"/>
              </a:rPr>
              <a:t>проверкой; </a:t>
            </a:r>
            <a:r>
              <a:rPr lang="ru-RU" sz="2400" dirty="0" smtClean="0">
                <a:latin typeface="Georgia" pitchFamily="18" charset="0"/>
              </a:rPr>
              <a:t>слова, в которых решаются задачи, - </a:t>
            </a:r>
            <a:r>
              <a:rPr lang="ru-RU" sz="2400" b="1" dirty="0" smtClean="0">
                <a:latin typeface="Georgia" pitchFamily="18" charset="0"/>
              </a:rPr>
              <a:t>проверяемые.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Georgia" pitchFamily="18" charset="0"/>
              </a:rPr>
              <a:t>Для орфограмм корня</a:t>
            </a:r>
            <a:r>
              <a:rPr lang="ru-RU" sz="2400" b="1" dirty="0" smtClean="0">
                <a:latin typeface="Georgia" pitchFamily="18" charset="0"/>
              </a:rPr>
              <a:t> проверочное слово </a:t>
            </a:r>
            <a:r>
              <a:rPr lang="ru-RU" sz="2400" dirty="0" smtClean="0">
                <a:latin typeface="Georgia" pitchFamily="18" charset="0"/>
              </a:rPr>
              <a:t>такое, в котором тот же корень, но </a:t>
            </a:r>
            <a:r>
              <a:rPr lang="ru-RU" sz="2400" b="1" dirty="0" smtClean="0">
                <a:latin typeface="Georgia" pitchFamily="18" charset="0"/>
              </a:rPr>
              <a:t>опасное место стало безопасным.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3265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Georgia" pitchFamily="18" charset="0"/>
              </a:rPr>
              <a:t>Прочитай сообщение. О чём оно? На какие вопросы отвечает?</a:t>
            </a:r>
            <a:endParaRPr lang="ru-RU" sz="2400" u="sng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0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Georgia" pitchFamily="18" charset="0"/>
              </a:rPr>
              <a:t> Расскажи об опасных и безопасных местах для гласных на нескольких примерах.</a:t>
            </a:r>
            <a:endParaRPr lang="ru-RU" sz="2400" u="sng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412776"/>
            <a:ext cx="237626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Georgia" pitchFamily="18" charset="0"/>
              </a:rPr>
              <a:t>д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ма</a:t>
            </a:r>
            <a:r>
              <a:rPr lang="ru-RU" sz="2800" dirty="0" smtClean="0">
                <a:latin typeface="Georgia" pitchFamily="18" charset="0"/>
              </a:rPr>
              <a:t> - д</a:t>
            </a:r>
            <a:r>
              <a:rPr lang="ru-RU" sz="2800" b="1" dirty="0" smtClean="0">
                <a:latin typeface="Georgia" pitchFamily="18" charset="0"/>
              </a:rPr>
              <a:t>о</a:t>
            </a:r>
            <a:r>
              <a:rPr lang="ru-RU" sz="2800" dirty="0" smtClean="0">
                <a:latin typeface="Georgia" pitchFamily="18" charset="0"/>
              </a:rPr>
              <a:t>м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1412776"/>
            <a:ext cx="2376264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Georgia" pitchFamily="18" charset="0"/>
              </a:rPr>
              <a:t>д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 </a:t>
            </a:r>
            <a:r>
              <a:rPr lang="ru-RU" sz="2800" dirty="0" err="1" smtClean="0">
                <a:latin typeface="Georgia" pitchFamily="18" charset="0"/>
              </a:rPr>
              <a:t>ры</a:t>
            </a:r>
            <a:r>
              <a:rPr lang="ru-RU" sz="2800" dirty="0" smtClean="0">
                <a:latin typeface="Georgia" pitchFamily="18" charset="0"/>
              </a:rPr>
              <a:t> - д</a:t>
            </a:r>
            <a:r>
              <a:rPr lang="ru-RU" sz="2800" b="1" dirty="0" smtClean="0">
                <a:latin typeface="Georgia" pitchFamily="18" charset="0"/>
              </a:rPr>
              <a:t>а</a:t>
            </a:r>
            <a:r>
              <a:rPr lang="ru-RU" sz="2800" dirty="0" smtClean="0">
                <a:latin typeface="Georgia" pitchFamily="18" charset="0"/>
              </a:rPr>
              <a:t>р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34888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  Назови проверяемые и проверочные слова.  </a:t>
            </a:r>
          </a:p>
          <a:p>
            <a:r>
              <a:rPr lang="ru-RU" sz="2400" dirty="0" smtClean="0">
                <a:latin typeface="Georgia" pitchFamily="18" charset="0"/>
              </a:rPr>
              <a:t>    По подсказке проверочных слов выбери буквы, вставь их и письменно объясни.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7" name="Дуга 6"/>
          <p:cNvSpPr/>
          <p:nvPr/>
        </p:nvSpPr>
        <p:spPr>
          <a:xfrm rot="18939912">
            <a:off x="1088927" y="1386088"/>
            <a:ext cx="914400" cy="914400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18939912">
            <a:off x="2399515" y="1453041"/>
            <a:ext cx="816578" cy="709805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1412776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о</a:t>
            </a:r>
            <a:endParaRPr lang="ru-RU" sz="2800" dirty="0">
              <a:solidFill>
                <a:srgbClr val="00B05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03648" y="184482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627784" y="198884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27784" y="184482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8939912">
            <a:off x="4329287" y="1386088"/>
            <a:ext cx="914400" cy="914400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8939912">
            <a:off x="5726792" y="1484809"/>
            <a:ext cx="714752" cy="710987"/>
          </a:xfrm>
          <a:prstGeom prst="arc">
            <a:avLst>
              <a:gd name="adj1" fmla="val 14807868"/>
              <a:gd name="adj2" fmla="val 119681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1412776"/>
            <a:ext cx="397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а</a:t>
            </a:r>
            <a:endParaRPr lang="ru-RU" sz="2800" dirty="0">
              <a:solidFill>
                <a:srgbClr val="00B05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644008" y="184482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940152" y="1844824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40152" y="1988840"/>
            <a:ext cx="2880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3568" y="393305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Что называют проверяемые и проверочные слова? На какие вопросы они отвечают?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7" grpId="0" animBg="1"/>
      <p:bldP spid="18" grpId="0" animBg="1"/>
      <p:bldP spid="19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0"/>
            <a:ext cx="6552728" cy="193899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Во всех ли словах нужны «окошки»? Как это узнаешь?</a:t>
            </a:r>
          </a:p>
          <a:p>
            <a:r>
              <a:rPr lang="ru-RU" sz="2400" dirty="0" smtClean="0">
                <a:latin typeface="Georgia" pitchFamily="18" charset="0"/>
              </a:rPr>
              <a:t>    Там, где «окошек» быть не должно, вставь буквы. Будут ли эти слова проверочными?</a:t>
            </a:r>
          </a:p>
          <a:p>
            <a:r>
              <a:rPr lang="ru-RU" sz="2400" dirty="0" smtClean="0">
                <a:latin typeface="Georgia" pitchFamily="18" charset="0"/>
              </a:rPr>
              <a:t>     а проверочные ли слова справа?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132856"/>
            <a:ext cx="475252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Georgia" pitchFamily="18" charset="0"/>
              </a:rPr>
              <a:t>р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 . </a:t>
            </a:r>
            <a:r>
              <a:rPr lang="ru-RU" sz="2800" b="1" dirty="0" err="1" smtClean="0">
                <a:latin typeface="Georgia" pitchFamily="18" charset="0"/>
              </a:rPr>
              <a:t>к</a:t>
            </a:r>
            <a:r>
              <a:rPr lang="ru-RU" sz="2800" dirty="0" err="1" smtClean="0">
                <a:latin typeface="Georgia" pitchFamily="18" charset="0"/>
              </a:rPr>
              <a:t>а</a:t>
            </a:r>
            <a:r>
              <a:rPr lang="ru-RU" sz="2800" dirty="0" smtClean="0">
                <a:latin typeface="Georgia" pitchFamily="18" charset="0"/>
              </a:rPr>
              <a:t> ,  </a:t>
            </a:r>
            <a:r>
              <a:rPr lang="ru-RU" sz="2800" dirty="0" err="1" smtClean="0">
                <a:latin typeface="Georgia" pitchFamily="18" charset="0"/>
              </a:rPr>
              <a:t>р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 </a:t>
            </a:r>
            <a:r>
              <a:rPr lang="ru-RU" sz="2800" b="1" dirty="0" err="1" smtClean="0">
                <a:latin typeface="Georgia" pitchFamily="18" charset="0"/>
              </a:rPr>
              <a:t>ч</a:t>
            </a:r>
            <a:r>
              <a:rPr lang="ru-RU" sz="2800" dirty="0" err="1" smtClean="0">
                <a:latin typeface="Georgia" pitchFamily="18" charset="0"/>
              </a:rPr>
              <a:t>ка</a:t>
            </a:r>
            <a:r>
              <a:rPr lang="ru-RU" sz="2800" dirty="0" smtClean="0">
                <a:latin typeface="Georgia" pitchFamily="18" charset="0"/>
              </a:rPr>
              <a:t> ,  </a:t>
            </a:r>
            <a:r>
              <a:rPr lang="ru-RU" sz="2800" dirty="0" err="1" smtClean="0">
                <a:latin typeface="Georgia" pitchFamily="18" charset="0"/>
              </a:rPr>
              <a:t>р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ч</a:t>
            </a:r>
            <a:r>
              <a:rPr lang="ru-RU" sz="2800" dirty="0" err="1" smtClean="0">
                <a:latin typeface="Georgia" pitchFamily="18" charset="0"/>
              </a:rPr>
              <a:t>ушка</a:t>
            </a:r>
            <a:r>
              <a:rPr lang="ru-RU" sz="2800" dirty="0" smtClean="0">
                <a:latin typeface="Georgia" pitchFamily="18" charset="0"/>
              </a:rPr>
              <a:t> , </a:t>
            </a:r>
          </a:p>
          <a:p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р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err="1" smtClean="0">
                <a:latin typeface="Georgia" pitchFamily="18" charset="0"/>
              </a:rPr>
              <a:t>ч</a:t>
            </a:r>
            <a:r>
              <a:rPr lang="ru-RU" sz="2800" dirty="0" err="1" smtClean="0">
                <a:latin typeface="Georgia" pitchFamily="18" charset="0"/>
              </a:rPr>
              <a:t>енька</a:t>
            </a:r>
            <a:r>
              <a:rPr lang="ru-RU" sz="2800" dirty="0" smtClean="0">
                <a:latin typeface="Georgia" pitchFamily="18" charset="0"/>
              </a:rPr>
              <a:t> ,</a:t>
            </a:r>
            <a:r>
              <a:rPr lang="ru-RU" sz="2800" dirty="0" err="1" smtClean="0">
                <a:latin typeface="Georgia" pitchFamily="18" charset="0"/>
              </a:rPr>
              <a:t>р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latin typeface="Georgia" pitchFamily="18" charset="0"/>
              </a:rPr>
              <a:t>ч </a:t>
            </a:r>
            <a:r>
              <a:rPr lang="ru-RU" sz="2800" dirty="0" smtClean="0">
                <a:latin typeface="Georgia" pitchFamily="18" charset="0"/>
              </a:rPr>
              <a:t>ной    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0232" y="2420888"/>
            <a:ext cx="12241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реки</a:t>
            </a:r>
            <a:endParaRPr lang="ru-RU" sz="2400" dirty="0">
              <a:latin typeface="Georg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699792" y="220486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164288" y="2780928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164288" y="2852936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8787954">
            <a:off x="6732180" y="2457377"/>
            <a:ext cx="819681" cy="749800"/>
          </a:xfrm>
          <a:prstGeom prst="arc">
            <a:avLst>
              <a:gd name="adj1" fmla="val 16880737"/>
              <a:gd name="adj2" fmla="val 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043608" y="3284984"/>
            <a:ext cx="4824536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Georgia" pitchFamily="18" charset="0"/>
              </a:rPr>
              <a:t>х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дил</a:t>
            </a:r>
            <a:r>
              <a:rPr lang="ru-RU" sz="2800" dirty="0" smtClean="0">
                <a:latin typeface="Georgia" pitchFamily="18" charset="0"/>
              </a:rPr>
              <a:t> ,  </a:t>
            </a:r>
            <a:r>
              <a:rPr lang="ru-RU" sz="2800" dirty="0" err="1" smtClean="0">
                <a:latin typeface="Georgia" pitchFamily="18" charset="0"/>
              </a:rPr>
              <a:t>х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дили</a:t>
            </a:r>
            <a:r>
              <a:rPr lang="ru-RU" sz="2800" dirty="0" smtClean="0">
                <a:latin typeface="Georgia" pitchFamily="18" charset="0"/>
              </a:rPr>
              <a:t> ,  </a:t>
            </a:r>
            <a:r>
              <a:rPr lang="ru-RU" sz="2800" dirty="0" err="1" smtClean="0">
                <a:latin typeface="Georgia" pitchFamily="18" charset="0"/>
              </a:rPr>
              <a:t>х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dirty="0" err="1" smtClean="0">
                <a:latin typeface="Georgia" pitchFamily="18" charset="0"/>
              </a:rPr>
              <a:t>дим</a:t>
            </a:r>
            <a:r>
              <a:rPr lang="ru-RU" sz="2800" dirty="0" smtClean="0">
                <a:latin typeface="Georgia" pitchFamily="18" charset="0"/>
              </a:rPr>
              <a:t> ,  </a:t>
            </a:r>
          </a:p>
          <a:p>
            <a:r>
              <a:rPr lang="ru-RU" sz="2800" dirty="0" smtClean="0">
                <a:latin typeface="Georgia" pitchFamily="18" charset="0"/>
              </a:rPr>
              <a:t>х </a:t>
            </a:r>
            <a:r>
              <a:rPr lang="ru-RU" sz="2800" b="1" dirty="0" smtClean="0">
                <a:solidFill>
                  <a:srgbClr val="00B050"/>
                </a:solidFill>
                <a:latin typeface="Georgia" pitchFamily="18" charset="0"/>
              </a:rPr>
              <a:t>.</a:t>
            </a:r>
            <a:r>
              <a:rPr lang="ru-RU" sz="2800" dirty="0" smtClean="0">
                <a:latin typeface="Georgia" pitchFamily="18" charset="0"/>
              </a:rPr>
              <a:t> дули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32239" y="3717032"/>
            <a:ext cx="122413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ходит</a:t>
            </a:r>
            <a:endParaRPr lang="ru-RU" sz="2400" dirty="0">
              <a:latin typeface="Georgia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308303" y="3717032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236295" y="4077072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236295" y="4149080"/>
            <a:ext cx="21602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 rot="18787954">
            <a:off x="6804187" y="3753521"/>
            <a:ext cx="819681" cy="749800"/>
          </a:xfrm>
          <a:prstGeom prst="arc">
            <a:avLst>
              <a:gd name="adj1" fmla="val 16880737"/>
              <a:gd name="adj2" fmla="val 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555776" y="213285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е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1907704" y="220486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572000" y="2132856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7236296" y="2420888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547664" y="256490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067944" y="256490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907704" y="328498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3347864" y="328498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644008" y="3284984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1907704" y="3789040"/>
            <a:ext cx="36004" cy="14401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427984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о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9552" y="4581128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 С помощью проверочных слов реши орфографические задачи и объясни выбор букв.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9552" y="5517232"/>
            <a:ext cx="8604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 Из каждой группы слов выпиши сначала проверочные, а потом проверяемые; объясни выбор букв.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03648" y="2564904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е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35896" y="249289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?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3" grpId="0"/>
      <p:bldP spid="34" grpId="0"/>
      <p:bldP spid="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332656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Проверка:</a:t>
            </a:r>
            <a:endParaRPr lang="ru-RU" sz="28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268760"/>
            <a:ext cx="633670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Ре</a:t>
            </a:r>
            <a:r>
              <a:rPr lang="ru-RU" sz="2800" b="1" dirty="0" smtClean="0">
                <a:latin typeface="Georgia" pitchFamily="18" charset="0"/>
              </a:rPr>
              <a:t>ч</a:t>
            </a:r>
            <a:r>
              <a:rPr lang="ru-RU" sz="2800" dirty="0" smtClean="0">
                <a:latin typeface="Georgia" pitchFamily="18" charset="0"/>
              </a:rPr>
              <a:t>ка,  ре</a:t>
            </a:r>
            <a:r>
              <a:rPr lang="ru-RU" sz="2800" b="1" dirty="0" smtClean="0">
                <a:latin typeface="Georgia" pitchFamily="18" charset="0"/>
              </a:rPr>
              <a:t>ч</a:t>
            </a:r>
            <a:r>
              <a:rPr lang="ru-RU" sz="2800" dirty="0" smtClean="0">
                <a:latin typeface="Georgia" pitchFamily="18" charset="0"/>
              </a:rPr>
              <a:t>енька,  р</a:t>
            </a:r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2800" b="1" dirty="0" smtClean="0">
                <a:latin typeface="Georgia" pitchFamily="18" charset="0"/>
              </a:rPr>
              <a:t>к</a:t>
            </a:r>
            <a:r>
              <a:rPr lang="ru-RU" sz="2800" dirty="0" smtClean="0">
                <a:latin typeface="Georgia" pitchFamily="18" charset="0"/>
              </a:rPr>
              <a:t>а,  р</a:t>
            </a:r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2800" b="1" dirty="0" smtClean="0">
                <a:latin typeface="Georgia" pitchFamily="18" charset="0"/>
              </a:rPr>
              <a:t>ч</a:t>
            </a:r>
            <a:r>
              <a:rPr lang="ru-RU" sz="2800" dirty="0" smtClean="0">
                <a:latin typeface="Georgia" pitchFamily="18" charset="0"/>
              </a:rPr>
              <a:t>ушка,  </a:t>
            </a:r>
          </a:p>
          <a:p>
            <a:endParaRPr lang="ru-RU" sz="2800" dirty="0" smtClean="0">
              <a:latin typeface="Georgia" pitchFamily="18" charset="0"/>
            </a:endParaRPr>
          </a:p>
          <a:p>
            <a:r>
              <a:rPr lang="ru-RU" sz="2800" dirty="0" smtClean="0">
                <a:latin typeface="Georgia" pitchFamily="18" charset="0"/>
              </a:rPr>
              <a:t>р</a:t>
            </a:r>
            <a:r>
              <a:rPr lang="ru-RU" sz="2800" dirty="0" smtClean="0">
                <a:solidFill>
                  <a:srgbClr val="00B050"/>
                </a:solidFill>
                <a:latin typeface="Georgia" pitchFamily="18" charset="0"/>
              </a:rPr>
              <a:t>е</a:t>
            </a:r>
            <a:r>
              <a:rPr lang="ru-RU" sz="2800" b="1" dirty="0" smtClean="0">
                <a:latin typeface="Georgia" pitchFamily="18" charset="0"/>
              </a:rPr>
              <a:t>ч</a:t>
            </a:r>
            <a:r>
              <a:rPr lang="ru-RU" sz="2800" dirty="0" smtClean="0">
                <a:latin typeface="Georgia" pitchFamily="18" charset="0"/>
              </a:rPr>
              <a:t>ной.</a:t>
            </a:r>
            <a:endParaRPr lang="ru-RU" sz="2800" dirty="0">
              <a:latin typeface="Georgia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971600" y="1268760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195736" y="1268760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283968" y="1268760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364088" y="1340768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475656" y="2132856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23928" y="170080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51720" y="170080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051720" y="1772816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27584" y="170080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27584" y="1772816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32040" y="1700808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827584" y="2564904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115616" y="2564904"/>
            <a:ext cx="279648" cy="83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115616" y="1700808"/>
            <a:ext cx="279648" cy="838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9153420">
            <a:off x="439142" y="1312367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9153420">
            <a:off x="1663280" y="1312367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19153420">
            <a:off x="3596917" y="1340823"/>
            <a:ext cx="791537" cy="836349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19153420">
            <a:off x="4615607" y="1312367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19153420">
            <a:off x="439144" y="2104455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611560" y="3140969"/>
            <a:ext cx="633670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Ходим,  ходил,  ходили,  ходули.</a:t>
            </a:r>
          </a:p>
          <a:p>
            <a:r>
              <a:rPr lang="ru-RU" sz="2800" dirty="0" smtClean="0">
                <a:latin typeface="Georgia" pitchFamily="18" charset="0"/>
              </a:rPr>
              <a:t> 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H="1">
            <a:off x="1043608" y="3140968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2771800" y="3140968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3995936" y="3212976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5436096" y="3212976"/>
            <a:ext cx="72008" cy="14401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491880" y="3573016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123728" y="3573016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971600" y="3573016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971600" y="3645024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004048" y="3573016"/>
            <a:ext cx="1440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 rot="19153420">
            <a:off x="511150" y="3184575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Дуга 71"/>
          <p:cNvSpPr/>
          <p:nvPr/>
        </p:nvSpPr>
        <p:spPr>
          <a:xfrm rot="19153420">
            <a:off x="1807294" y="3184575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rot="19153420">
            <a:off x="3164870" y="3225934"/>
            <a:ext cx="791537" cy="836349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уга 73"/>
          <p:cNvSpPr/>
          <p:nvPr/>
        </p:nvSpPr>
        <p:spPr>
          <a:xfrm rot="19153420">
            <a:off x="4543599" y="3184574"/>
            <a:ext cx="914400" cy="914400"/>
          </a:xfrm>
          <a:prstGeom prst="arc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11560" y="4509120"/>
            <a:ext cx="853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Georgia" pitchFamily="18" charset="0"/>
              </a:rPr>
              <a:t> Как, по-твоему, следует действовать, выбирая букву на месте орфограмм корня?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Шаблон (фон) презентации &quot;Красный блокно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220486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Georgia" pitchFamily="18" charset="0"/>
              </a:rPr>
              <a:t>Итог урока:</a:t>
            </a:r>
            <a:endParaRPr lang="ru-RU" sz="2800" b="1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92494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1. Что такое слова-подсказки ?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501008"/>
            <a:ext cx="69830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2. Какие слова являются проверочными </a:t>
            </a:r>
          </a:p>
          <a:p>
            <a:r>
              <a:rPr lang="ru-RU" sz="2400" b="1" dirty="0" smtClean="0">
                <a:latin typeface="Georgia" pitchFamily="18" charset="0"/>
              </a:rPr>
              <a:t>    для орфограмм корня?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0"/>
            <a:ext cx="662473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Чтобы правильно выбрать букву гласного  звука в корне, нужно подобрать </a:t>
            </a:r>
            <a:r>
              <a:rPr lang="ru-RU" sz="2400" i="1" dirty="0" smtClean="0">
                <a:latin typeface="Georgia" pitchFamily="18" charset="0"/>
              </a:rPr>
              <a:t>проверочное слово. </a:t>
            </a:r>
            <a:r>
              <a:rPr lang="ru-RU" sz="2400" dirty="0" smtClean="0">
                <a:latin typeface="Georgia" pitchFamily="18" charset="0"/>
              </a:rPr>
              <a:t>Найти его поможет: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Georgia" pitchFamily="18" charset="0"/>
              </a:rPr>
              <a:t>Изменение проверяемого слова.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latin typeface="Georgia" pitchFamily="18" charset="0"/>
              </a:rPr>
              <a:t>Подбор однокоренных слов.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43711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3. Как правильно подобрать проверочное слово?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517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маришка</cp:lastModifiedBy>
  <cp:revision>31</cp:revision>
  <dcterms:created xsi:type="dcterms:W3CDTF">2013-11-10T11:16:00Z</dcterms:created>
  <dcterms:modified xsi:type="dcterms:W3CDTF">2014-01-18T16:39:09Z</dcterms:modified>
</cp:coreProperties>
</file>