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67" r:id="rId2"/>
    <p:sldId id="285" r:id="rId3"/>
    <p:sldId id="264" r:id="rId4"/>
    <p:sldId id="273" r:id="rId5"/>
    <p:sldId id="270" r:id="rId6"/>
    <p:sldId id="287" r:id="rId7"/>
    <p:sldId id="286" r:id="rId8"/>
    <p:sldId id="266" r:id="rId9"/>
    <p:sldId id="265" r:id="rId10"/>
    <p:sldId id="256" r:id="rId11"/>
    <p:sldId id="257" r:id="rId12"/>
    <p:sldId id="261" r:id="rId13"/>
    <p:sldId id="262" r:id="rId14"/>
    <p:sldId id="258" r:id="rId15"/>
    <p:sldId id="259" r:id="rId16"/>
    <p:sldId id="260" r:id="rId17"/>
    <p:sldId id="274" r:id="rId18"/>
    <p:sldId id="275" r:id="rId19"/>
    <p:sldId id="288" r:id="rId20"/>
    <p:sldId id="291" r:id="rId21"/>
    <p:sldId id="283" r:id="rId22"/>
    <p:sldId id="292" r:id="rId23"/>
    <p:sldId id="293" r:id="rId24"/>
    <p:sldId id="278" r:id="rId25"/>
    <p:sldId id="272" r:id="rId26"/>
    <p:sldId id="263" r:id="rId27"/>
    <p:sldId id="290" r:id="rId28"/>
    <p:sldId id="279" r:id="rId29"/>
    <p:sldId id="269" r:id="rId30"/>
    <p:sldId id="271" r:id="rId31"/>
    <p:sldId id="289" r:id="rId32"/>
    <p:sldId id="280" r:id="rId33"/>
    <p:sldId id="28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CC00"/>
    <a:srgbClr val="FF9900"/>
    <a:srgbClr val="FFCC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22" autoAdjust="0"/>
  </p:normalViewPr>
  <p:slideViewPr>
    <p:cSldViewPr>
      <p:cViewPr>
        <p:scale>
          <a:sx n="33" d="100"/>
          <a:sy n="33" d="100"/>
        </p:scale>
        <p:origin x="-2214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119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216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256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:\фоны и шаблоны\69120822566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29DA-24A1-481F-90BD-208258EC341E}" type="datetimeFigureOut">
              <a:rPr lang="ru-RU"/>
              <a:pPr>
                <a:defRPr/>
              </a:pPr>
              <a:t>19.02.2014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63AC6-AC72-4FC7-886C-306AD36DF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81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36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119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74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14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1506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8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40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744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5000"/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sharpenSoften amount="37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5CC06-BD6A-4571-BEFF-8DF80133FC1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04F4-E54C-4F47-B069-B8EF252E0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12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41;&#1048;&#1053;&#1040;&#1056;&#1053;&#1067;&#1049;%20&#1059;&#1056;&#1054;&#1050;%202%20&#1087;&#1077;&#1088;&#1077;&#1076;&#1077;&#1083;&#1072;&#1085;%2017.02\Head%20Shoulders%20Knees%20&amp;%20Toes%20(Sing%20It).mp4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1;&#1048;&#1053;&#1040;&#1056;&#1053;&#1067;&#1049;%20&#1059;&#1056;&#1054;&#1050;%202%20&#1087;&#1077;&#1088;&#1077;&#1076;&#1077;&#1083;&#1072;&#1085;%2017.02\Zvonit_analogovyi_telefon.mp3" TargetMode="Externa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1;&#1048;&#1053;&#1040;&#1056;&#1053;&#1067;&#1049;%20&#1059;&#1056;&#1054;&#1050;%202%20&#1087;&#1077;&#1088;&#1077;&#1076;&#1077;&#1083;&#1072;&#1085;%2017.02\Po_snegu_shagi%20(1).mp3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file:///C:\Users\admin\Desktop\&#1041;&#1048;&#1053;&#1040;&#1056;&#1053;&#1067;&#1049;%20&#1059;&#1056;&#1054;&#1050;%202%20&#1087;&#1077;&#1088;&#1077;&#1076;&#1077;&#1083;&#1072;&#1085;%2017.02\&#1076;&#1074;&#1077;&#1088;&#1100;.mp3" TargetMode="External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41277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0" name="Picture 2" descr="C:\Documents and Settings\Администратор\Рабочий стол\БИНАРНЫЙ УРОК\NewYearBlueMa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560" cy="6873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611560" y="121134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РУССКИЙ ЯЗЫК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АНГЛИЙСКИЙ ЯЗЫК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2843644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2 КЛАСС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57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357166"/>
            <a:ext cx="58210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My friends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95ff4294-4c04-4467-a865-7ba20b01e5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2357430"/>
            <a:ext cx="2003836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1085519-peter_pan_782_sup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1785926"/>
            <a:ext cx="1942188" cy="4529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GoGoLoveEnglish_1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3429000"/>
            <a:ext cx="2915157" cy="26146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85728"/>
            <a:ext cx="67404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en-US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innie-the</a:t>
            </a:r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en-US" sz="72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ooh</a:t>
            </a:r>
            <a:endParaRPr lang="ru-RU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Рисунок 4" descr="Winnie-The-Pooh-psd58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3775" y="1524000"/>
            <a:ext cx="20764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85786" y="285728"/>
            <a:ext cx="1332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</a:t>
            </a:r>
            <a:endParaRPr lang="ru-RU" sz="7200" b="1" cap="none" spc="0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85519-peter_pan_782_su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2000240"/>
            <a:ext cx="1776772" cy="41434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571480"/>
            <a:ext cx="38563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eter</a:t>
            </a:r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</a:t>
            </a:r>
            <a:endParaRPr lang="ru-RU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71480"/>
            <a:ext cx="1332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</a:t>
            </a:r>
            <a:endParaRPr lang="ru-RU" sz="7200" b="1" cap="none" spc="0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GoLoveEnglish_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643182"/>
            <a:ext cx="2915157" cy="2614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357166"/>
            <a:ext cx="21954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r>
              <a:rPr lang="en-US" sz="72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ogo</a:t>
            </a:r>
            <a:endParaRPr lang="ru-RU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357166"/>
            <a:ext cx="13326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solidFill>
                  <a:srgbClr val="00CC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It’s</a:t>
            </a:r>
            <a:endParaRPr lang="ru-RU" sz="7200" b="1" cap="none" spc="0" dirty="0">
              <a:ln w="1905"/>
              <a:solidFill>
                <a:srgbClr val="00CC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innie-The-Pooh-psd584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908439" cy="16668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428604"/>
            <a:ext cx="6740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W</a:t>
            </a:r>
            <a:r>
              <a:rPr lang="en-US" sz="7200" b="1" dirty="0" smtClean="0"/>
              <a:t>innie-the-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7200" b="1" dirty="0" smtClean="0"/>
              <a:t>ooh</a:t>
            </a:r>
            <a:endParaRPr lang="ru-RU" sz="7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1571612"/>
            <a:ext cx="2958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h</a:t>
            </a:r>
            <a:r>
              <a:rPr lang="en-US" sz="7200" b="1" dirty="0" smtClean="0"/>
              <a:t>as got</a:t>
            </a:r>
            <a:endParaRPr lang="ru-RU" sz="7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6322" y="2696830"/>
            <a:ext cx="30308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</a:rPr>
              <a:t>honey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9" descr="-winnie-the-pooh-wallpaper-and-desktop-background-in-1280x1024-px-resolution-id39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143380"/>
            <a:ext cx="2946788" cy="23574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85519-peter_pan_782_sup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2143140" cy="4997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1571604" y="428604"/>
            <a:ext cx="645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0364" y="285728"/>
            <a:ext cx="3856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7200" b="1" dirty="0" smtClean="0"/>
              <a:t>eter</a:t>
            </a:r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 P</a:t>
            </a:r>
            <a:r>
              <a:rPr lang="en-US" sz="7200" b="1" dirty="0" smtClean="0"/>
              <a:t>an</a:t>
            </a:r>
            <a:endParaRPr lang="ru-RU" sz="7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1571612"/>
            <a:ext cx="2958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h</a:t>
            </a:r>
            <a:r>
              <a:rPr lang="en-US" sz="7200" b="1" dirty="0" smtClean="0"/>
              <a:t>as got</a:t>
            </a:r>
            <a:endParaRPr lang="ru-RU" sz="7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8084" y="2768658"/>
            <a:ext cx="24809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</a:rPr>
              <a:t>a hat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Рисунок 11" descr="пе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286256"/>
            <a:ext cx="1476375" cy="21717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GoLoveEnglish_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2915157" cy="2614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2" y="285728"/>
            <a:ext cx="2195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sz="7200" b="1" dirty="0" smtClean="0"/>
              <a:t>ogo</a:t>
            </a:r>
            <a:endParaRPr lang="ru-RU" sz="7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1571612"/>
            <a:ext cx="2958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h</a:t>
            </a:r>
            <a:r>
              <a:rPr lang="en-US" sz="7200" b="1" dirty="0" smtClean="0"/>
              <a:t>as got</a:t>
            </a:r>
            <a:endParaRPr lang="ru-RU" sz="7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0048" y="2772863"/>
            <a:ext cx="24038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8800" dirty="0" smtClean="0">
                <a:solidFill>
                  <a:schemeClr val="accent6">
                    <a:lumMod val="75000"/>
                  </a:schemeClr>
                </a:solidFill>
              </a:rPr>
              <a:t> tail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 descr="хво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500570"/>
            <a:ext cx="1357316" cy="182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33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3322712" cy="5977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Русский язык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2420888"/>
            <a:ext cx="3672408" cy="25922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В</a:t>
            </a:r>
            <a:r>
              <a:rPr lang="ru-RU" sz="4800" b="1" dirty="0" smtClean="0"/>
              <a:t>инни-</a:t>
            </a:r>
            <a:r>
              <a:rPr lang="ru-RU" sz="4800" b="1" dirty="0" smtClean="0">
                <a:solidFill>
                  <a:srgbClr val="FF0000"/>
                </a:solidFill>
              </a:rPr>
              <a:t>П</a:t>
            </a:r>
            <a:r>
              <a:rPr lang="ru-RU" sz="4800" b="1" dirty="0" smtClean="0"/>
              <a:t>ух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П</a:t>
            </a:r>
            <a:r>
              <a:rPr lang="ru-RU" sz="4800" b="1" dirty="0" smtClean="0"/>
              <a:t>итер  </a:t>
            </a:r>
            <a:r>
              <a:rPr lang="ru-RU" sz="4800" b="1" dirty="0" smtClean="0">
                <a:solidFill>
                  <a:srgbClr val="FF0000"/>
                </a:solidFill>
              </a:rPr>
              <a:t>П</a:t>
            </a:r>
            <a:r>
              <a:rPr lang="ru-RU" sz="4800" b="1" dirty="0" smtClean="0"/>
              <a:t>ен </a:t>
            </a:r>
          </a:p>
          <a:p>
            <a:r>
              <a:rPr lang="ru-RU" sz="4800" b="1" dirty="0" err="1" smtClean="0">
                <a:solidFill>
                  <a:srgbClr val="FF0000"/>
                </a:solidFill>
              </a:rPr>
              <a:t>Г</a:t>
            </a:r>
            <a:r>
              <a:rPr lang="ru-RU" sz="4800" b="1" dirty="0" err="1" smtClean="0"/>
              <a:t>ого</a:t>
            </a:r>
            <a:endParaRPr lang="ru-RU" sz="48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72000" y="1556792"/>
            <a:ext cx="3599383" cy="5977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/>
              <a:t>Английский язык</a:t>
            </a:r>
            <a:endParaRPr lang="ru-RU" sz="32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067944" y="2420888"/>
            <a:ext cx="4896544" cy="26642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W</a:t>
            </a:r>
            <a:r>
              <a:rPr lang="en-US" sz="4800" b="1" dirty="0"/>
              <a:t>innie-the-</a:t>
            </a:r>
            <a:r>
              <a:rPr lang="en-US" sz="4800" b="1" dirty="0">
                <a:solidFill>
                  <a:srgbClr val="FF0000"/>
                </a:solidFill>
              </a:rPr>
              <a:t>P</a:t>
            </a:r>
            <a:r>
              <a:rPr lang="en-US" sz="4800" b="1" dirty="0"/>
              <a:t>ooh</a:t>
            </a:r>
            <a:endParaRPr lang="ru-RU" sz="4800" b="1" dirty="0"/>
          </a:p>
          <a:p>
            <a:r>
              <a:rPr lang="en-US" sz="4800" b="1" dirty="0">
                <a:solidFill>
                  <a:srgbClr val="FF0000"/>
                </a:solidFill>
              </a:rPr>
              <a:t>P</a:t>
            </a:r>
            <a:r>
              <a:rPr lang="en-US" sz="4800" b="1" dirty="0"/>
              <a:t>eter </a:t>
            </a:r>
            <a:r>
              <a:rPr lang="en-US" sz="4800" b="1" dirty="0">
                <a:solidFill>
                  <a:srgbClr val="FF0000"/>
                </a:solidFill>
              </a:rPr>
              <a:t>P</a:t>
            </a:r>
            <a:r>
              <a:rPr lang="en-US" sz="4800" b="1" dirty="0"/>
              <a:t>an</a:t>
            </a:r>
            <a:endParaRPr lang="ru-RU" sz="4800" b="1" dirty="0"/>
          </a:p>
          <a:p>
            <a:r>
              <a:rPr lang="en-US" sz="4800" b="1" dirty="0" err="1">
                <a:solidFill>
                  <a:srgbClr val="FF0000"/>
                </a:solidFill>
              </a:rPr>
              <a:t>G</a:t>
            </a:r>
            <a:r>
              <a:rPr lang="en-US" sz="4800" b="1" dirty="0" err="1"/>
              <a:t>ogo</a:t>
            </a:r>
            <a:endParaRPr lang="ru-RU" sz="4800" b="1" dirty="0"/>
          </a:p>
          <a:p>
            <a:endParaRPr lang="ru-RU" sz="4800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3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92527" y="548680"/>
            <a:ext cx="4536504" cy="108011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УРОКА: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0034" y="2357430"/>
            <a:ext cx="806489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2. Сравнить написание имён  собственных  в …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32210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14418"/>
            <a:ext cx="7488832" cy="501675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ИМЕНА, ОТЧЕСТВА, ФАМИЛИИ ЛЮДЕЙ</a:t>
            </a:r>
            <a:r>
              <a:rPr lang="ru-RU" sz="3200" dirty="0" smtClean="0"/>
              <a:t>: 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/>
              <a:t>рина </a:t>
            </a:r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r>
              <a:rPr lang="ru-RU" sz="3200" b="1" dirty="0" smtClean="0"/>
              <a:t>етровна 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/>
              <a:t>льина.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КЛИЧКИ ЖИВОТНЫХ</a:t>
            </a:r>
            <a:r>
              <a:rPr lang="ru-RU" sz="3200" dirty="0" smtClean="0"/>
              <a:t>: </a:t>
            </a:r>
            <a:r>
              <a:rPr lang="ru-RU" sz="3200" b="1" dirty="0" smtClean="0"/>
              <a:t>корова </a:t>
            </a:r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r>
              <a:rPr lang="ru-RU" sz="3200" b="1" dirty="0" smtClean="0"/>
              <a:t>урёнка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ГЕОГРАФИЧЕСКИЕ НАЗВАНИЯ</a:t>
            </a:r>
            <a:r>
              <a:rPr lang="ru-RU" sz="3200" dirty="0" smtClean="0"/>
              <a:t>:  </a:t>
            </a:r>
            <a:r>
              <a:rPr lang="ru-RU" sz="3200" b="1" dirty="0" smtClean="0"/>
              <a:t>город </a:t>
            </a:r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r>
              <a:rPr lang="ru-RU" sz="3200" b="1" dirty="0" smtClean="0"/>
              <a:t>анкт- </a:t>
            </a:r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r>
              <a:rPr lang="ru-RU" sz="3200" b="1" dirty="0" smtClean="0"/>
              <a:t>етербург.</a:t>
            </a:r>
          </a:p>
          <a:p>
            <a:endParaRPr lang="ru-RU" sz="3200" dirty="0" smtClean="0"/>
          </a:p>
          <a:p>
            <a:r>
              <a:rPr lang="ru-RU" sz="3200" b="1" dirty="0" smtClean="0">
                <a:solidFill>
                  <a:srgbClr val="0070C0"/>
                </a:solidFill>
              </a:rPr>
              <a:t>НАЗВАНИЯ СКАЗОК , РАССКАЗОВ, КАРТИН</a:t>
            </a:r>
            <a:r>
              <a:rPr lang="ru-RU" sz="3200" b="1" dirty="0" smtClean="0"/>
              <a:t>, </a:t>
            </a:r>
            <a:r>
              <a:rPr lang="ru-RU" sz="3200" b="1" dirty="0" smtClean="0">
                <a:solidFill>
                  <a:srgbClr val="0070C0"/>
                </a:solidFill>
              </a:rPr>
              <a:t>СПЕКТАКЛЕЙ</a:t>
            </a:r>
            <a:r>
              <a:rPr lang="ru-RU" sz="3200" dirty="0" smtClean="0"/>
              <a:t>:  </a:t>
            </a:r>
            <a:r>
              <a:rPr lang="ru-RU" sz="3200" b="1" dirty="0" smtClean="0"/>
              <a:t>сказка «</a:t>
            </a:r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r>
              <a:rPr lang="ru-RU" sz="3200" b="1" dirty="0" smtClean="0"/>
              <a:t>епка».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4443" y="5517232"/>
            <a:ext cx="8375113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ИМЕНА  СКАЗОЧНЫХ ГЕРОЕВ</a:t>
            </a:r>
            <a:r>
              <a:rPr lang="ru-RU" sz="3600" dirty="0" smtClean="0"/>
              <a:t>:  </a:t>
            </a:r>
            <a:r>
              <a:rPr lang="ru-RU" sz="3600" b="1" dirty="0" smtClean="0">
                <a:solidFill>
                  <a:srgbClr val="FF0000"/>
                </a:solidFill>
              </a:rPr>
              <a:t>Б</a:t>
            </a:r>
            <a:r>
              <a:rPr lang="ru-RU" sz="3600" b="1" dirty="0" smtClean="0"/>
              <a:t>аба - </a:t>
            </a:r>
            <a:r>
              <a:rPr lang="ru-RU" sz="3600" b="1" dirty="0" smtClean="0">
                <a:solidFill>
                  <a:srgbClr val="FF0000"/>
                </a:solidFill>
              </a:rPr>
              <a:t>Я</a:t>
            </a:r>
            <a:r>
              <a:rPr lang="ru-RU" sz="3600" b="1" dirty="0" smtClean="0"/>
              <a:t>га.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304115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9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14282" y="1214422"/>
          <a:ext cx="8629227" cy="4000528"/>
        </p:xfrm>
        <a:graphic>
          <a:graphicData uri="http://schemas.openxmlformats.org/drawingml/2006/table">
            <a:tbl>
              <a:tblPr/>
              <a:tblGrid>
                <a:gridCol w="1677540"/>
                <a:gridCol w="1307728"/>
                <a:gridCol w="984831"/>
                <a:gridCol w="1582400"/>
                <a:gridCol w="1596914"/>
                <a:gridCol w="1479814"/>
              </a:tblGrid>
              <a:tr h="202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77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latin typeface="Calibri"/>
                          <a:ea typeface="Calibri"/>
                          <a:cs typeface="Times New Roman"/>
                        </a:rPr>
                        <a:t>Mermaid</a:t>
                      </a:r>
                      <a:endParaRPr lang="ru-RU" sz="2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latin typeface="Calibri"/>
                          <a:ea typeface="Calibri"/>
                          <a:cs typeface="Times New Roman"/>
                        </a:rPr>
                        <a:t>Shrek</a:t>
                      </a:r>
                      <a:endParaRPr lang="ru-RU" sz="2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latin typeface="Calibri"/>
                          <a:ea typeface="Calibri"/>
                          <a:cs typeface="Times New Roman"/>
                        </a:rPr>
                        <a:t>Olaf</a:t>
                      </a:r>
                      <a:endParaRPr lang="ru-RU" sz="2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latin typeface="Calibri"/>
                          <a:ea typeface="Calibri"/>
                          <a:cs typeface="Times New Roman"/>
                        </a:rPr>
                        <a:t>Winnie-the-Pooh</a:t>
                      </a:r>
                      <a:endParaRPr lang="ru-RU" sz="2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latin typeface="Calibri"/>
                          <a:ea typeface="Calibri"/>
                          <a:cs typeface="Times New Roman"/>
                        </a:rPr>
                        <a:t>Peter Pan</a:t>
                      </a:r>
                      <a:endParaRPr lang="ru-RU" sz="2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 smtClean="0">
                          <a:latin typeface="Calibri"/>
                          <a:ea typeface="Calibri"/>
                          <a:cs typeface="Times New Roman"/>
                        </a:rPr>
                        <a:t>Gogo</a:t>
                      </a:r>
                      <a:endParaRPr lang="ru-RU" sz="2800" u="sng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18" marR="67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9" name="Рисунок 1" descr="566529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500174"/>
            <a:ext cx="1144058" cy="1571636"/>
          </a:xfrm>
          <a:prstGeom prst="rect">
            <a:avLst/>
          </a:prstGeom>
          <a:noFill/>
        </p:spPr>
      </p:pic>
      <p:pic>
        <p:nvPicPr>
          <p:cNvPr id="2058" name="Рисунок 2" descr="Frozen-olaf-600x3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736"/>
            <a:ext cx="834374" cy="1643074"/>
          </a:xfrm>
          <a:prstGeom prst="rect">
            <a:avLst/>
          </a:prstGeom>
          <a:noFill/>
        </p:spPr>
      </p:pic>
      <p:pic>
        <p:nvPicPr>
          <p:cNvPr id="2057" name="Рисунок 3" descr="defaul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57298"/>
            <a:ext cx="950125" cy="1692004"/>
          </a:xfrm>
          <a:prstGeom prst="rect">
            <a:avLst/>
          </a:prstGeom>
          <a:noFill/>
        </p:spPr>
      </p:pic>
      <p:pic>
        <p:nvPicPr>
          <p:cNvPr id="2056" name="Рисунок 4" descr="1085519-peter_pan_782_su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1285860"/>
            <a:ext cx="785818" cy="1824219"/>
          </a:xfrm>
          <a:prstGeom prst="rect">
            <a:avLst/>
          </a:prstGeom>
          <a:noFill/>
        </p:spPr>
      </p:pic>
      <p:pic>
        <p:nvPicPr>
          <p:cNvPr id="2055" name="Рисунок 5" descr="GoGoLoveEnglish_13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1714488"/>
            <a:ext cx="1276764" cy="1143008"/>
          </a:xfrm>
          <a:prstGeom prst="rect">
            <a:avLst/>
          </a:prstGeom>
          <a:noFill/>
        </p:spPr>
      </p:pic>
      <p:pic>
        <p:nvPicPr>
          <p:cNvPr id="21" name="Рисунок 0" descr="600px-Ariel_frien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1571612"/>
            <a:ext cx="1381128" cy="13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428604"/>
          <a:ext cx="8429685" cy="5572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85937"/>
                <a:gridCol w="1685937"/>
                <a:gridCol w="1685937"/>
                <a:gridCol w="1685937"/>
                <a:gridCol w="1685937"/>
              </a:tblGrid>
              <a:tr h="15159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Mermaid</a:t>
                      </a:r>
                      <a:endParaRPr lang="ru-RU" sz="2800" u="sng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has got</a:t>
                      </a:r>
                      <a:endParaRPr lang="ru-RU" sz="2800" u="sng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fish</a:t>
                      </a:r>
                      <a:endParaRPr lang="ru-RU" sz="2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28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Shrek </a:t>
                      </a:r>
                      <a:endParaRPr lang="ru-RU" sz="2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got</a:t>
                      </a:r>
                      <a:endParaRPr lang="ru-RU" sz="2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donkey</a:t>
                      </a:r>
                      <a:endParaRPr lang="ru-RU" sz="2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281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sng" dirty="0" smtClean="0"/>
                        <a:t>Olaf</a:t>
                      </a:r>
                      <a:endParaRPr lang="ru-RU" sz="2800" u="sng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has got</a:t>
                      </a:r>
                      <a:endParaRPr lang="ru-RU" sz="2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carrot</a:t>
                      </a:r>
                      <a:endParaRPr lang="ru-RU" sz="2800" u="sng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600px-Ariel_frien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472" y="642918"/>
            <a:ext cx="1285884" cy="1214446"/>
          </a:xfrm>
          <a:prstGeom prst="rect">
            <a:avLst/>
          </a:prstGeom>
        </p:spPr>
      </p:pic>
      <p:pic>
        <p:nvPicPr>
          <p:cNvPr id="7" name="Рисунок 6" descr="566529dz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472" y="2071678"/>
            <a:ext cx="1357322" cy="1714512"/>
          </a:xfrm>
          <a:prstGeom prst="rect">
            <a:avLst/>
          </a:prstGeom>
        </p:spPr>
      </p:pic>
      <p:pic>
        <p:nvPicPr>
          <p:cNvPr id="8" name="Рисунок 7" descr="Frozen-olaf-600x38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8662" y="4214818"/>
            <a:ext cx="857256" cy="1500198"/>
          </a:xfrm>
          <a:prstGeom prst="rect">
            <a:avLst/>
          </a:prstGeom>
        </p:spPr>
      </p:pic>
      <p:pic>
        <p:nvPicPr>
          <p:cNvPr id="9" name="Рисунок 8" descr="images.jpe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57884" y="714356"/>
            <a:ext cx="1047112" cy="928694"/>
          </a:xfrm>
          <a:prstGeom prst="rect">
            <a:avLst/>
          </a:prstGeom>
        </p:spPr>
      </p:pic>
      <p:pic>
        <p:nvPicPr>
          <p:cNvPr id="10" name="Рисунок 9" descr="200px-Donkey_from_Shrek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15008" y="2214554"/>
            <a:ext cx="966790" cy="1414846"/>
          </a:xfrm>
          <a:prstGeom prst="rect">
            <a:avLst/>
          </a:prstGeom>
        </p:spPr>
      </p:pic>
      <p:pic>
        <p:nvPicPr>
          <p:cNvPr id="11" name="Рисунок 10" descr="Carrot .jpg"/>
          <p:cNvPicPr/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5715008" y="4357694"/>
            <a:ext cx="1095378" cy="12323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426"/>
            <a:ext cx="8964854" cy="5616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143900" y="6000768"/>
            <a:ext cx="520824" cy="5208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570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Head Shoulders Knees &amp; Toes (Sing It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28597" y="285728"/>
            <a:ext cx="8436030" cy="61436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62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8604"/>
            <a:ext cx="67405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</a:rPr>
              <a:t>Winnie-the-Pooh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1785926"/>
            <a:ext cx="29584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006600"/>
                </a:solidFill>
              </a:rPr>
              <a:t>h</a:t>
            </a:r>
            <a:r>
              <a:rPr lang="en-US" sz="7200" b="1" dirty="0" smtClean="0">
                <a:solidFill>
                  <a:srgbClr val="006600"/>
                </a:solidFill>
              </a:rPr>
              <a:t>as got</a:t>
            </a:r>
            <a:endParaRPr lang="ru-RU" sz="7200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 descr="heada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785926"/>
            <a:ext cx="3133731" cy="4297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643306" y="3214686"/>
            <a:ext cx="52581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HEADACHE</a:t>
            </a:r>
            <a:endParaRPr lang="ru-RU" sz="8800" dirty="0">
              <a:solidFill>
                <a:srgbClr val="FF0000"/>
              </a:solidFill>
            </a:endParaRPr>
          </a:p>
        </p:txBody>
      </p:sp>
      <p:pic>
        <p:nvPicPr>
          <p:cNvPr id="8" name="Zvonit_analogovyi_telef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86710" y="5786454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81171961"/>
              </p:ext>
            </p:extLst>
          </p:nvPr>
        </p:nvGraphicFramePr>
        <p:xfrm>
          <a:off x="1043608" y="869833"/>
          <a:ext cx="6912768" cy="47914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56384"/>
                <a:gridCol w="3456384"/>
              </a:tblGrid>
              <a:tr h="821053"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4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1053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Айболит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6164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Хрю</a:t>
                      </a:r>
                      <a:r>
                        <a:rPr lang="ru-RU" sz="4000" b="1" baseline="0" dirty="0" smtClean="0"/>
                        <a:t> - </a:t>
                      </a:r>
                      <a:r>
                        <a:rPr lang="ru-RU" sz="4000" b="1" dirty="0" smtClean="0"/>
                        <a:t>Хрю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1053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Чичи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1053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Авва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2152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Бумба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827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5471261"/>
              </p:ext>
            </p:extLst>
          </p:nvPr>
        </p:nvGraphicFramePr>
        <p:xfrm>
          <a:off x="1259632" y="908720"/>
          <a:ext cx="6768752" cy="482453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384376"/>
                <a:gridCol w="3384376"/>
              </a:tblGrid>
              <a:tr h="804089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?</a:t>
                      </a:r>
                      <a:endParaRPr lang="ru-RU" sz="4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Айболит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доктор</a:t>
                      </a:r>
                      <a:endParaRPr lang="ru-RU" sz="4000" b="1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Хрю</a:t>
                      </a:r>
                      <a:r>
                        <a:rPr lang="ru-RU" sz="4000" b="1" baseline="0" dirty="0" smtClean="0"/>
                        <a:t> - </a:t>
                      </a:r>
                      <a:r>
                        <a:rPr lang="ru-RU" sz="4000" b="1" dirty="0" smtClean="0"/>
                        <a:t>Хрю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свинка</a:t>
                      </a:r>
                      <a:endParaRPr lang="ru-RU" sz="4000" b="1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Чичи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обезьянка</a:t>
                      </a:r>
                      <a:endParaRPr lang="ru-RU" sz="4000" b="1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Авва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собака</a:t>
                      </a:r>
                      <a:endParaRPr lang="ru-RU" sz="4000" b="1" dirty="0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Бумба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сова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8674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836712"/>
            <a:ext cx="4104456" cy="100811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ТЕМА УРОКА: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207" y="2420888"/>
            <a:ext cx="8462265" cy="2952328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«СОБСТВЕННЫЕ  И  НАРИЦАТЕЛЬНЫЕ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 ИМЕНА </a:t>
            </a:r>
            <a:r>
              <a:rPr lang="ru-RU" sz="4000" b="1" dirty="0">
                <a:solidFill>
                  <a:schemeClr val="tx1"/>
                </a:solidFill>
                <a:cs typeface="Times New Roman" pitchFamily="18" charset="0"/>
              </a:rPr>
              <a:t>СУЩЕСТВИТЕЛЬНЫЕ.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ЗАГЛАВНАЯ БУКВА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 В ИМЕНАХ СКАЗОЧНЫХ ГЕРОЕВ»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67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87152364"/>
              </p:ext>
            </p:extLst>
          </p:nvPr>
        </p:nvGraphicFramePr>
        <p:xfrm>
          <a:off x="395536" y="908720"/>
          <a:ext cx="8291264" cy="48531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145632"/>
                <a:gridCol w="4145632"/>
              </a:tblGrid>
              <a:tr h="808856"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B050"/>
                          </a:solidFill>
                        </a:rPr>
                        <a:t>собственные</a:t>
                      </a:r>
                      <a:endParaRPr lang="ru-RU" sz="4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dirty="0" smtClean="0">
                          <a:solidFill>
                            <a:srgbClr val="00B050"/>
                          </a:solidFill>
                        </a:rPr>
                        <a:t>нарицательные</a:t>
                      </a:r>
                      <a:endParaRPr lang="ru-RU" sz="44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8856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Айболит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доктор</a:t>
                      </a:r>
                      <a:endParaRPr lang="ru-RU" sz="4000" b="1" dirty="0"/>
                    </a:p>
                  </a:txBody>
                  <a:tcPr/>
                </a:tc>
              </a:tr>
              <a:tr h="808856">
                <a:tc>
                  <a:txBody>
                    <a:bodyPr/>
                    <a:lstStyle/>
                    <a:p>
                      <a:r>
                        <a:rPr lang="ru-RU" sz="4000" b="1" dirty="0" smtClean="0"/>
                        <a:t>Хрю</a:t>
                      </a:r>
                      <a:r>
                        <a:rPr lang="ru-RU" sz="4000" b="1" baseline="0" dirty="0" smtClean="0"/>
                        <a:t> - </a:t>
                      </a:r>
                      <a:r>
                        <a:rPr lang="ru-RU" sz="4000" b="1" dirty="0" smtClean="0"/>
                        <a:t>Хрю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свинка</a:t>
                      </a:r>
                      <a:endParaRPr lang="ru-RU" sz="4000" b="1" dirty="0"/>
                    </a:p>
                  </a:txBody>
                  <a:tcPr/>
                </a:tc>
              </a:tr>
              <a:tr h="808856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Чичи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обезьянка</a:t>
                      </a:r>
                      <a:endParaRPr lang="ru-RU" sz="4000" b="1" dirty="0"/>
                    </a:p>
                  </a:txBody>
                  <a:tcPr/>
                </a:tc>
              </a:tr>
              <a:tr h="808856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Авва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собака</a:t>
                      </a:r>
                      <a:endParaRPr lang="ru-RU" sz="4000" b="1" dirty="0"/>
                    </a:p>
                  </a:txBody>
                  <a:tcPr/>
                </a:tc>
              </a:tr>
              <a:tr h="808856">
                <a:tc>
                  <a:txBody>
                    <a:bodyPr/>
                    <a:lstStyle/>
                    <a:p>
                      <a:r>
                        <a:rPr lang="ru-RU" sz="4000" b="1" dirty="0" err="1" smtClean="0"/>
                        <a:t>Бумба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b="1" dirty="0" smtClean="0"/>
                        <a:t>сова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645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92527" y="548680"/>
            <a:ext cx="4536504" cy="108011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УРОКА: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331" y="1988840"/>
            <a:ext cx="8130456" cy="13681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1. Учиться находить в тексте и правильно писать…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331" y="3861048"/>
            <a:ext cx="806489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2. Сравнить написание имён  собственных  в …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85554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616624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Домашнее задание: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dirty="0" smtClean="0"/>
              <a:t>Русский язык </a:t>
            </a:r>
            <a:r>
              <a:rPr lang="ru-RU" sz="4400" dirty="0" smtClean="0"/>
              <a:t>: </a:t>
            </a:r>
            <a:br>
              <a:rPr lang="ru-RU" sz="4400" dirty="0" smtClean="0"/>
            </a:br>
            <a:r>
              <a:rPr lang="ru-RU" sz="4400" dirty="0" smtClean="0"/>
              <a:t>диск (тема № 30)</a:t>
            </a:r>
          </a:p>
          <a:p>
            <a:r>
              <a:rPr lang="ru-RU" sz="4400" b="1" dirty="0" smtClean="0"/>
              <a:t>Английский язык</a:t>
            </a:r>
            <a:r>
              <a:rPr lang="ru-RU" sz="4400" dirty="0" smtClean="0"/>
              <a:t>: </a:t>
            </a:r>
            <a:br>
              <a:rPr lang="ru-RU" sz="4400" dirty="0" smtClean="0"/>
            </a:br>
            <a:r>
              <a:rPr lang="ru-RU" sz="4400" dirty="0" smtClean="0"/>
              <a:t>задание от Маргарет</a:t>
            </a:r>
          </a:p>
        </p:txBody>
      </p:sp>
    </p:spTree>
    <p:extLst>
      <p:ext uri="{BB962C8B-B14F-4D97-AF65-F5344CB8AC3E}">
        <p14:creationId xmlns="" xmlns:p14="http://schemas.microsoft.com/office/powerpoint/2010/main" val="311124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27432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32573"/>
            <a:ext cx="27432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17" y="2276872"/>
            <a:ext cx="27432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8099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92527" y="548680"/>
            <a:ext cx="4536504" cy="1080119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ЗАДАЧИ УРОКА: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331" y="1988840"/>
            <a:ext cx="8130456" cy="1368152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1"/>
                </a:solidFill>
                <a:cs typeface="Times New Roman" pitchFamily="18" charset="0"/>
              </a:rPr>
              <a:t>1. Учиться находить в тексте и правильно писать…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331" y="3861048"/>
            <a:ext cx="8064896" cy="13234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2. Сравнить написание имён  собственных  в …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  <p:extLst>
      <p:ext uri="{BB962C8B-B14F-4D97-AF65-F5344CB8AC3E}">
        <p14:creationId xmlns="" xmlns:p14="http://schemas.microsoft.com/office/powerpoint/2010/main" val="24545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35516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54" y="1340768"/>
            <a:ext cx="8964488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Сказочные </a:t>
            </a:r>
            <a:r>
              <a:rPr lang="ru-RU" sz="5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герои: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882334" y="2102870"/>
            <a:ext cx="648072" cy="6300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3635896" y="2088655"/>
            <a:ext cx="324036" cy="45719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884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35516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54" y="1340768"/>
            <a:ext cx="8964488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Сказочные герои: </a:t>
            </a:r>
            <a:r>
              <a:rPr lang="ru-RU" sz="5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ванушка,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ван,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мей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орыныч,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ощей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ессмертный,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удо-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до,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аба- </a:t>
            </a:r>
            <a:r>
              <a:rPr lang="ru-RU" sz="5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га.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1882334" y="2102870"/>
            <a:ext cx="648072" cy="6300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3635896" y="2088655"/>
            <a:ext cx="324036" cy="45719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83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35516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754" y="1340768"/>
            <a:ext cx="8964488" cy="3989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Сказочные герои: </a:t>
            </a:r>
            <a:r>
              <a:rPr lang="ru-RU" sz="54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ванушка,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ван,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мей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орыныч,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ощей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ессмертный,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удо-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до,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аба- </a:t>
            </a:r>
            <a:r>
              <a:rPr lang="ru-RU" sz="54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га.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2449439" y="2024844"/>
            <a:ext cx="648072" cy="63007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4229962" y="1991836"/>
            <a:ext cx="324036" cy="45719"/>
          </a:xfrm>
          <a:prstGeom prst="mathMinus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2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Администратор\Рабочий стол\БИНАРНЫЙ УРОК\ПРЕЗЕНТАЦИИ К Уроку\в дорог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23" y="26447"/>
            <a:ext cx="5688632" cy="6597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o_snegu_shagi (1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78645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4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дверь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 descr="C:\Documents and Settings\Администратор\Рабочий стол\БИНАРНЫЙ УРОК\ПРЕЗЕНТАЦИИ К Уроку\избушка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дверь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3126804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6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</TotalTime>
  <Words>265</Words>
  <Application>Microsoft Office PowerPoint</Application>
  <PresentationFormat>Экран (4:3)</PresentationFormat>
  <Paragraphs>107</Paragraphs>
  <Slides>33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ТЕМА УРОКА:</vt:lpstr>
      <vt:lpstr>ЗАДАЧИ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ЗАДАЧИ УРОКА: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ЗАДАЧИ УРОКА:</vt:lpstr>
      <vt:lpstr>Домашнее задание:</vt:lpstr>
      <vt:lpstr>Слайд 33</vt:lpstr>
    </vt:vector>
  </TitlesOfParts>
  <Company>politex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sema</dc:creator>
  <cp:lastModifiedBy>admin</cp:lastModifiedBy>
  <cp:revision>89</cp:revision>
  <dcterms:created xsi:type="dcterms:W3CDTF">2014-01-06T19:09:31Z</dcterms:created>
  <dcterms:modified xsi:type="dcterms:W3CDTF">2014-02-19T15:06:39Z</dcterms:modified>
</cp:coreProperties>
</file>