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83" r:id="rId3"/>
    <p:sldId id="284" r:id="rId4"/>
    <p:sldId id="285" r:id="rId5"/>
    <p:sldId id="287" r:id="rId6"/>
    <p:sldId id="290" r:id="rId7"/>
    <p:sldId id="289" r:id="rId8"/>
    <p:sldId id="257" r:id="rId9"/>
    <p:sldId id="270" r:id="rId10"/>
    <p:sldId id="274" r:id="rId11"/>
    <p:sldId id="262" r:id="rId12"/>
    <p:sldId id="263" r:id="rId13"/>
    <p:sldId id="264" r:id="rId14"/>
    <p:sldId id="275" r:id="rId15"/>
    <p:sldId id="261" r:id="rId16"/>
    <p:sldId id="266" r:id="rId17"/>
    <p:sldId id="267" r:id="rId18"/>
    <p:sldId id="268" r:id="rId19"/>
    <p:sldId id="277" r:id="rId20"/>
    <p:sldId id="269" r:id="rId21"/>
    <p:sldId id="272" r:id="rId22"/>
    <p:sldId id="278" r:id="rId23"/>
    <p:sldId id="279" r:id="rId24"/>
    <p:sldId id="280" r:id="rId25"/>
    <p:sldId id="291" r:id="rId26"/>
    <p:sldId id="292" r:id="rId27"/>
    <p:sldId id="281" r:id="rId28"/>
    <p:sldId id="293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FF00FF"/>
    <a:srgbClr val="0000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620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06/relationships/legacyDocTextInfo" Target="legacyDocTextInfo.bin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174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717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7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9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9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9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719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720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20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0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20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20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209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210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9D5B18D-32DA-4EC1-81B4-44A4FEBD2B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E7271-0C63-4B48-B53E-64570D68F0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ACEB4-0704-47EA-93EE-F254A3B5FD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4E12200-D938-4020-881F-BA19AD9DD7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2CDAD0F-C3F4-4F65-AA7A-41D2DA5F8D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5035251-F47F-41D4-B4A0-7D4F0C5390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8E3F330-1D61-4313-95E7-5C41A59772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05E645F-7F88-45CF-9F3F-C7678A5849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434D49B-8001-4C80-B814-4A0BA43577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F72C1AD-AB1C-4302-ACD3-12F069E047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0C80A4B-F0BC-46F8-AD7A-8F552B20F7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20A54-7529-4E4C-A78B-9E98DDA31B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9089553-860C-4A20-9F3D-B1FD802C37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148C0-C317-49E4-BFE6-82F02C6018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4D8FE-CA5F-4C08-9DFA-9778C0539C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320EE-DBF6-4108-9228-759E2A2684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9E876-8546-4605-AFB3-872926B1DF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B64AC-F23A-4F26-A129-93312AE3EB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44F59-AA9D-413E-A91A-04FD7F20BF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DC3C3-2152-4984-8F79-40B842CEDC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4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150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615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16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7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7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7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617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617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18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8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8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8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18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18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91EF7C79-CB09-4725-B447-D29E68DE42D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1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28596" y="357166"/>
            <a:ext cx="82804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Деятельность человечества </a:t>
            </a:r>
          </a:p>
          <a:p>
            <a:pPr algn="ctr"/>
            <a:r>
              <a:rPr lang="ru-RU" sz="6600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endParaRPr lang="ru-RU" sz="66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ru-RU" sz="6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</a:t>
            </a:r>
            <a:r>
              <a:rPr lang="ru-RU" sz="6600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</a:t>
            </a:r>
            <a:r>
              <a:rPr lang="ru-RU" sz="6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6600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</a:t>
            </a:r>
            <a:r>
              <a:rPr lang="ru-RU" sz="6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6600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</a:t>
            </a:r>
            <a:r>
              <a:rPr lang="ru-RU" sz="6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</a:t>
            </a:r>
            <a:r>
              <a:rPr lang="ru-RU" sz="6600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</a:t>
            </a:r>
            <a:r>
              <a:rPr lang="ru-RU" sz="6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</a:t>
            </a:r>
            <a:r>
              <a:rPr lang="ru-RU" sz="6600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</a:t>
            </a:r>
            <a:r>
              <a:rPr lang="ru-RU" sz="6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</a:t>
            </a:r>
            <a:r>
              <a:rPr lang="ru-RU" sz="6600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</a:t>
            </a:r>
            <a:r>
              <a:rPr lang="ru-RU" sz="6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й</a:t>
            </a:r>
            <a:r>
              <a:rPr lang="ru-RU" sz="6600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кризис </a:t>
            </a:r>
            <a:r>
              <a:rPr lang="ru-RU" sz="6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</a:t>
            </a:r>
            <a:r>
              <a:rPr lang="ru-RU" sz="6600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планете </a:t>
            </a:r>
            <a:endParaRPr lang="ru-RU" sz="6600" b="1" i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43309" y="5643578"/>
            <a:ext cx="479079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/>
              <a:t>Составила :  Кондыба Н.Ф.</a:t>
            </a:r>
          </a:p>
          <a:p>
            <a:pPr algn="r"/>
            <a:r>
              <a:rPr lang="ru-RU" dirty="0" smtClean="0"/>
              <a:t>педагог дополнительного образования</a:t>
            </a:r>
          </a:p>
          <a:p>
            <a:pPr algn="r"/>
            <a:r>
              <a:rPr lang="ru-RU" dirty="0" smtClean="0"/>
              <a:t>МБОУ СОШ№8</a:t>
            </a:r>
            <a:endParaRPr lang="ru-RU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19137"/>
          </a:xfrm>
        </p:spPr>
        <p:txBody>
          <a:bodyPr/>
          <a:lstStyle/>
          <a:p>
            <a:r>
              <a:rPr lang="ru-RU" sz="2400" b="1" dirty="0">
                <a:solidFill>
                  <a:srgbClr val="FFCC00"/>
                </a:solidFill>
              </a:rPr>
              <a:t>Воздействие городской экосистемы на атмосферу</a:t>
            </a:r>
          </a:p>
        </p:txBody>
      </p:sp>
      <p:pic>
        <p:nvPicPr>
          <p:cNvPr id="49158" name="Picture 6" descr="D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2000240"/>
            <a:ext cx="4445014" cy="3329368"/>
          </a:xfrm>
          <a:prstGeom prst="rect">
            <a:avLst/>
          </a:prstGeom>
          <a:noFill/>
          <a:ln>
            <a:noFill/>
          </a:ln>
        </p:spPr>
      </p:pic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3143240" y="714356"/>
            <a:ext cx="28575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Повышение температуры воздуха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357158" y="857232"/>
            <a:ext cx="20875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Загрязнение воздуха 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7180279" y="785794"/>
            <a:ext cx="196372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Повышение влажности воздуха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428596" y="5500702"/>
            <a:ext cx="18716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Уменьшение солнечной радиации</a:t>
            </a: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3286116" y="5857892"/>
            <a:ext cx="2590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Увеличение количества туманов</a:t>
            </a: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7092950" y="5842337"/>
            <a:ext cx="20510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Увеличение атмосферных осадков</a:t>
            </a:r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 flipH="1" flipV="1">
            <a:off x="1547813" y="1412875"/>
            <a:ext cx="6477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 flipV="1">
            <a:off x="4429124" y="1571612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 flipV="1">
            <a:off x="6786578" y="1571612"/>
            <a:ext cx="50323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 flipH="1">
            <a:off x="1187450" y="5084763"/>
            <a:ext cx="1008063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69" name="Line 17"/>
          <p:cNvSpPr>
            <a:spLocks noChangeShapeType="1"/>
          </p:cNvSpPr>
          <p:nvPr/>
        </p:nvSpPr>
        <p:spPr bwMode="auto">
          <a:xfrm>
            <a:off x="7143768" y="4857760"/>
            <a:ext cx="720725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70" name="Line 18"/>
          <p:cNvSpPr>
            <a:spLocks noChangeShapeType="1"/>
          </p:cNvSpPr>
          <p:nvPr/>
        </p:nvSpPr>
        <p:spPr bwMode="auto">
          <a:xfrm>
            <a:off x="4357686" y="5500702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  <p:bldP spid="49159" grpId="0"/>
      <p:bldP spid="49160" grpId="0"/>
      <p:bldP spid="49161" grpId="0"/>
      <p:bldP spid="49162" grpId="0"/>
      <p:bldP spid="49163" grpId="0"/>
      <p:bldP spid="491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 descr="D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6000" contrast="18000"/>
          </a:blip>
          <a:srcRect/>
          <a:stretch>
            <a:fillRect/>
          </a:stretch>
        </p:blipFill>
        <p:spPr>
          <a:xfrm>
            <a:off x="0" y="3509962"/>
            <a:ext cx="4465638" cy="3348038"/>
          </a:xfrm>
          <a:noFill/>
          <a:ln/>
        </p:spPr>
      </p:pic>
      <p:sp>
        <p:nvSpPr>
          <p:cNvPr id="21514" name="Rectangle 10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0"/>
            <a:ext cx="9144000" cy="2663825"/>
          </a:xfrm>
        </p:spPr>
        <p:txBody>
          <a:bodyPr/>
          <a:lstStyle/>
          <a:p>
            <a:r>
              <a:rPr lang="ru-RU" sz="2800" dirty="0">
                <a:solidFill>
                  <a:srgbClr val="FFFF00"/>
                </a:solidFill>
                <a:latin typeface="Arial" charset="0"/>
              </a:rPr>
              <a:t>Наличие атмосферы и особенно ее состав – одно из главных условий для существования жизни на Земле. Уменьшение мощности озонового </a:t>
            </a:r>
            <a:r>
              <a:rPr lang="ru-RU" sz="2800" dirty="0" smtClean="0">
                <a:solidFill>
                  <a:srgbClr val="FFFF00"/>
                </a:solidFill>
                <a:latin typeface="Arial" charset="0"/>
              </a:rPr>
              <a:t>слоя </a:t>
            </a:r>
            <a:r>
              <a:rPr lang="ru-RU" sz="2800" dirty="0">
                <a:solidFill>
                  <a:srgbClr val="FFFF00"/>
                </a:solidFill>
                <a:latin typeface="Arial" charset="0"/>
              </a:rPr>
              <a:t>способно вызвать </a:t>
            </a:r>
            <a:r>
              <a:rPr lang="ru-RU" sz="2800" dirty="0" smtClean="0">
                <a:solidFill>
                  <a:srgbClr val="FFFF00"/>
                </a:solidFill>
                <a:latin typeface="Arial" charset="0"/>
              </a:rPr>
              <a:t>необратимые  </a:t>
            </a:r>
            <a:r>
              <a:rPr lang="ru-RU" sz="2800" dirty="0">
                <a:solidFill>
                  <a:srgbClr val="FFFF00"/>
                </a:solidFill>
                <a:latin typeface="Arial" charset="0"/>
              </a:rPr>
              <a:t>последствия. Изменения состава атмосферы могут происходить и под влиянием природных катастроф (извержение вулканов), но основные изменения происходят под влиянием хозяйственной деятельности человека.</a:t>
            </a:r>
          </a:p>
        </p:txBody>
      </p:sp>
      <p:pic>
        <p:nvPicPr>
          <p:cNvPr id="21515" name="Picture 11" descr="Andes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bright="6000" contrast="18000"/>
          </a:blip>
          <a:srcRect/>
          <a:stretch>
            <a:fillRect/>
          </a:stretch>
        </p:blipFill>
        <p:spPr>
          <a:xfrm>
            <a:off x="4929190" y="3500437"/>
            <a:ext cx="3930650" cy="3357563"/>
          </a:xfrm>
          <a:noFill/>
          <a:ln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4" name="Picture 8" descr="эко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6000" contrast="18000"/>
          </a:blip>
          <a:srcRect/>
          <a:stretch>
            <a:fillRect/>
          </a:stretch>
        </p:blipFill>
        <p:spPr>
          <a:xfrm>
            <a:off x="395288" y="222250"/>
            <a:ext cx="3676646" cy="2334611"/>
          </a:xfrm>
          <a:noFill/>
          <a:ln/>
        </p:spPr>
      </p:pic>
      <p:pic>
        <p:nvPicPr>
          <p:cNvPr id="24585" name="Picture 9" descr="E0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bright="6000" contrast="18000"/>
          </a:blip>
          <a:srcRect/>
          <a:stretch>
            <a:fillRect/>
          </a:stretch>
        </p:blipFill>
        <p:spPr>
          <a:xfrm>
            <a:off x="395288" y="3894214"/>
            <a:ext cx="3676646" cy="2755824"/>
          </a:xfrm>
          <a:noFill/>
          <a:ln/>
        </p:spPr>
      </p:pic>
      <p:pic>
        <p:nvPicPr>
          <p:cNvPr id="24586" name="Picture 10" descr="эко 4"/>
          <p:cNvPicPr>
            <a:picLocks noGrp="1" noChangeAspect="1" noChangeArrowheads="1"/>
          </p:cNvPicPr>
          <p:nvPr>
            <p:ph sz="half" idx="3"/>
          </p:nvPr>
        </p:nvPicPr>
        <p:blipFill>
          <a:blip r:embed="rId4" cstate="print">
            <a:lum bright="6000" contrast="24000"/>
          </a:blip>
          <a:srcRect/>
          <a:stretch>
            <a:fillRect/>
          </a:stretch>
        </p:blipFill>
        <p:spPr>
          <a:xfrm>
            <a:off x="5218113" y="333375"/>
            <a:ext cx="3479800" cy="3095625"/>
          </a:xfrm>
          <a:noFill/>
          <a:ln/>
        </p:spPr>
      </p:pic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4214810" y="3357562"/>
            <a:ext cx="492919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Источниками искусственного 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загрязнения 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служат промышленные, транспортные и бытовые выбросы. При высокой концентрации газов, пыли во влажном воздухе в промышленных районах возникает ядовитый туман -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смог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0" y="2997200"/>
            <a:ext cx="47164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Смог в Лондоне </a:t>
            </a:r>
            <a:r>
              <a:rPr lang="ru-RU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5-9 </a:t>
            </a:r>
            <a:r>
              <a:rPr lang="ru-RU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декабря 1952 г</a:t>
            </a:r>
            <a:r>
              <a:rPr lang="ru-RU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ru-RU" sz="1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3" name="Picture 9" descr="зс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6000" contrast="18000"/>
          </a:blip>
          <a:srcRect/>
          <a:stretch>
            <a:fillRect/>
          </a:stretch>
        </p:blipFill>
        <p:spPr>
          <a:xfrm>
            <a:off x="4714876" y="-500090"/>
            <a:ext cx="3214710" cy="3979487"/>
          </a:xfrm>
          <a:noFill/>
          <a:ln/>
        </p:spPr>
      </p:pic>
      <p:pic>
        <p:nvPicPr>
          <p:cNvPr id="26634" name="Picture 10" descr="эко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bright="6000" contrast="18000"/>
          </a:blip>
          <a:srcRect/>
          <a:stretch>
            <a:fillRect/>
          </a:stretch>
        </p:blipFill>
        <p:spPr>
          <a:xfrm>
            <a:off x="179388" y="3500438"/>
            <a:ext cx="3960812" cy="3100387"/>
          </a:xfrm>
          <a:noFill/>
          <a:ln/>
        </p:spPr>
      </p:pic>
      <p:pic>
        <p:nvPicPr>
          <p:cNvPr id="26635" name="Picture 11" descr="зс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lum bright="6000" contrast="18000"/>
          </a:blip>
          <a:srcRect/>
          <a:stretch>
            <a:fillRect/>
          </a:stretch>
        </p:blipFill>
        <p:spPr>
          <a:xfrm>
            <a:off x="357158" y="285728"/>
            <a:ext cx="3816350" cy="3070225"/>
          </a:xfrm>
          <a:noFill/>
          <a:ln/>
        </p:spPr>
      </p:pic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4356100" y="3643314"/>
            <a:ext cx="47879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Уничтоженный кислотными дождями хвойный лес – типичная картина деградации лесных массивов вокруг крупных промышленных районов Европы и Северной Америки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3500430" y="0"/>
            <a:ext cx="6000792" cy="6337300"/>
          </a:xfrm>
        </p:spPr>
        <p:txBody>
          <a:bodyPr/>
          <a:lstStyle/>
          <a:p>
            <a:r>
              <a:rPr lang="ru-RU" sz="2800" dirty="0">
                <a:solidFill>
                  <a:srgbClr val="FFFF00"/>
                </a:solidFill>
                <a:latin typeface="Arial" charset="0"/>
              </a:rPr>
              <a:t>Рост концентрации </a:t>
            </a:r>
            <a:r>
              <a:rPr lang="ru-RU" sz="2800" dirty="0" smtClean="0">
                <a:solidFill>
                  <a:srgbClr val="FFFF00"/>
                </a:solidFill>
                <a:latin typeface="Arial" charset="0"/>
              </a:rPr>
              <a:t>углекислого газа </a:t>
            </a:r>
            <a:r>
              <a:rPr lang="ru-RU" sz="2800" dirty="0">
                <a:solidFill>
                  <a:srgbClr val="FFFF00"/>
                </a:solidFill>
                <a:latin typeface="Arial" charset="0"/>
              </a:rPr>
              <a:t>вызывает «парниковый эффект», ведущий к глобальному потеплению климата</a:t>
            </a:r>
            <a:r>
              <a:rPr lang="ru-RU" sz="2800" dirty="0" smtClean="0">
                <a:solidFill>
                  <a:srgbClr val="FFFF00"/>
                </a:solidFill>
                <a:latin typeface="Arial" charset="0"/>
              </a:rPr>
              <a:t>.. </a:t>
            </a:r>
            <a:r>
              <a:rPr lang="ru-RU" sz="2800" dirty="0">
                <a:solidFill>
                  <a:srgbClr val="FFFF00"/>
                </a:solidFill>
                <a:latin typeface="Arial" charset="0"/>
              </a:rPr>
              <a:t>До    80 </a:t>
            </a:r>
            <a:r>
              <a:rPr lang="ru-RU" sz="2800" dirty="0" smtClean="0">
                <a:solidFill>
                  <a:srgbClr val="FFFF00"/>
                </a:solidFill>
                <a:latin typeface="Arial" charset="0"/>
              </a:rPr>
              <a:t>г  ХХ </a:t>
            </a:r>
            <a:r>
              <a:rPr lang="ru-RU" sz="2800" dirty="0">
                <a:solidFill>
                  <a:srgbClr val="FFFF00"/>
                </a:solidFill>
                <a:latin typeface="Arial" charset="0"/>
              </a:rPr>
              <a:t>века средняя температура на планете была +15С, а к  2004 г. она возросла до +18С. </a:t>
            </a:r>
          </a:p>
          <a:p>
            <a:r>
              <a:rPr lang="ru-RU" sz="2800" dirty="0">
                <a:solidFill>
                  <a:srgbClr val="FFFF00"/>
                </a:solidFill>
                <a:latin typeface="Arial" charset="0"/>
              </a:rPr>
              <a:t>Потепление ускорило таяние ледников и началось повышение уровня океана. Возникла реальная угроза затопления таких стран, как Нидерланды, Япония, Южная Корея, Сингапур.</a:t>
            </a:r>
          </a:p>
          <a:p>
            <a:endParaRPr lang="ru-RU" sz="2800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52232" name="Picture 8" descr="1720_0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12000" contrast="12000"/>
          </a:blip>
          <a:srcRect/>
          <a:stretch>
            <a:fillRect/>
          </a:stretch>
        </p:blipFill>
        <p:spPr>
          <a:xfrm>
            <a:off x="0" y="428604"/>
            <a:ext cx="3536791" cy="2359042"/>
          </a:xfrm>
          <a:noFill/>
          <a:ln/>
        </p:spPr>
      </p:pic>
      <p:pic>
        <p:nvPicPr>
          <p:cNvPr id="52235" name="Picture 11" descr="зс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bright="6000" contrast="18000"/>
          </a:blip>
          <a:srcRect/>
          <a:stretch>
            <a:fillRect/>
          </a:stretch>
        </p:blipFill>
        <p:spPr>
          <a:xfrm>
            <a:off x="0" y="3643314"/>
            <a:ext cx="3557651" cy="2197093"/>
          </a:xfrm>
          <a:noFill/>
          <a:ln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22287"/>
            <a:ext cx="5643570" cy="6335713"/>
          </a:xfrm>
        </p:spPr>
        <p:txBody>
          <a:bodyPr/>
          <a:lstStyle/>
          <a:p>
            <a:r>
              <a:rPr lang="ru-RU" sz="2400" dirty="0">
                <a:solidFill>
                  <a:srgbClr val="FFFF00"/>
                </a:solidFill>
                <a:latin typeface="Arial" charset="0"/>
              </a:rPr>
              <a:t>Ресурсы пресной воды, пригодной для питья, орошения, снабжения промышленности, </a:t>
            </a:r>
            <a:r>
              <a:rPr lang="ru-RU" sz="2400" dirty="0" smtClean="0">
                <a:solidFill>
                  <a:srgbClr val="FFFF00"/>
                </a:solidFill>
                <a:latin typeface="Arial" charset="0"/>
              </a:rPr>
              <a:t>ограничены </a:t>
            </a:r>
            <a:r>
              <a:rPr lang="ru-RU" sz="2400" dirty="0">
                <a:solidFill>
                  <a:srgbClr val="FFFF00"/>
                </a:solidFill>
                <a:latin typeface="Arial" charset="0"/>
              </a:rPr>
              <a:t>во всем мире. Главная причина – в </a:t>
            </a:r>
            <a:r>
              <a:rPr lang="ru-RU" sz="2400" dirty="0" smtClean="0">
                <a:solidFill>
                  <a:srgbClr val="FFFF00"/>
                </a:solidFill>
                <a:latin typeface="Arial" charset="0"/>
              </a:rPr>
              <a:t>загрязнении </a:t>
            </a:r>
            <a:r>
              <a:rPr lang="ru-RU" sz="2400" dirty="0">
                <a:solidFill>
                  <a:srgbClr val="FFFF00"/>
                </a:solidFill>
                <a:latin typeface="Arial" charset="0"/>
              </a:rPr>
              <a:t>вод </a:t>
            </a:r>
            <a:r>
              <a:rPr lang="ru-RU" sz="2400" dirty="0" smtClean="0">
                <a:solidFill>
                  <a:srgbClr val="FFFF00"/>
                </a:solidFill>
                <a:latin typeface="Arial" charset="0"/>
              </a:rPr>
              <a:t>промышленными</a:t>
            </a:r>
            <a:r>
              <a:rPr lang="ru-RU" sz="2400" dirty="0">
                <a:solidFill>
                  <a:srgbClr val="FFFF00"/>
                </a:solidFill>
                <a:latin typeface="Arial" charset="0"/>
              </a:rPr>
              <a:t>, транспортными и коммунальными стоками. Реки, протекающие через с/</a:t>
            </a:r>
            <a:r>
              <a:rPr lang="ru-RU" sz="2400" dirty="0" err="1">
                <a:solidFill>
                  <a:srgbClr val="FFFF00"/>
                </a:solidFill>
                <a:latin typeface="Arial" charset="0"/>
              </a:rPr>
              <a:t>х</a:t>
            </a:r>
            <a:r>
              <a:rPr lang="ru-RU" sz="2400" dirty="0">
                <a:solidFill>
                  <a:srgbClr val="FFFF00"/>
                </a:solidFill>
                <a:latin typeface="Arial" charset="0"/>
              </a:rPr>
              <a:t> районы, насыщены удобрениями и </a:t>
            </a:r>
            <a:r>
              <a:rPr lang="ru-RU" sz="2400" dirty="0" smtClean="0">
                <a:solidFill>
                  <a:srgbClr val="FFFF00"/>
                </a:solidFill>
                <a:latin typeface="Arial" charset="0"/>
              </a:rPr>
              <a:t>ядохимикатами</a:t>
            </a:r>
            <a:r>
              <a:rPr lang="ru-RU" sz="2400" dirty="0">
                <a:solidFill>
                  <a:srgbClr val="FFFF00"/>
                </a:solidFill>
                <a:latin typeface="Arial" charset="0"/>
              </a:rPr>
              <a:t>.</a:t>
            </a:r>
          </a:p>
          <a:p>
            <a:r>
              <a:rPr lang="ru-RU" sz="2400" dirty="0">
                <a:solidFill>
                  <a:srgbClr val="FFFF00"/>
                </a:solidFill>
                <a:latin typeface="Arial" charset="0"/>
              </a:rPr>
              <a:t>Сброс неочищенных бытовых стоков приводит к распространению инфекций. 80% </a:t>
            </a:r>
            <a:r>
              <a:rPr lang="ru-RU" sz="2400" dirty="0" smtClean="0">
                <a:solidFill>
                  <a:srgbClr val="FFFF00"/>
                </a:solidFill>
                <a:latin typeface="Arial" charset="0"/>
              </a:rPr>
              <a:t>заболеваний </a:t>
            </a:r>
            <a:r>
              <a:rPr lang="ru-RU" sz="2400" dirty="0">
                <a:solidFill>
                  <a:srgbClr val="FFFF00"/>
                </a:solidFill>
                <a:latin typeface="Arial" charset="0"/>
              </a:rPr>
              <a:t>и треть смертельных случаев связаны с </a:t>
            </a:r>
            <a:r>
              <a:rPr lang="ru-RU" sz="2400" dirty="0" smtClean="0">
                <a:solidFill>
                  <a:srgbClr val="FFFF00"/>
                </a:solidFill>
                <a:latin typeface="Arial" charset="0"/>
              </a:rPr>
              <a:t>потреблением </a:t>
            </a:r>
            <a:r>
              <a:rPr lang="ru-RU" sz="2400" dirty="0">
                <a:solidFill>
                  <a:srgbClr val="FFFF00"/>
                </a:solidFill>
                <a:latin typeface="Arial" charset="0"/>
              </a:rPr>
              <a:t>загрязненной воды </a:t>
            </a:r>
          </a:p>
        </p:txBody>
      </p:sp>
      <p:pic>
        <p:nvPicPr>
          <p:cNvPr id="19464" name="Picture 8" descr="зс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bright="12000" contrast="30000"/>
          </a:blip>
          <a:srcRect/>
          <a:stretch>
            <a:fillRect/>
          </a:stretch>
        </p:blipFill>
        <p:spPr>
          <a:xfrm>
            <a:off x="5715007" y="260350"/>
            <a:ext cx="3101967" cy="2098514"/>
          </a:xfrm>
          <a:noFill/>
          <a:ln/>
        </p:spPr>
      </p:pic>
      <p:pic>
        <p:nvPicPr>
          <p:cNvPr id="19465" name="Picture 9" descr="0300000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lum bright="6000" contrast="12000"/>
          </a:blip>
          <a:srcRect/>
          <a:stretch>
            <a:fillRect/>
          </a:stretch>
        </p:blipFill>
        <p:spPr>
          <a:xfrm>
            <a:off x="5715008" y="3643314"/>
            <a:ext cx="3146709" cy="2061241"/>
          </a:xfrm>
          <a:noFill/>
          <a:ln/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 flipV="1">
            <a:off x="457200" y="188913"/>
            <a:ext cx="8229600" cy="88900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30212" y="2928934"/>
            <a:ext cx="8713788" cy="2160587"/>
          </a:xfrm>
        </p:spPr>
        <p:txBody>
          <a:bodyPr/>
          <a:lstStyle/>
          <a:p>
            <a:r>
              <a:rPr lang="ru-RU" sz="2400" dirty="0">
                <a:solidFill>
                  <a:srgbClr val="FFFF00"/>
                </a:solidFill>
                <a:latin typeface="Arial" charset="0"/>
              </a:rPr>
              <a:t>Освоение космоса, несмотря на огромную приносимую пользу, поставило перед человечеством ряд существенных проблем. Накопление в ОЗП техногенного мусора (остатков летательных аппаратов и спутников; в 2000 г. около 10 тыс. т., что в 200 раз больше массы метеоритных тел) создает реальную угрозу для действующих спутников и космических станций. Запуск ракет всегда негативно сказывается на состоянии атмосферы и приводит к резкому изменению погоды на огромных территориях.</a:t>
            </a:r>
          </a:p>
        </p:txBody>
      </p:sp>
      <p:pic>
        <p:nvPicPr>
          <p:cNvPr id="30728" name="Picture 8" descr="32302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6000" contrast="18000"/>
          </a:blip>
          <a:srcRect/>
          <a:stretch>
            <a:fillRect/>
          </a:stretch>
        </p:blipFill>
        <p:spPr>
          <a:xfrm>
            <a:off x="395288" y="188913"/>
            <a:ext cx="4105275" cy="2740021"/>
          </a:xfrm>
          <a:noFill/>
          <a:ln/>
        </p:spPr>
      </p:pic>
      <p:pic>
        <p:nvPicPr>
          <p:cNvPr id="30729" name="Picture 9" descr="32300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bright="6000" contrast="18000"/>
          </a:blip>
          <a:srcRect/>
          <a:stretch>
            <a:fillRect/>
          </a:stretch>
        </p:blipFill>
        <p:spPr>
          <a:xfrm>
            <a:off x="4643438" y="188913"/>
            <a:ext cx="4151312" cy="2740021"/>
          </a:xfrm>
          <a:noFill/>
          <a:ln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 flipV="1">
            <a:off x="457200" y="188913"/>
            <a:ext cx="8229600" cy="88900"/>
          </a:xfrm>
        </p:spPr>
        <p:txBody>
          <a:bodyPr/>
          <a:lstStyle/>
          <a:p>
            <a:endParaRPr lang="ru-RU" sz="4000"/>
          </a:p>
        </p:txBody>
      </p:sp>
      <p:pic>
        <p:nvPicPr>
          <p:cNvPr id="32776" name="Picture 8" descr="Dsshld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12000" contrast="18000"/>
          </a:blip>
          <a:srcRect/>
          <a:stretch>
            <a:fillRect/>
          </a:stretch>
        </p:blipFill>
        <p:spPr>
          <a:xfrm>
            <a:off x="250825" y="188913"/>
            <a:ext cx="3816350" cy="3025773"/>
          </a:xfrm>
          <a:noFill/>
          <a:ln/>
        </p:spPr>
      </p:pic>
      <p:pic>
        <p:nvPicPr>
          <p:cNvPr id="32777" name="Picture 9" descr="OOP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bright="6000" contrast="18000"/>
          </a:blip>
          <a:srcRect/>
          <a:stretch>
            <a:fillRect/>
          </a:stretch>
        </p:blipFill>
        <p:spPr>
          <a:xfrm>
            <a:off x="5808572" y="2924175"/>
            <a:ext cx="3089366" cy="2862279"/>
          </a:xfrm>
          <a:noFill/>
          <a:ln/>
        </p:spPr>
      </p:pic>
      <p:pic>
        <p:nvPicPr>
          <p:cNvPr id="32778" name="Picture 10" descr="Bye_by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lum bright="6000" contrast="12000"/>
          </a:blip>
          <a:srcRect/>
          <a:stretch>
            <a:fillRect/>
          </a:stretch>
        </p:blipFill>
        <p:spPr>
          <a:xfrm>
            <a:off x="4427538" y="188913"/>
            <a:ext cx="4530725" cy="2603500"/>
          </a:xfrm>
          <a:noFill/>
          <a:ln/>
        </p:spPr>
      </p:pic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285720" y="3357562"/>
            <a:ext cx="603568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Гонка вооружений, накопление химического и бактериологического оружия, военные конфликты (даже локальные) – сильный удар по биосфере, т.к. современное оружие ориентировано на уничтожение всего живого. Все это приводит к тяжелым экологическим последствиям.</a:t>
            </a: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4" name="Picture 8" descr="эко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6000" contrast="24000"/>
          </a:blip>
          <a:srcRect/>
          <a:stretch>
            <a:fillRect/>
          </a:stretch>
        </p:blipFill>
        <p:spPr>
          <a:xfrm>
            <a:off x="250825" y="260350"/>
            <a:ext cx="4178299" cy="2440411"/>
          </a:xfrm>
          <a:noFill/>
          <a:ln/>
        </p:spPr>
      </p:pic>
      <p:pic>
        <p:nvPicPr>
          <p:cNvPr id="34825" name="Picture 9" descr="эко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bright="-6000" contrast="24000"/>
          </a:blip>
          <a:srcRect/>
          <a:stretch>
            <a:fillRect/>
          </a:stretch>
        </p:blipFill>
        <p:spPr>
          <a:xfrm>
            <a:off x="250825" y="3351213"/>
            <a:ext cx="3821109" cy="2482036"/>
          </a:xfrm>
          <a:noFill/>
          <a:ln/>
        </p:spPr>
      </p:pic>
      <p:sp>
        <p:nvSpPr>
          <p:cNvPr id="34831" name="Rectangle 15"/>
          <p:cNvSpPr>
            <a:spLocks noGrp="1" noChangeArrowheads="1"/>
          </p:cNvSpPr>
          <p:nvPr>
            <p:ph type="body" sz="half" idx="3"/>
          </p:nvPr>
        </p:nvSpPr>
        <p:spPr>
          <a:xfrm>
            <a:off x="4357686" y="260350"/>
            <a:ext cx="4786314" cy="6337300"/>
          </a:xfrm>
        </p:spPr>
        <p:txBody>
          <a:bodyPr/>
          <a:lstStyle/>
          <a:p>
            <a:r>
              <a:rPr lang="ru-RU" sz="2400" dirty="0">
                <a:solidFill>
                  <a:srgbClr val="FFFF00"/>
                </a:solidFill>
                <a:latin typeface="Arial" charset="0"/>
              </a:rPr>
              <a:t>Очень опасны для </a:t>
            </a:r>
            <a:r>
              <a:rPr lang="ru-RU" sz="2400" dirty="0" err="1">
                <a:solidFill>
                  <a:srgbClr val="FFFF00"/>
                </a:solidFill>
                <a:latin typeface="Arial" charset="0"/>
              </a:rPr>
              <a:t>биосфе-ры</a:t>
            </a:r>
            <a:r>
              <a:rPr lang="ru-RU" sz="2400" dirty="0">
                <a:solidFill>
                  <a:srgbClr val="FFFF00"/>
                </a:solidFill>
                <a:latin typeface="Arial" charset="0"/>
              </a:rPr>
              <a:t> отходы химической промышленности, а аварии на химических объектах вызывают массовые поражения людей и </a:t>
            </a:r>
            <a:r>
              <a:rPr lang="ru-RU" sz="2400" dirty="0" smtClean="0">
                <a:solidFill>
                  <a:srgbClr val="FFFF00"/>
                </a:solidFill>
                <a:latin typeface="Arial" charset="0"/>
              </a:rPr>
              <a:t>животных </a:t>
            </a:r>
            <a:r>
              <a:rPr lang="ru-RU" sz="2400" dirty="0">
                <a:solidFill>
                  <a:srgbClr val="FFFF00"/>
                </a:solidFill>
                <a:latin typeface="Arial" charset="0"/>
              </a:rPr>
              <a:t>и приводят к заражению всего приземного слоя </a:t>
            </a:r>
            <a:r>
              <a:rPr lang="ru-RU" sz="2400" dirty="0" smtClean="0">
                <a:solidFill>
                  <a:srgbClr val="FFFF00"/>
                </a:solidFill>
                <a:latin typeface="Arial" charset="0"/>
              </a:rPr>
              <a:t>биосферы</a:t>
            </a:r>
            <a:endParaRPr lang="ru-RU" sz="2400" dirty="0">
              <a:solidFill>
                <a:srgbClr val="FFFF00"/>
              </a:solidFill>
              <a:latin typeface="Arial" charset="0"/>
            </a:endParaRPr>
          </a:p>
          <a:p>
            <a:r>
              <a:rPr lang="ru-RU" sz="2400" dirty="0">
                <a:solidFill>
                  <a:srgbClr val="FFFF00"/>
                </a:solidFill>
                <a:latin typeface="Arial" charset="0"/>
              </a:rPr>
              <a:t>Опасных химические отходы часто складируют в щебеночных карьерах, а емкости с пестицидами и лабораторными отходами хранят на складах и маркируют как товар, а не отходы.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-285784" y="3143248"/>
            <a:ext cx="9429784" cy="3429000"/>
          </a:xfrm>
        </p:spPr>
        <p:txBody>
          <a:bodyPr/>
          <a:lstStyle/>
          <a:p>
            <a:r>
              <a:rPr lang="ru-RU" sz="2400" dirty="0">
                <a:solidFill>
                  <a:srgbClr val="FFFF00"/>
                </a:solidFill>
                <a:latin typeface="Arial" charset="0"/>
              </a:rPr>
              <a:t>Самое опасное загрязнение окружающей среды – радиоактивное. Источниками </a:t>
            </a:r>
            <a:r>
              <a:rPr lang="ru-RU" sz="2400" dirty="0" smtClean="0">
                <a:solidFill>
                  <a:srgbClr val="FFFF00"/>
                </a:solidFill>
                <a:latin typeface="Arial" charset="0"/>
              </a:rPr>
              <a:t>радиоактивного </a:t>
            </a:r>
            <a:r>
              <a:rPr lang="ru-RU" sz="2400" dirty="0">
                <a:solidFill>
                  <a:srgbClr val="FFFF00"/>
                </a:solidFill>
                <a:latin typeface="Arial" charset="0"/>
              </a:rPr>
              <a:t>загрязнения служат атомные взрывы, производство ядерного топлива, эксплуатация атомных судов, медицинское и научное оборудование, аварии на атомных электростанциях и предприятиях ( </a:t>
            </a:r>
            <a:r>
              <a:rPr lang="ru-RU" sz="2400" dirty="0">
                <a:latin typeface="Arial" charset="0"/>
              </a:rPr>
              <a:t>на«Маяке» в 1957 г., на Чернобыльской АЭС в 1986 г</a:t>
            </a:r>
            <a:r>
              <a:rPr lang="ru-RU" sz="2400" dirty="0">
                <a:solidFill>
                  <a:srgbClr val="FFFF00"/>
                </a:solidFill>
                <a:latin typeface="Arial" charset="0"/>
              </a:rPr>
              <a:t>.). Повышение допустимых доз приводит к возникновению </a:t>
            </a:r>
            <a:r>
              <a:rPr lang="ru-RU" sz="2400" dirty="0" smtClean="0">
                <a:solidFill>
                  <a:srgbClr val="FFFF00"/>
                </a:solidFill>
                <a:latin typeface="Arial" charset="0"/>
              </a:rPr>
              <a:t>злокачественных </a:t>
            </a:r>
            <a:r>
              <a:rPr lang="ru-RU" sz="2400" dirty="0">
                <a:solidFill>
                  <a:srgbClr val="FFFF00"/>
                </a:solidFill>
                <a:latin typeface="Arial" charset="0"/>
              </a:rPr>
              <a:t>новообразований, лейкемии и генетическим мутациям.</a:t>
            </a:r>
          </a:p>
        </p:txBody>
      </p:sp>
      <p:pic>
        <p:nvPicPr>
          <p:cNvPr id="56328" name="Picture 8" descr="эко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bright="-6000" contrast="24000"/>
          </a:blip>
          <a:srcRect/>
          <a:stretch>
            <a:fillRect/>
          </a:stretch>
        </p:blipFill>
        <p:spPr>
          <a:xfrm>
            <a:off x="4071934" y="0"/>
            <a:ext cx="4921784" cy="3214686"/>
          </a:xfrm>
          <a:noFill/>
          <a:ln/>
        </p:spPr>
      </p:pic>
      <p:pic>
        <p:nvPicPr>
          <p:cNvPr id="56329" name="Picture 9" descr="BB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lum bright="6000" contrast="18000"/>
          </a:blip>
          <a:srcRect/>
          <a:stretch>
            <a:fillRect/>
          </a:stretch>
        </p:blipFill>
        <p:spPr>
          <a:xfrm>
            <a:off x="-163578" y="0"/>
            <a:ext cx="4022756" cy="3143248"/>
          </a:xfrm>
          <a:noFill/>
          <a:ln/>
        </p:spPr>
      </p:pic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4000496" y="2428868"/>
            <a:ext cx="47498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Места захоронения радиоактивных веществ в море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563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782762"/>
          </a:xfrm>
        </p:spPr>
        <p:txBody>
          <a:bodyPr/>
          <a:lstStyle/>
          <a:p>
            <a:r>
              <a:rPr lang="ru-RU" sz="4800" dirty="0" smtClean="0">
                <a:solidFill>
                  <a:srgbClr val="FF00FF"/>
                </a:solidFill>
              </a:rPr>
              <a:t> </a:t>
            </a:r>
            <a:r>
              <a:rPr lang="ru-RU" sz="4800" dirty="0">
                <a:solidFill>
                  <a:srgbClr val="FF00FF"/>
                </a:solidFill>
              </a:rPr>
              <a:t>Э</a:t>
            </a:r>
            <a:r>
              <a:rPr lang="ru-RU" sz="4800" dirty="0" smtClean="0">
                <a:solidFill>
                  <a:srgbClr val="FF00FF"/>
                </a:solidFill>
              </a:rPr>
              <a:t>кологический </a:t>
            </a:r>
            <a:r>
              <a:rPr lang="ru-RU" sz="4800" dirty="0">
                <a:solidFill>
                  <a:srgbClr val="FF00FF"/>
                </a:solidFill>
              </a:rPr>
              <a:t>кризис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65400"/>
            <a:ext cx="8229600" cy="3565525"/>
          </a:xfrm>
        </p:spPr>
        <p:txBody>
          <a:bodyPr/>
          <a:lstStyle/>
          <a:p>
            <a:r>
              <a:rPr lang="ru-RU" sz="4000" dirty="0"/>
              <a:t>Обратимое критическое состояние </a:t>
            </a:r>
            <a:r>
              <a:rPr lang="ru-RU" sz="4000" dirty="0" smtClean="0"/>
              <a:t>окружающей среды, </a:t>
            </a:r>
            <a:r>
              <a:rPr lang="ru-RU" sz="4000" dirty="0"/>
              <a:t>угрожающее существованию живых организмов.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0" name="Picture 8" descr="зс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6000" contrast="18000"/>
          </a:blip>
          <a:srcRect/>
          <a:stretch>
            <a:fillRect/>
          </a:stretch>
        </p:blipFill>
        <p:spPr>
          <a:xfrm>
            <a:off x="179388" y="260350"/>
            <a:ext cx="3998912" cy="6264275"/>
          </a:xfrm>
          <a:noFill/>
          <a:ln/>
        </p:spPr>
      </p:pic>
      <p:pic>
        <p:nvPicPr>
          <p:cNvPr id="38921" name="Picture 9" descr="зс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bright="6000" contrast="18000"/>
          </a:blip>
          <a:srcRect/>
          <a:stretch>
            <a:fillRect/>
          </a:stretch>
        </p:blipFill>
        <p:spPr>
          <a:xfrm>
            <a:off x="6842125" y="785794"/>
            <a:ext cx="2301875" cy="3313113"/>
          </a:xfrm>
          <a:noFill/>
          <a:ln/>
        </p:spPr>
      </p:pic>
      <p:pic>
        <p:nvPicPr>
          <p:cNvPr id="38922" name="Picture 10" descr="зс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lum bright="6000" contrast="18000"/>
          </a:blip>
          <a:srcRect/>
          <a:stretch>
            <a:fillRect/>
          </a:stretch>
        </p:blipFill>
        <p:spPr>
          <a:xfrm>
            <a:off x="4214810" y="4084177"/>
            <a:ext cx="3892547" cy="2773823"/>
          </a:xfrm>
          <a:noFill/>
          <a:ln/>
        </p:spPr>
      </p:pic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4284662" y="333375"/>
            <a:ext cx="293054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Разработка нефтяных и газовых </a:t>
            </a:r>
            <a:r>
              <a:rPr lang="ru-RU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место-рождений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приво-дит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к сильному загрязнению поверхности почвы, водоемов и гибели растений и животных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4" name="Picture 8" descr="D0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6000" contrast="18000"/>
          </a:blip>
          <a:srcRect/>
          <a:stretch>
            <a:fillRect/>
          </a:stretch>
        </p:blipFill>
        <p:spPr>
          <a:xfrm>
            <a:off x="250825" y="333375"/>
            <a:ext cx="3816350" cy="2860675"/>
          </a:xfrm>
          <a:noFill/>
          <a:ln/>
        </p:spPr>
      </p:pic>
      <p:pic>
        <p:nvPicPr>
          <p:cNvPr id="45065" name="Picture 9" descr="D0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>
          <a:xfrm>
            <a:off x="428596" y="3857628"/>
            <a:ext cx="3143240" cy="2357430"/>
          </a:xfrm>
          <a:noFill/>
          <a:ln/>
        </p:spPr>
      </p:pic>
      <p:pic>
        <p:nvPicPr>
          <p:cNvPr id="45066" name="Picture 10" descr="эко 8"/>
          <p:cNvPicPr>
            <a:picLocks noGrp="1" noChangeAspect="1" noChangeArrowheads="1"/>
          </p:cNvPicPr>
          <p:nvPr>
            <p:ph sz="half" idx="3"/>
          </p:nvPr>
        </p:nvPicPr>
        <p:blipFill>
          <a:blip r:embed="rId4" cstate="print">
            <a:lum contrast="12000"/>
          </a:blip>
          <a:srcRect/>
          <a:stretch>
            <a:fillRect/>
          </a:stretch>
        </p:blipFill>
        <p:spPr>
          <a:xfrm>
            <a:off x="5143504" y="333375"/>
            <a:ext cx="3754434" cy="2733786"/>
          </a:xfrm>
          <a:noFill/>
          <a:ln/>
        </p:spPr>
      </p:pic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3929058" y="3143248"/>
            <a:ext cx="5214942" cy="374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Промышленные и бытовые отходы загрязняют все среды биосферы. На 1 жителя городов приходится 1-1,5 т. мусора в год. Для создания свалок (полигонов) бытовых отходов ежегодно их хозяйственного оборота выводится до 1 млн. га, а сжигание бытового мусора приводит к загрязнению атмосферы ядовитыми веществами.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50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50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450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6" name="Rectangle 10"/>
          <p:cNvSpPr>
            <a:spLocks noGrp="1" noChangeArrowheads="1"/>
          </p:cNvSpPr>
          <p:nvPr>
            <p:ph type="title"/>
          </p:nvPr>
        </p:nvSpPr>
        <p:spPr>
          <a:xfrm flipV="1">
            <a:off x="457200" y="188913"/>
            <a:ext cx="8229600" cy="88900"/>
          </a:xfrm>
        </p:spPr>
        <p:txBody>
          <a:bodyPr/>
          <a:lstStyle/>
          <a:p>
            <a:endParaRPr lang="ru-RU" sz="4000"/>
          </a:p>
        </p:txBody>
      </p:sp>
      <p:pic>
        <p:nvPicPr>
          <p:cNvPr id="60424" name="Picture 8" descr="эко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12000" contrast="48000"/>
          </a:blip>
          <a:srcRect/>
          <a:stretch>
            <a:fillRect/>
          </a:stretch>
        </p:blipFill>
        <p:spPr>
          <a:xfrm>
            <a:off x="428596" y="357166"/>
            <a:ext cx="2927350" cy="3454402"/>
          </a:xfrm>
          <a:noFill/>
          <a:ln/>
        </p:spPr>
      </p:pic>
      <p:pic>
        <p:nvPicPr>
          <p:cNvPr id="60425" name="Picture 9" descr="эко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bright="-6000" contrast="30000"/>
          </a:blip>
          <a:srcRect/>
          <a:stretch>
            <a:fillRect/>
          </a:stretch>
        </p:blipFill>
        <p:spPr>
          <a:xfrm>
            <a:off x="5572132" y="428604"/>
            <a:ext cx="3238500" cy="3454402"/>
          </a:xfrm>
          <a:noFill/>
          <a:ln/>
        </p:spPr>
      </p:pic>
      <p:sp>
        <p:nvSpPr>
          <p:cNvPr id="60427" name="Rectangle 11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3929066"/>
            <a:ext cx="8964612" cy="2420937"/>
          </a:xfrm>
        </p:spPr>
        <p:txBody>
          <a:bodyPr/>
          <a:lstStyle/>
          <a:p>
            <a:r>
              <a:rPr lang="ru-RU" sz="2400" dirty="0">
                <a:latin typeface="Arial" charset="0"/>
              </a:rPr>
              <a:t>Сверхвысокий прирост населения создает новые глобальные экологические проблемы. В 1830 г. население мира составляло 1 млрд. чел., в 1960 г – 3 млрд., а в 2000 г. – 6 млрд. человек. Прирост населения происходит за счет стран «третьего» мира, где голод, безработица, бедность и антисанитария превращают эти страны в зону повышенной смертности и политической нестабильности.</a:t>
            </a:r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3428992" y="1571612"/>
            <a:ext cx="21431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Этапы воздействия человека на природу</a:t>
            </a: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5" name="Picture 7" descr="Yose1-8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12000" contrast="12000"/>
          </a:blip>
          <a:srcRect/>
          <a:stretch>
            <a:fillRect/>
          </a:stretch>
        </p:blipFill>
        <p:spPr>
          <a:xfrm>
            <a:off x="0" y="0"/>
            <a:ext cx="3749670" cy="2812253"/>
          </a:xfrm>
          <a:noFill/>
          <a:ln/>
        </p:spPr>
      </p:pic>
      <p:sp>
        <p:nvSpPr>
          <p:cNvPr id="63498" name="Rectangle 10"/>
          <p:cNvSpPr>
            <a:spLocks noGrp="1" noChangeArrowheads="1"/>
          </p:cNvSpPr>
          <p:nvPr>
            <p:ph type="body" sz="half" idx="3"/>
          </p:nvPr>
        </p:nvSpPr>
        <p:spPr>
          <a:xfrm>
            <a:off x="3428992" y="260350"/>
            <a:ext cx="5715008" cy="6337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FFFF00"/>
                </a:solidFill>
                <a:latin typeface="Arial" charset="0"/>
              </a:rPr>
              <a:t>Появление растений способствовало накоплению </a:t>
            </a:r>
            <a:r>
              <a:rPr lang="ru-RU" sz="2800" dirty="0" smtClean="0">
                <a:solidFill>
                  <a:srgbClr val="FFFF00"/>
                </a:solidFill>
                <a:latin typeface="Arial" charset="0"/>
              </a:rPr>
              <a:t>кислорода </a:t>
            </a:r>
            <a:r>
              <a:rPr lang="ru-RU" sz="2800" dirty="0">
                <a:solidFill>
                  <a:srgbClr val="FFFF00"/>
                </a:solidFill>
                <a:latin typeface="Arial" charset="0"/>
              </a:rPr>
              <a:t>в атмосфере, </a:t>
            </a:r>
            <a:r>
              <a:rPr lang="ru-RU" sz="2800" dirty="0" smtClean="0">
                <a:solidFill>
                  <a:srgbClr val="FFFF00"/>
                </a:solidFill>
                <a:latin typeface="Arial" charset="0"/>
              </a:rPr>
              <a:t>образованию  озонового слоя</a:t>
            </a:r>
            <a:r>
              <a:rPr lang="ru-RU" sz="2800" dirty="0">
                <a:solidFill>
                  <a:srgbClr val="FFFF00"/>
                </a:solidFill>
                <a:latin typeface="Arial" charset="0"/>
              </a:rPr>
              <a:t>, что создало поверхность суши пригодной для жизни и эволюции животных. 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rgbClr val="FFFF00"/>
                </a:solidFill>
                <a:latin typeface="Arial" charset="0"/>
              </a:rPr>
              <a:t>Сведение лесов грозит глобальными изменениями в биосфере. Особенно опасна гибель тропических лесов, где сосредоточено 60% видов растений, многие из которых не восстанавливаются после вырубки.</a:t>
            </a:r>
          </a:p>
          <a:p>
            <a:pPr>
              <a:lnSpc>
                <a:spcPct val="90000"/>
              </a:lnSpc>
            </a:pPr>
            <a:endParaRPr lang="ru-RU" sz="2400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63501" name="Picture 13" descr="Img016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>
          <a:xfrm>
            <a:off x="0" y="3357562"/>
            <a:ext cx="3678233" cy="2453553"/>
          </a:xfrm>
          <a:noFill/>
          <a:ln/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85729"/>
            <a:ext cx="5500694" cy="6215106"/>
          </a:xfrm>
        </p:spPr>
        <p:txBody>
          <a:bodyPr/>
          <a:lstStyle/>
          <a:p>
            <a:r>
              <a:rPr lang="ru-RU" sz="2400" dirty="0">
                <a:solidFill>
                  <a:srgbClr val="FFFF00"/>
                </a:solidFill>
                <a:latin typeface="Arial" charset="0"/>
              </a:rPr>
              <a:t>На протяжении всей своей жизни человек оказывал на животных прямое (истреблял) и косвенное (уничтожение мест обитания, вырубка лесов, распашка полей, загрязнение среды) воздействия.</a:t>
            </a:r>
          </a:p>
          <a:p>
            <a:r>
              <a:rPr lang="ru-RU" sz="2400" dirty="0">
                <a:solidFill>
                  <a:srgbClr val="FFFF00"/>
                </a:solidFill>
                <a:latin typeface="Arial" charset="0"/>
              </a:rPr>
              <a:t>За последние 400 лет с лица Земли по вине человека исчезло113 видов птиц, 83 вида млекопитающих и тысячи беспозвоночных.</a:t>
            </a:r>
          </a:p>
          <a:p>
            <a:r>
              <a:rPr lang="ru-RU" sz="2400" dirty="0">
                <a:solidFill>
                  <a:srgbClr val="FFFF00"/>
                </a:solidFill>
                <a:latin typeface="Arial" charset="0"/>
              </a:rPr>
              <a:t>Исчезновение многих видов может привести к </a:t>
            </a:r>
            <a:r>
              <a:rPr lang="ru-RU" sz="2400" dirty="0" err="1">
                <a:solidFill>
                  <a:srgbClr val="FFFF00"/>
                </a:solidFill>
                <a:latin typeface="Arial" charset="0"/>
              </a:rPr>
              <a:t>разбалан-сировке</a:t>
            </a:r>
            <a:r>
              <a:rPr lang="ru-RU" sz="2400" dirty="0">
                <a:solidFill>
                  <a:srgbClr val="FFFF00"/>
                </a:solidFill>
                <a:latin typeface="Arial" charset="0"/>
              </a:rPr>
              <a:t> экосистем. Свободные ниши займут низшие организмы, способные ускорить процесс деградации живых сообществ</a:t>
            </a:r>
            <a:r>
              <a:rPr lang="ru-RU" sz="2400" dirty="0">
                <a:latin typeface="Arial" charset="0"/>
              </a:rPr>
              <a:t>.</a:t>
            </a:r>
          </a:p>
        </p:txBody>
      </p:sp>
      <p:pic>
        <p:nvPicPr>
          <p:cNvPr id="66568" name="Picture 8" descr="эко 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bright="6000" contrast="18000"/>
          </a:blip>
          <a:srcRect/>
          <a:stretch>
            <a:fillRect/>
          </a:stretch>
        </p:blipFill>
        <p:spPr>
          <a:xfrm>
            <a:off x="5537299" y="188913"/>
            <a:ext cx="3444775" cy="2811459"/>
          </a:xfrm>
          <a:noFill/>
          <a:ln/>
        </p:spPr>
      </p:pic>
      <p:pic>
        <p:nvPicPr>
          <p:cNvPr id="66569" name="Picture 9" descr="Fish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>
          <a:xfrm>
            <a:off x="5418611" y="3500438"/>
            <a:ext cx="3725389" cy="2481258"/>
          </a:xfrm>
          <a:noFill/>
          <a:ln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FF0000"/>
                </a:solidFill>
              </a:rPr>
              <a:t>Пути выхода из сложившейся ситуации: 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9325" cy="525780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ru-RU" sz="2400"/>
              <a:t>Осуществлять строгий контроль за выбросами вредных веществ. </a:t>
            </a:r>
          </a:p>
          <a:p>
            <a:pPr marL="609600" indent="-609600">
              <a:lnSpc>
                <a:spcPct val="80000"/>
              </a:lnSpc>
            </a:pPr>
            <a:r>
              <a:rPr lang="ru-RU" sz="2400"/>
              <a:t>Повторное использование отходов. Вторичная переработка. </a:t>
            </a:r>
          </a:p>
          <a:p>
            <a:pPr marL="609600" indent="-609600">
              <a:lnSpc>
                <a:spcPct val="80000"/>
              </a:lnSpc>
            </a:pPr>
            <a:r>
              <a:rPr lang="ru-RU" sz="2400"/>
              <a:t>Использовать фильтры, малоотходные технологии. </a:t>
            </a:r>
          </a:p>
          <a:p>
            <a:pPr marL="609600" indent="-609600">
              <a:lnSpc>
                <a:spcPct val="80000"/>
              </a:lnSpc>
            </a:pPr>
            <a:r>
              <a:rPr lang="ru-RU" sz="2400"/>
              <a:t>Рациональное и полное использование ресурсов. Во время добычи нефти образуется попутный газ, который сжигают в факелах, а можно использовать как сырье для химической промышленности. Извлекать из руды все ценное (Норильск).</a:t>
            </a:r>
          </a:p>
          <a:p>
            <a:pPr marL="609600" indent="-609600">
              <a:lnSpc>
                <a:spcPct val="80000"/>
              </a:lnSpc>
            </a:pPr>
            <a:r>
              <a:rPr lang="ru-RU" sz="2400"/>
              <a:t>Восстановление лесов. В Швеции эта проблема решена. За последние 100 лет площадь лесов там увеличилась вдвое, так как они сажали 50 деревьев на одного жителя в год.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571480"/>
            <a:ext cx="8229600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>
                <a:solidFill>
                  <a:srgbClr val="FFFF00"/>
                </a:solidFill>
              </a:rPr>
              <a:t>Захоронение радиоактивных отходов. </a:t>
            </a:r>
          </a:p>
          <a:p>
            <a:pPr>
              <a:lnSpc>
                <a:spcPct val="80000"/>
              </a:lnSpc>
            </a:pPr>
            <a:r>
              <a:rPr lang="ru-RU" sz="2800" dirty="0">
                <a:solidFill>
                  <a:srgbClr val="FFFF00"/>
                </a:solidFill>
              </a:rPr>
              <a:t>Использование нетрадиционных источников энергии (солнце, приливы и отливы, ветер).</a:t>
            </a:r>
          </a:p>
          <a:p>
            <a:pPr>
              <a:lnSpc>
                <a:spcPct val="80000"/>
              </a:lnSpc>
            </a:pPr>
            <a:r>
              <a:rPr lang="ru-RU" sz="2800" dirty="0">
                <a:solidFill>
                  <a:srgbClr val="FFFF00"/>
                </a:solidFill>
              </a:rPr>
              <a:t>Перевод автомобилей на газовое топливо и </a:t>
            </a:r>
            <a:r>
              <a:rPr lang="ru-RU" sz="2800" dirty="0" err="1">
                <a:solidFill>
                  <a:srgbClr val="FFFF00"/>
                </a:solidFill>
              </a:rPr>
              <a:t>электротопливо</a:t>
            </a:r>
            <a:r>
              <a:rPr lang="ru-RU" sz="2800" dirty="0">
                <a:solidFill>
                  <a:srgbClr val="FFFF00"/>
                </a:solidFill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ru-RU" sz="2800" dirty="0">
                <a:solidFill>
                  <a:srgbClr val="FFFF00"/>
                </a:solidFill>
              </a:rPr>
              <a:t>Регулирование роста численности населения. Китай - "второй ребенок - налог". Европа - выделение средств на ребенка.</a:t>
            </a:r>
          </a:p>
          <a:p>
            <a:pPr>
              <a:lnSpc>
                <a:spcPct val="80000"/>
              </a:lnSpc>
            </a:pPr>
            <a:r>
              <a:rPr lang="ru-RU" sz="2800" dirty="0">
                <a:solidFill>
                  <a:srgbClr val="FFFF00"/>
                </a:solidFill>
              </a:rPr>
              <a:t>Создание сети заповедников и национальных парков. Изменить свое отношение к природе от покорения к сотрудничеству, то есть выполнить один из законов </a:t>
            </a:r>
            <a:r>
              <a:rPr lang="ru-RU" sz="2800" dirty="0" err="1">
                <a:solidFill>
                  <a:srgbClr val="FFFF00"/>
                </a:solidFill>
              </a:rPr>
              <a:t>Барри</a:t>
            </a:r>
            <a:r>
              <a:rPr lang="ru-RU" sz="2800" dirty="0">
                <a:solidFill>
                  <a:srgbClr val="FFFF00"/>
                </a:solidFill>
              </a:rPr>
              <a:t> Коммонера "Природа </a:t>
            </a:r>
            <a:r>
              <a:rPr lang="ru-RU" sz="2800" dirty="0"/>
              <a:t>знает лучше"</a:t>
            </a:r>
          </a:p>
          <a:p>
            <a:pPr>
              <a:lnSpc>
                <a:spcPct val="80000"/>
              </a:lnSpc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33375"/>
            <a:ext cx="8516938" cy="6264275"/>
          </a:xfrm>
        </p:spPr>
        <p:txBody>
          <a:bodyPr/>
          <a:lstStyle/>
          <a:p>
            <a:r>
              <a:rPr lang="ru-RU" sz="2000" dirty="0">
                <a:solidFill>
                  <a:srgbClr val="FFFF00"/>
                </a:solidFill>
              </a:rPr>
              <a:t>                        </a:t>
            </a:r>
            <a:r>
              <a:rPr lang="ru-RU" sz="2000" b="1" i="1" dirty="0">
                <a:solidFill>
                  <a:srgbClr val="FFFF00"/>
                </a:solidFill>
                <a:latin typeface="Arial" charset="0"/>
              </a:rPr>
              <a:t>Люди повинуются законам природы</a:t>
            </a:r>
            <a:r>
              <a:rPr lang="ru-RU" sz="2000" b="1" i="1" dirty="0" smtClean="0">
                <a:solidFill>
                  <a:srgbClr val="FFFF00"/>
                </a:solidFill>
                <a:latin typeface="Arial" charset="0"/>
              </a:rPr>
              <a:t>,</a:t>
            </a:r>
          </a:p>
          <a:p>
            <a:r>
              <a:rPr lang="ru-RU" sz="2000" b="1" i="1" dirty="0" smtClean="0">
                <a:solidFill>
                  <a:srgbClr val="FFFF00"/>
                </a:solidFill>
                <a:latin typeface="Arial" charset="0"/>
              </a:rPr>
              <a:t>                                   </a:t>
            </a:r>
            <a:r>
              <a:rPr lang="ru-RU" sz="2000" b="1" i="1" dirty="0">
                <a:solidFill>
                  <a:srgbClr val="FFFF00"/>
                </a:solidFill>
                <a:latin typeface="Arial" charset="0"/>
              </a:rPr>
              <a:t>даже когда </a:t>
            </a:r>
          </a:p>
          <a:p>
            <a:pPr>
              <a:buFont typeface="Wingdings" pitchFamily="2" charset="2"/>
              <a:buNone/>
            </a:pPr>
            <a:r>
              <a:rPr lang="ru-RU" sz="2000" b="1" i="1" dirty="0">
                <a:solidFill>
                  <a:srgbClr val="FFFF00"/>
                </a:solidFill>
                <a:latin typeface="Arial" charset="0"/>
              </a:rPr>
              <a:t>                                    действуют против них</a:t>
            </a:r>
          </a:p>
          <a:p>
            <a:pPr>
              <a:buFont typeface="Wingdings" pitchFamily="2" charset="2"/>
              <a:buNone/>
            </a:pPr>
            <a:r>
              <a:rPr lang="ru-RU" sz="2000" b="1" i="1" dirty="0">
                <a:solidFill>
                  <a:srgbClr val="FFFF00"/>
                </a:solidFill>
                <a:latin typeface="Arial" charset="0"/>
              </a:rPr>
              <a:t>                                                                                                 И.В. Гете</a:t>
            </a:r>
          </a:p>
          <a:p>
            <a:pPr>
              <a:buFont typeface="Wingdings" pitchFamily="2" charset="2"/>
              <a:buNone/>
            </a:pPr>
            <a:r>
              <a:rPr lang="ru-RU" sz="1800" b="1" i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800" dirty="0" smtClean="0">
                <a:latin typeface="Arial" charset="0"/>
              </a:rPr>
              <a:t>Для </a:t>
            </a:r>
            <a:r>
              <a:rPr lang="ru-RU" sz="2800" dirty="0">
                <a:latin typeface="Arial" charset="0"/>
              </a:rPr>
              <a:t>решения глобальных экологических проблем требуется всестороннее, постоянное международное сотрудничество. Необходимы меры экономического, правового и воспитательного характера.</a:t>
            </a:r>
          </a:p>
          <a:p>
            <a:pPr>
              <a:buFont typeface="Wingdings" pitchFamily="2" charset="2"/>
              <a:buNone/>
            </a:pPr>
            <a:r>
              <a:rPr lang="ru-RU" sz="2800" b="1" i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800" b="1" i="1" dirty="0" smtClean="0">
                <a:solidFill>
                  <a:srgbClr val="FFFF00"/>
                </a:solidFill>
                <a:latin typeface="Arial" charset="0"/>
              </a:rPr>
              <a:t>                                      </a:t>
            </a:r>
            <a:r>
              <a:rPr lang="ru-RU" sz="2400" b="1" i="1" dirty="0" smtClean="0">
                <a:solidFill>
                  <a:srgbClr val="FFFF00"/>
                </a:solidFill>
                <a:latin typeface="Arial" charset="0"/>
              </a:rPr>
              <a:t>Два </a:t>
            </a:r>
            <a:r>
              <a:rPr lang="ru-RU" sz="2400" b="1" i="1" dirty="0">
                <a:solidFill>
                  <a:srgbClr val="FFFF00"/>
                </a:solidFill>
                <a:latin typeface="Arial" charset="0"/>
              </a:rPr>
              <a:t>мира есть у человека:</a:t>
            </a:r>
          </a:p>
          <a:p>
            <a:pPr>
              <a:buFont typeface="Wingdings" pitchFamily="2" charset="2"/>
              <a:buNone/>
            </a:pPr>
            <a:r>
              <a:rPr lang="ru-RU" sz="2400" b="1" i="1" dirty="0">
                <a:solidFill>
                  <a:srgbClr val="FFFF00"/>
                </a:solidFill>
                <a:latin typeface="Arial" charset="0"/>
              </a:rPr>
              <a:t>                                           Один, который нас творил,</a:t>
            </a:r>
          </a:p>
          <a:p>
            <a:pPr>
              <a:buFont typeface="Wingdings" pitchFamily="2" charset="2"/>
              <a:buNone/>
            </a:pPr>
            <a:r>
              <a:rPr lang="ru-RU" sz="2400" b="1" i="1" dirty="0">
                <a:solidFill>
                  <a:srgbClr val="FFFF00"/>
                </a:solidFill>
                <a:latin typeface="Arial" charset="0"/>
              </a:rPr>
              <a:t>                                           Другой, который мы от века</a:t>
            </a:r>
          </a:p>
          <a:p>
            <a:pPr>
              <a:buFont typeface="Wingdings" pitchFamily="2" charset="2"/>
              <a:buNone/>
            </a:pPr>
            <a:r>
              <a:rPr lang="ru-RU" sz="2400" b="1" i="1" dirty="0">
                <a:solidFill>
                  <a:srgbClr val="FFFF00"/>
                </a:solidFill>
                <a:latin typeface="Arial" charset="0"/>
              </a:rPr>
              <a:t>                                           Творим, по мере наших сил.</a:t>
            </a:r>
          </a:p>
          <a:p>
            <a:pPr>
              <a:buFont typeface="Wingdings" pitchFamily="2" charset="2"/>
              <a:buNone/>
            </a:pPr>
            <a:r>
              <a:rPr lang="ru-RU" sz="2400" b="1" i="1" dirty="0">
                <a:solidFill>
                  <a:srgbClr val="FFFF00"/>
                </a:solidFill>
                <a:latin typeface="Arial" charset="0"/>
              </a:rPr>
              <a:t>                                                                     </a:t>
            </a:r>
            <a:r>
              <a:rPr lang="ru-RU" sz="2400" b="1" i="1" dirty="0" smtClean="0">
                <a:solidFill>
                  <a:srgbClr val="FFFF00"/>
                </a:solidFill>
                <a:latin typeface="Arial" charset="0"/>
              </a:rPr>
              <a:t>  </a:t>
            </a:r>
            <a:r>
              <a:rPr lang="ru-RU" sz="2400" b="1" i="1" dirty="0">
                <a:solidFill>
                  <a:srgbClr val="FFFF00"/>
                </a:solidFill>
                <a:latin typeface="Arial" charset="0"/>
              </a:rPr>
              <a:t>Н. Заболоцкий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3071810"/>
            <a:ext cx="8229600" cy="113982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внимание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91513" cy="1927225"/>
          </a:xfrm>
        </p:spPr>
        <p:txBody>
          <a:bodyPr/>
          <a:lstStyle/>
          <a:p>
            <a:r>
              <a:rPr lang="ru-RU" sz="4800">
                <a:solidFill>
                  <a:srgbClr val="FF00FF"/>
                </a:solidFill>
              </a:rPr>
              <a:t>Глобальная экологическая катастрофа -</a:t>
            </a:r>
            <a:r>
              <a:rPr lang="ru-RU" sz="4000"/>
              <a:t> 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22513"/>
            <a:ext cx="8229600" cy="3808412"/>
          </a:xfrm>
        </p:spPr>
        <p:txBody>
          <a:bodyPr/>
          <a:lstStyle/>
          <a:p>
            <a:r>
              <a:rPr lang="ru-RU" sz="4000"/>
              <a:t>Необратимое разрушение живой оболочки Земли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91513" cy="1566862"/>
          </a:xfrm>
        </p:spPr>
        <p:txBody>
          <a:bodyPr/>
          <a:lstStyle/>
          <a:p>
            <a:r>
              <a:rPr lang="ru-RU" i="1" dirty="0">
                <a:solidFill>
                  <a:srgbClr val="99FF99"/>
                </a:solidFill>
              </a:rPr>
              <a:t>Что такое глобальные проблемы?</a:t>
            </a:r>
            <a:endParaRPr lang="ru-RU" sz="4800" dirty="0">
              <a:solidFill>
                <a:srgbClr val="99FF99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7325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проблемы, возникающие в результате 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развития общества, создающие угрозы всему человечеству и требующие для своего решения объединенных усилий всего мирового сообщества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Особенности экологического кризиса на планете: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FFFF00"/>
                </a:solidFill>
              </a:rPr>
              <a:t>Имеют планетарный, общемировой характер, затрагивают интересы всех народов мира.</a:t>
            </a:r>
          </a:p>
          <a:p>
            <a:r>
              <a:rPr lang="ru-RU" sz="2800" dirty="0">
                <a:solidFill>
                  <a:srgbClr val="FFFF00"/>
                </a:solidFill>
              </a:rPr>
              <a:t>Угрожают деградацией и гибелью всему человечеству.</a:t>
            </a:r>
          </a:p>
          <a:p>
            <a:r>
              <a:rPr lang="ru-RU" sz="2800" dirty="0">
                <a:solidFill>
                  <a:srgbClr val="FFFF00"/>
                </a:solidFill>
              </a:rPr>
              <a:t>Нуждаются в неотложных и эффективных решениях.</a:t>
            </a:r>
          </a:p>
          <a:p>
            <a:r>
              <a:rPr lang="ru-RU" sz="2800" dirty="0">
                <a:solidFill>
                  <a:srgbClr val="FFFF00"/>
                </a:solidFill>
              </a:rPr>
              <a:t>Требуют коллективных усилий всех государств, совместных действий народов.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4" name="Organization Chart 6"/>
          <p:cNvGraphicFramePr>
            <a:graphicFrameLocks/>
          </p:cNvGraphicFramePr>
          <p:nvPr>
            <p:ph/>
          </p:nvPr>
        </p:nvGraphicFramePr>
        <p:xfrm>
          <a:off x="0" y="242888"/>
          <a:ext cx="8893175" cy="6615112"/>
        </p:xfrm>
        <a:graphic>
          <a:graphicData uri="http://schemas.openxmlformats.org/drawingml/2006/compatibility">
            <com:legacyDrawing xmlns:com="http://schemas.openxmlformats.org/drawingml/2006/compatibility" spid="_x0000_s7885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FF0000"/>
                </a:solidFill>
              </a:rPr>
              <a:t>Причины </a:t>
            </a:r>
            <a:r>
              <a:rPr lang="ru-RU" sz="4000" dirty="0" smtClean="0">
                <a:solidFill>
                  <a:srgbClr val="FF0000"/>
                </a:solidFill>
              </a:rPr>
              <a:t>кризиса :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огромные масштабы человеческой деятельности, радикально изменяющей природу, общество, образ жизни людей.</a:t>
            </a:r>
            <a:endParaRPr lang="ru-RU" b="1" dirty="0"/>
          </a:p>
          <a:p>
            <a:r>
              <a:rPr lang="ru-RU" dirty="0"/>
              <a:t>неспособность человека рационально распорядиться этой могучей силой.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500562" y="404813"/>
            <a:ext cx="4464051" cy="5726112"/>
          </a:xfrm>
        </p:spPr>
        <p:txBody>
          <a:bodyPr/>
          <a:lstStyle/>
          <a:p>
            <a:r>
              <a:rPr lang="ru-RU" sz="2000" b="1" dirty="0">
                <a:solidFill>
                  <a:srgbClr val="FFFF00"/>
                </a:solidFill>
                <a:latin typeface="Arial" charset="0"/>
              </a:rPr>
              <a:t>Никогда человек не имел такого влияния не окружающую его среду, как теперь, никогда это влияние не было так разнообразно и так сильно. Человек настоящего времени представляет из себя геологическую силу… </a:t>
            </a:r>
          </a:p>
          <a:p>
            <a:r>
              <a:rPr lang="ru-RU" sz="2000" b="1" dirty="0">
                <a:solidFill>
                  <a:srgbClr val="FFFF00"/>
                </a:solidFill>
                <a:latin typeface="Arial" charset="0"/>
              </a:rPr>
              <a:t>                 </a:t>
            </a:r>
            <a:r>
              <a:rPr lang="ru-RU" sz="2000" b="1" i="1" dirty="0">
                <a:solidFill>
                  <a:srgbClr val="FFFF00"/>
                </a:solidFill>
                <a:latin typeface="Arial" charset="0"/>
              </a:rPr>
              <a:t>В.И. Вернадский</a:t>
            </a:r>
          </a:p>
          <a:p>
            <a:pPr>
              <a:buNone/>
            </a:pPr>
            <a:endParaRPr lang="ru-RU" sz="2000" b="1" i="1" dirty="0">
              <a:solidFill>
                <a:srgbClr val="FFFF00"/>
              </a:solidFill>
              <a:latin typeface="Arial" charset="0"/>
            </a:endParaRPr>
          </a:p>
          <a:p>
            <a:r>
              <a:rPr lang="ru-RU" sz="2400" dirty="0">
                <a:latin typeface="Arial" charset="0"/>
              </a:rPr>
              <a:t>Сложности и противоречия</a:t>
            </a:r>
            <a:r>
              <a:rPr lang="ru-RU" sz="24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ru-RU" sz="2400" dirty="0">
                <a:latin typeface="Arial" charset="0"/>
              </a:rPr>
              <a:t>социального, экономического и культурного развития человечества породили современные экологические проблемы</a:t>
            </a:r>
          </a:p>
        </p:txBody>
      </p:sp>
      <p:pic>
        <p:nvPicPr>
          <p:cNvPr id="8200" name="Picture 8" descr="эко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9" y="864139"/>
            <a:ext cx="4248150" cy="2537874"/>
          </a:xfrm>
          <a:noFill/>
          <a:ln/>
        </p:spPr>
      </p:pic>
      <p:pic>
        <p:nvPicPr>
          <p:cNvPr id="8203" name="Picture 11" descr="эко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4000504"/>
            <a:ext cx="4277641" cy="2454271"/>
          </a:xfrm>
          <a:noFill/>
          <a:ln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85728"/>
            <a:ext cx="4972056" cy="6264275"/>
          </a:xfrm>
        </p:spPr>
        <p:txBody>
          <a:bodyPr/>
          <a:lstStyle/>
          <a:p>
            <a:r>
              <a:rPr lang="ru-RU" sz="2400" dirty="0">
                <a:solidFill>
                  <a:srgbClr val="FFFF00"/>
                </a:solidFill>
                <a:latin typeface="Arial" charset="0"/>
              </a:rPr>
              <a:t>С появлением мощной техники разработки полезных ископаемых все чаще ведется открытым способом – карьерным. Возникают типичные техногенные ландшафты, характеризующихся почти полным отсутствием почвенного покрова, </a:t>
            </a:r>
            <a:r>
              <a:rPr lang="ru-RU" sz="2400" dirty="0" err="1">
                <a:solidFill>
                  <a:srgbClr val="FFFF00"/>
                </a:solidFill>
                <a:latin typeface="Arial" charset="0"/>
              </a:rPr>
              <a:t>расти-тельности</a:t>
            </a:r>
            <a:r>
              <a:rPr lang="ru-RU" sz="2400" dirty="0">
                <a:solidFill>
                  <a:srgbClr val="FFFF00"/>
                </a:solidFill>
                <a:latin typeface="Arial" charset="0"/>
              </a:rPr>
              <a:t> и микроорганизмов.</a:t>
            </a:r>
          </a:p>
          <a:p>
            <a:r>
              <a:rPr lang="ru-RU" sz="2400" dirty="0">
                <a:solidFill>
                  <a:srgbClr val="FFFF00"/>
                </a:solidFill>
                <a:latin typeface="Arial" charset="0"/>
              </a:rPr>
              <a:t>Породы, содержащие золото, размывают мощными струями воды, что приводит к созданию «рукотворных пустынь».</a:t>
            </a:r>
          </a:p>
        </p:txBody>
      </p:sp>
      <p:pic>
        <p:nvPicPr>
          <p:cNvPr id="40969" name="Picture 9" descr="зс 1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67288" y="3949700"/>
            <a:ext cx="4176712" cy="2908300"/>
          </a:xfrm>
          <a:noFill/>
          <a:ln/>
        </p:spPr>
      </p:pic>
      <p:pic>
        <p:nvPicPr>
          <p:cNvPr id="40971" name="Picture 11" descr="эко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56288" y="188913"/>
            <a:ext cx="2981325" cy="3455987"/>
          </a:xfrm>
          <a:noFill/>
          <a:ln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631</TotalTime>
  <Words>1275</Words>
  <Application>Microsoft Office PowerPoint</Application>
  <PresentationFormat>Экран (4:3)</PresentationFormat>
  <Paragraphs>87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Times New Roman</vt:lpstr>
      <vt:lpstr>Verdana</vt:lpstr>
      <vt:lpstr>Wingdings</vt:lpstr>
      <vt:lpstr>Глобус</vt:lpstr>
      <vt:lpstr>Слайд 1</vt:lpstr>
      <vt:lpstr> Экологический кризис  </vt:lpstr>
      <vt:lpstr>Глобальная экологическая катастрофа - </vt:lpstr>
      <vt:lpstr>Что такое глобальные проблемы?</vt:lpstr>
      <vt:lpstr>Особенности экологического кризиса на планете:</vt:lpstr>
      <vt:lpstr>Слайд 6</vt:lpstr>
      <vt:lpstr>Причины кризиса :</vt:lpstr>
      <vt:lpstr>Слайд 8</vt:lpstr>
      <vt:lpstr>Слайд 9</vt:lpstr>
      <vt:lpstr>Воздействие городской экосистемы на атмосферу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Пути выхода из сложившейся ситуации: </vt:lpstr>
      <vt:lpstr>Слайд 26</vt:lpstr>
      <vt:lpstr>Слайд 27</vt:lpstr>
      <vt:lpstr>Спасибо за внимание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ГЛОБАЛЬНЫЕ ЭКОЛОГИЧЕСКИЕ ПРОБЛЕМЫ</dc:title>
  <dc:creator>ПАПА</dc:creator>
  <cp:lastModifiedBy>kab1</cp:lastModifiedBy>
  <cp:revision>19</cp:revision>
  <dcterms:created xsi:type="dcterms:W3CDTF">2005-11-07T14:22:31Z</dcterms:created>
  <dcterms:modified xsi:type="dcterms:W3CDTF">2015-01-12T15:57:49Z</dcterms:modified>
</cp:coreProperties>
</file>