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sldIdLst>
    <p:sldId id="260" r:id="rId2"/>
    <p:sldId id="259" r:id="rId3"/>
    <p:sldId id="264" r:id="rId4"/>
    <p:sldId id="265" r:id="rId5"/>
    <p:sldId id="257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FF"/>
    <a:srgbClr val="FFC819"/>
    <a:srgbClr val="CC3300"/>
    <a:srgbClr val="DCFCE2"/>
    <a:srgbClr val="FDFEFC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80FE1-25CE-48EA-9C25-106AEEEDBEC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45CAD-5D13-4014-B57A-8848A4778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DA94DA-0425-4AC6-9976-4156F630D640}" type="slidenum">
              <a:rPr lang="ru-RU"/>
              <a:pPr/>
              <a:t>1</a:t>
            </a:fld>
            <a:endParaRPr lang="ru-RU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C6A2CD-2450-428F-B4EC-39694E66BE1F}" type="slidenum">
              <a:rPr lang="ru-RU"/>
              <a:pPr/>
              <a:t>7</a:t>
            </a:fld>
            <a:endParaRPr lang="ru-RU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0CB1AA-4C46-4FB8-8B1B-923432D1298F}" type="slidenum">
              <a:rPr lang="ru-RU"/>
              <a:pPr/>
              <a:t>8</a:t>
            </a:fld>
            <a:endParaRPr lang="ru-RU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E9EB-88E8-43FC-9810-95B7CB933F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A1E-3CAD-4273-ABF5-B513605FC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E9EB-88E8-43FC-9810-95B7CB933F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A1E-3CAD-4273-ABF5-B513605FC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E9EB-88E8-43FC-9810-95B7CB933F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A1E-3CAD-4273-ABF5-B513605FC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E9EB-88E8-43FC-9810-95B7CB933F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A1E-3CAD-4273-ABF5-B513605FC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E9EB-88E8-43FC-9810-95B7CB933F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A1E-3CAD-4273-ABF5-B513605FC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E9EB-88E8-43FC-9810-95B7CB933F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A1E-3CAD-4273-ABF5-B513605FC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E9EB-88E8-43FC-9810-95B7CB933F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A1E-3CAD-4273-ABF5-B513605FC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E9EB-88E8-43FC-9810-95B7CB933F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A1E-3CAD-4273-ABF5-B513605FC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E9EB-88E8-43FC-9810-95B7CB933F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13EA1E-3CAD-4273-ABF5-B513605FC1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B5E9EB-88E8-43FC-9810-95B7CB933F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13EA1E-3CAD-4273-ABF5-B513605FC1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214546" y="330201"/>
            <a:ext cx="4071966" cy="7413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sq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Работа по теме.</a:t>
            </a:r>
            <a:endParaRPr lang="ru-RU" sz="3600" b="1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85786" y="1285860"/>
            <a:ext cx="8001000" cy="1069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663300"/>
                </a:solidFill>
                <a:ea typeface="Microsoft YaHei" charset="0"/>
                <a:cs typeface="Microsoft YaHei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Буратино считает</a:t>
            </a:r>
            <a:r>
              <a:rPr lang="ru-RU" sz="20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, что слова </a:t>
            </a:r>
            <a:r>
              <a:rPr lang="ru-RU" sz="2000" b="1" i="1" dirty="0" smtClean="0">
                <a:solidFill>
                  <a:srgbClr val="CC3300"/>
                </a:solidFill>
                <a:ea typeface="Microsoft YaHei" charset="0"/>
                <a:cs typeface="Microsoft YaHei" charset="0"/>
              </a:rPr>
              <a:t>жёлтое </a:t>
            </a:r>
            <a:r>
              <a:rPr lang="ru-RU" sz="20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и </a:t>
            </a:r>
            <a:r>
              <a:rPr lang="ru-RU" sz="2000" b="1" i="1" dirty="0">
                <a:solidFill>
                  <a:srgbClr val="CC3300"/>
                </a:solidFill>
                <a:ea typeface="Microsoft YaHei" charset="0"/>
                <a:cs typeface="Microsoft YaHei" charset="0"/>
              </a:rPr>
              <a:t>желтеет </a:t>
            </a:r>
            <a:r>
              <a:rPr lang="ru-RU" sz="20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отвечают на один и тот же вопрос </a:t>
            </a:r>
            <a:r>
              <a:rPr lang="ru-RU" sz="2000" b="1" i="1" dirty="0" smtClean="0">
                <a:solidFill>
                  <a:srgbClr val="CC3300"/>
                </a:solidFill>
                <a:ea typeface="Microsoft YaHei" charset="0"/>
                <a:cs typeface="Microsoft YaHei" charset="0"/>
              </a:rPr>
              <a:t>какое?,</a:t>
            </a:r>
            <a:r>
              <a:rPr lang="ru-RU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потому что все они обозначают цвет. Прав ли </a:t>
            </a:r>
            <a:r>
              <a:rPr lang="ru-RU" sz="2000" b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он?</a:t>
            </a:r>
            <a:endParaRPr lang="ru-RU" sz="2000" b="1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714612" y="3857628"/>
            <a:ext cx="5400684" cy="7716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33CC"/>
                </a:solidFill>
                <a:ea typeface="Microsoft YaHei" charset="0"/>
                <a:cs typeface="Microsoft YaHei" charset="0"/>
              </a:rPr>
              <a:t> </a:t>
            </a:r>
            <a:r>
              <a:rPr lang="ru-RU" sz="2000" b="1" dirty="0">
                <a:solidFill>
                  <a:srgbClr val="0033CC"/>
                </a:solidFill>
                <a:ea typeface="Microsoft YaHei" charset="0"/>
                <a:cs typeface="Microsoft YaHei" charset="0"/>
              </a:rPr>
              <a:t>Можно ли задать вопрос какой? </a:t>
            </a:r>
            <a:r>
              <a:rPr lang="ru-RU" sz="2000" b="1" dirty="0" smtClean="0">
                <a:solidFill>
                  <a:srgbClr val="0033CC"/>
                </a:solidFill>
                <a:ea typeface="Microsoft YaHei" charset="0"/>
                <a:cs typeface="Microsoft YaHei" charset="0"/>
              </a:rPr>
              <a:t> к </a:t>
            </a:r>
            <a:r>
              <a:rPr lang="ru-RU" sz="2000" b="1" dirty="0">
                <a:solidFill>
                  <a:srgbClr val="0033CC"/>
                </a:solidFill>
                <a:ea typeface="Microsoft YaHei" charset="0"/>
                <a:cs typeface="Microsoft YaHei" charset="0"/>
              </a:rPr>
              <a:t>этим двум словам?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14612" y="2500306"/>
            <a:ext cx="5191148" cy="1595444"/>
            <a:chOff x="1680" y="1920"/>
            <a:chExt cx="2111" cy="1160"/>
          </a:xfrm>
        </p:grpSpPr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2256" y="1920"/>
              <a:ext cx="959" cy="4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 dirty="0">
                  <a:solidFill>
                    <a:srgbClr val="000000"/>
                  </a:solidFill>
                  <a:ea typeface="Microsoft YaHei" charset="0"/>
                  <a:cs typeface="Microsoft YaHei" charset="0"/>
                </a:rPr>
                <a:t> </a:t>
              </a:r>
              <a:r>
                <a:rPr lang="ru-RU" sz="3200" b="1" dirty="0" smtClean="0">
                  <a:solidFill>
                    <a:srgbClr val="CC3300"/>
                  </a:solidFill>
                  <a:ea typeface="Microsoft YaHei" charset="0"/>
                  <a:cs typeface="Microsoft YaHei" charset="0"/>
                </a:rPr>
                <a:t>Какое?</a:t>
              </a:r>
              <a:endParaRPr lang="ru-RU" sz="3200" b="1" dirty="0">
                <a:solidFill>
                  <a:srgbClr val="CC3300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1680" y="2400"/>
              <a:ext cx="911" cy="4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 b="1" dirty="0" smtClean="0">
                  <a:solidFill>
                    <a:srgbClr val="CC3300"/>
                  </a:solidFill>
                  <a:ea typeface="Microsoft YaHei" charset="0"/>
                  <a:cs typeface="Microsoft YaHei" charset="0"/>
                </a:rPr>
                <a:t>жёлтое</a:t>
              </a:r>
              <a:endParaRPr lang="ru-RU" sz="3200" b="1" dirty="0">
                <a:solidFill>
                  <a:srgbClr val="CC3300"/>
                </a:solidFill>
                <a:ea typeface="Microsoft YaHei" charset="0"/>
                <a:cs typeface="Microsoft YaHei" charset="0"/>
              </a:endParaRPr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2832" y="2400"/>
              <a:ext cx="959" cy="68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 b="1" dirty="0">
                  <a:solidFill>
                    <a:srgbClr val="CC3300"/>
                  </a:solidFill>
                  <a:ea typeface="Microsoft YaHei" charset="0"/>
                  <a:cs typeface="Microsoft YaHei" charset="0"/>
                </a:rPr>
                <a:t>желтеет</a:t>
              </a:r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 flipH="1">
              <a:off x="2106" y="2301"/>
              <a:ext cx="337" cy="19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2832" y="2249"/>
              <a:ext cx="335" cy="19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sz="2400"/>
            </a:p>
          </p:txBody>
        </p:sp>
      </p:grp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214282" y="5572140"/>
            <a:ext cx="8686800" cy="914400"/>
          </a:xfrm>
          <a:prstGeom prst="roundRect">
            <a:avLst>
              <a:gd name="adj" fmla="val 26712"/>
            </a:avLst>
          </a:prstGeom>
          <a:solidFill>
            <a:schemeClr val="accent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chemeClr val="bg2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?! На какой вопрос отвечает слово</a:t>
            </a:r>
            <a:r>
              <a:rPr lang="ru-RU" sz="2800" b="1" dirty="0">
                <a:solidFill>
                  <a:srgbClr val="FF0000"/>
                </a:solidFill>
                <a:ea typeface="Microsoft YaHei" charset="0"/>
                <a:cs typeface="Microsoft YaHei" charset="0"/>
              </a:rPr>
              <a:t> </a:t>
            </a:r>
            <a:r>
              <a:rPr lang="ru-RU" sz="3200" b="1" i="1" u="sng" dirty="0" smtClean="0">
                <a:solidFill>
                  <a:srgbClr val="FFC819"/>
                </a:solidFill>
                <a:ea typeface="Microsoft YaHei" charset="0"/>
                <a:cs typeface="Microsoft YaHei" charset="0"/>
              </a:rPr>
              <a:t>желтеет</a:t>
            </a:r>
            <a:r>
              <a:rPr lang="ru-RU" sz="3200" b="1" i="1" u="sng" dirty="0">
                <a:solidFill>
                  <a:srgbClr val="FFC000"/>
                </a:solidFill>
                <a:ea typeface="Microsoft YaHei" charset="0"/>
                <a:cs typeface="Microsoft YaHei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?</a:t>
            </a:r>
            <a:endParaRPr lang="ru-RU" sz="2800" b="1" dirty="0">
              <a:solidFill>
                <a:srgbClr val="FF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714612" y="4714884"/>
            <a:ext cx="411480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33CC"/>
                </a:solidFill>
                <a:ea typeface="Microsoft YaHei" charset="0"/>
                <a:cs typeface="Microsoft YaHei" charset="0"/>
              </a:rPr>
              <a:t> Какой вопрос возникает?</a:t>
            </a:r>
          </a:p>
        </p:txBody>
      </p:sp>
      <p:pic>
        <p:nvPicPr>
          <p:cNvPr id="14" name="Picture 2" descr="http://img-fotki.yandex.ru/get/5900/elena-komarov.25b/0_60085_ff17e63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1703493" cy="253779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" dur="8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" dur="8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4" dur="8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" dur="8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" dur="8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1" dur="8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2-конечная звезда 7"/>
          <p:cNvSpPr/>
          <p:nvPr/>
        </p:nvSpPr>
        <p:spPr>
          <a:xfrm>
            <a:off x="3714744" y="2857496"/>
            <a:ext cx="3571900" cy="3429024"/>
          </a:xfrm>
          <a:prstGeom prst="star32">
            <a:avLst>
              <a:gd name="adj" fmla="val 25515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857752" y="3929066"/>
            <a:ext cx="1285884" cy="128588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://funforkids.ru/pictures/sun1/sun0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290"/>
            <a:ext cx="3547448" cy="3435866"/>
          </a:xfrm>
          <a:prstGeom prst="rect">
            <a:avLst/>
          </a:prstGeom>
          <a:noFill/>
        </p:spPr>
      </p:pic>
      <p:pic>
        <p:nvPicPr>
          <p:cNvPr id="21508" name="Picture 4" descr="http://us.cdn1.123rf.com/168nwm/clairev/clairev0907/clairev090700030/5192839-nf-------n----n----------n--------n--n--n-----nzn-n-n--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42"/>
            <a:ext cx="2842478" cy="2571768"/>
          </a:xfrm>
          <a:prstGeom prst="rect">
            <a:avLst/>
          </a:prstGeom>
          <a:noFill/>
        </p:spPr>
      </p:pic>
      <p:pic>
        <p:nvPicPr>
          <p:cNvPr id="21510" name="Picture 6" descr="http://traceypacelli.com/wp-content/uploads/2011/06/Hibern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357562"/>
            <a:ext cx="2857500" cy="2524126"/>
          </a:xfrm>
          <a:prstGeom prst="rect">
            <a:avLst/>
          </a:prstGeom>
          <a:noFill/>
        </p:spPr>
      </p:pic>
      <p:pic>
        <p:nvPicPr>
          <p:cNvPr id="21514" name="Picture 10" descr="http://im7-tub-ru.yandex.net/i?id=695313216-53-72&amp;n=21"/>
          <p:cNvPicPr>
            <a:picLocks noChangeAspect="1" noChangeArrowheads="1"/>
          </p:cNvPicPr>
          <p:nvPr/>
        </p:nvPicPr>
        <p:blipFill>
          <a:blip r:embed="rId5"/>
          <a:srcRect l="-7380" t="-15061" r="-3315" b="-5424"/>
          <a:stretch>
            <a:fillRect/>
          </a:stretch>
        </p:blipFill>
        <p:spPr bwMode="auto">
          <a:xfrm>
            <a:off x="4929190" y="4143380"/>
            <a:ext cx="1071570" cy="571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Арка 12"/>
          <p:cNvSpPr/>
          <p:nvPr/>
        </p:nvSpPr>
        <p:spPr>
          <a:xfrm>
            <a:off x="5286380" y="4786322"/>
            <a:ext cx="428628" cy="285752"/>
          </a:xfrm>
          <a:prstGeom prst="blockArc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0"/>
            <a:ext cx="4707955" cy="584775"/>
          </a:xfrm>
          <a:prstGeom prst="rect">
            <a:avLst/>
          </a:prstGeom>
          <a:solidFill>
            <a:srgbClr val="DCFCE2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Что делает солнышко?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c-a.akamaihd.net/hphotos-ak-ash2/221716_151606711572387_5626233_n.jpg"/>
          <p:cNvPicPr>
            <a:picLocks noChangeAspect="1" noChangeArrowheads="1"/>
          </p:cNvPicPr>
          <p:nvPr/>
        </p:nvPicPr>
        <p:blipFill>
          <a:blip r:embed="rId2"/>
          <a:srcRect t="37134" r="13701" b="27283"/>
          <a:stretch>
            <a:fillRect/>
          </a:stretch>
        </p:blipFill>
        <p:spPr bwMode="auto">
          <a:xfrm>
            <a:off x="1000100" y="1785926"/>
            <a:ext cx="7286676" cy="3714776"/>
          </a:xfrm>
          <a:prstGeom prst="rect">
            <a:avLst/>
          </a:prstGeom>
          <a:noFill/>
        </p:spPr>
      </p:pic>
      <p:pic>
        <p:nvPicPr>
          <p:cNvPr id="3" name="Picture 2" descr="https://fbcdn-sphotos-c-a.akamaihd.net/hphotos-ak-ash2/221716_151606711572387_5626233_n.jpg"/>
          <p:cNvPicPr>
            <a:picLocks noChangeAspect="1" noChangeArrowheads="1"/>
          </p:cNvPicPr>
          <p:nvPr/>
        </p:nvPicPr>
        <p:blipFill>
          <a:blip r:embed="rId2"/>
          <a:srcRect t="73518" r="58295" b="8988"/>
          <a:stretch>
            <a:fillRect/>
          </a:stretch>
        </p:blipFill>
        <p:spPr bwMode="auto">
          <a:xfrm>
            <a:off x="3929058" y="3714752"/>
            <a:ext cx="3357586" cy="1785950"/>
          </a:xfrm>
          <a:prstGeom prst="rect">
            <a:avLst/>
          </a:prstGeom>
          <a:noFill/>
        </p:spPr>
      </p:pic>
      <p:pic>
        <p:nvPicPr>
          <p:cNvPr id="4" name="Picture 2" descr="https://fbcdn-sphotos-c-a.akamaihd.net/hphotos-ak-ash2/221716_151606711572387_5626233_n.jpg"/>
          <p:cNvPicPr>
            <a:picLocks noChangeAspect="1" noChangeArrowheads="1"/>
          </p:cNvPicPr>
          <p:nvPr/>
        </p:nvPicPr>
        <p:blipFill>
          <a:blip r:embed="rId2"/>
          <a:srcRect l="41705" t="72717" r="4416" b="8064"/>
          <a:stretch>
            <a:fillRect/>
          </a:stretch>
        </p:blipFill>
        <p:spPr bwMode="auto">
          <a:xfrm>
            <a:off x="3929058" y="1857364"/>
            <a:ext cx="4357718" cy="19274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15206" y="3714752"/>
            <a:ext cx="1071570" cy="17859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785926"/>
            <a:ext cx="1643074" cy="22383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28860" y="642918"/>
            <a:ext cx="4324197" cy="584775"/>
          </a:xfrm>
          <a:prstGeom prst="rect">
            <a:avLst/>
          </a:prstGeom>
          <a:solidFill>
            <a:srgbClr val="DCFCE2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Что делает мальчик?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785926"/>
            <a:ext cx="7286676" cy="3714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ikirov.ru/files/1208/rz-3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500594" cy="6429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1428736"/>
            <a:ext cx="6000760" cy="2857520"/>
          </a:xfrm>
          <a:prstGeom prst="rect">
            <a:avLst/>
          </a:prstGeom>
          <a:solidFill>
            <a:srgbClr val="DCFCE2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28926" y="1571612"/>
            <a:ext cx="5643602" cy="267765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   Утром   девочка  </a:t>
            </a:r>
            <a:r>
              <a:rPr lang="ru-RU" sz="2800" b="1" i="1" dirty="0" smtClean="0">
                <a:solidFill>
                  <a:srgbClr val="0033CC"/>
                </a:solidFill>
                <a:latin typeface="+mj-lt"/>
              </a:rPr>
              <a:t>(что делает?)</a:t>
            </a:r>
          </a:p>
          <a:p>
            <a:pPr algn="just"/>
            <a:r>
              <a:rPr lang="ru-RU" sz="2800" b="1" dirty="0" smtClean="0">
                <a:latin typeface="+mj-lt"/>
              </a:rPr>
              <a:t>встаёт,      . . .   ,   . . .     .</a:t>
            </a:r>
          </a:p>
          <a:p>
            <a:pPr algn="just"/>
            <a:r>
              <a:rPr lang="ru-RU" sz="2800" b="1" dirty="0" smtClean="0">
                <a:latin typeface="+mj-lt"/>
              </a:rPr>
              <a:t>   В школе   она    </a:t>
            </a:r>
            <a:r>
              <a:rPr lang="ru-RU" sz="2800" b="1" i="1" dirty="0" smtClean="0">
                <a:solidFill>
                  <a:srgbClr val="0033CC"/>
                </a:solidFill>
                <a:latin typeface="+mj-lt"/>
              </a:rPr>
              <a:t>(что делает?)</a:t>
            </a:r>
          </a:p>
          <a:p>
            <a:pPr algn="just"/>
            <a:r>
              <a:rPr lang="ru-RU" sz="2800" b="1" dirty="0" smtClean="0">
                <a:latin typeface="+mj-lt"/>
              </a:rPr>
              <a:t>читает,     . . .   ,    . . .    .</a:t>
            </a:r>
          </a:p>
          <a:p>
            <a:pPr algn="just"/>
            <a:r>
              <a:rPr lang="ru-RU" sz="2800" b="1" dirty="0" smtClean="0">
                <a:latin typeface="+mj-lt"/>
              </a:rPr>
              <a:t>    После школы она </a:t>
            </a:r>
            <a:r>
              <a:rPr lang="ru-RU" sz="2800" b="1" i="1" dirty="0" smtClean="0">
                <a:solidFill>
                  <a:srgbClr val="0033CC"/>
                </a:solidFill>
                <a:latin typeface="+mj-lt"/>
              </a:rPr>
              <a:t>(что делает?)</a:t>
            </a:r>
          </a:p>
          <a:p>
            <a:pPr algn="just"/>
            <a:r>
              <a:rPr lang="ru-RU" sz="2800" b="1" dirty="0" smtClean="0">
                <a:latin typeface="+mj-lt"/>
              </a:rPr>
              <a:t>гуляет,     . . .   ,    . . .    .</a:t>
            </a:r>
            <a:endParaRPr lang="ru-RU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214290"/>
            <a:ext cx="5429288" cy="830997"/>
          </a:xfrm>
          <a:prstGeom prst="rect">
            <a:avLst/>
          </a:prstGeom>
          <a:solidFill>
            <a:srgbClr val="FDFEFC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Написать по порядку, что делает  девочка.</a:t>
            </a:r>
            <a:endParaRPr lang="ru-RU" sz="2400" b="1" i="1" dirty="0"/>
          </a:p>
        </p:txBody>
      </p:sp>
      <p:pic>
        <p:nvPicPr>
          <p:cNvPr id="12" name="Picture 2" descr="http://www.ikirov.ru/files/1208/rz-37b.jpg"/>
          <p:cNvPicPr>
            <a:picLocks noChangeAspect="1" noChangeArrowheads="1"/>
          </p:cNvPicPr>
          <p:nvPr/>
        </p:nvPicPr>
        <p:blipFill>
          <a:blip r:embed="rId2"/>
          <a:srcRect l="34207" t="19970" r="34645" b="61169"/>
          <a:stretch>
            <a:fillRect/>
          </a:stretch>
        </p:blipFill>
        <p:spPr bwMode="auto">
          <a:xfrm>
            <a:off x="714347" y="571480"/>
            <a:ext cx="1916219" cy="1714512"/>
          </a:xfrm>
          <a:prstGeom prst="rect">
            <a:avLst/>
          </a:prstGeom>
          <a:noFill/>
        </p:spPr>
      </p:pic>
      <p:pic>
        <p:nvPicPr>
          <p:cNvPr id="13" name="Picture 2" descr="http://www.ikirov.ru/files/1208/rz-37b.jpg"/>
          <p:cNvPicPr>
            <a:picLocks noChangeAspect="1" noChangeArrowheads="1"/>
          </p:cNvPicPr>
          <p:nvPr/>
        </p:nvPicPr>
        <p:blipFill>
          <a:blip r:embed="rId2"/>
          <a:srcRect l="3060" t="39852" r="64153" b="42370"/>
          <a:stretch>
            <a:fillRect/>
          </a:stretch>
        </p:blipFill>
        <p:spPr bwMode="auto">
          <a:xfrm>
            <a:off x="714348" y="2571744"/>
            <a:ext cx="1875248" cy="1500198"/>
          </a:xfrm>
          <a:prstGeom prst="rect">
            <a:avLst/>
          </a:prstGeom>
          <a:noFill/>
        </p:spPr>
      </p:pic>
      <p:pic>
        <p:nvPicPr>
          <p:cNvPr id="14" name="Picture 2" descr="http://www.ikirov.ru/files/1208/rz-37b.jpg"/>
          <p:cNvPicPr>
            <a:picLocks noChangeAspect="1" noChangeArrowheads="1"/>
          </p:cNvPicPr>
          <p:nvPr/>
        </p:nvPicPr>
        <p:blipFill>
          <a:blip r:embed="rId2"/>
          <a:srcRect l="3060" t="59852" r="49399" b="22370"/>
          <a:stretch>
            <a:fillRect/>
          </a:stretch>
        </p:blipFill>
        <p:spPr bwMode="auto">
          <a:xfrm>
            <a:off x="142844" y="4429132"/>
            <a:ext cx="2719109" cy="150019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00364" y="4500570"/>
            <a:ext cx="5929354" cy="1815882"/>
          </a:xfrm>
          <a:prstGeom prst="rect">
            <a:avLst/>
          </a:prstGeom>
          <a:solidFill>
            <a:srgbClr val="FDFEFC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Встаёт, умывается, одевается, завтракает, идёт в школу, читает, пишет, рисует, считает, гуляет, учит уроки, играет, помогает маме. </a:t>
            </a:r>
            <a:endParaRPr lang="ru-RU" sz="2800" b="1" dirty="0">
              <a:latin typeface="+mj-lt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143240" y="4929198"/>
            <a:ext cx="100013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715272" y="5357826"/>
            <a:ext cx="100013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29454" y="5786454"/>
            <a:ext cx="100013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14290"/>
            <a:ext cx="45720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+mj-lt"/>
              </a:rPr>
              <a:t>Он однажды появился</a:t>
            </a:r>
            <a:r>
              <a:rPr lang="ru-RU" sz="2800" b="1" dirty="0" smtClean="0">
                <a:latin typeface="+mj-lt"/>
              </a:rPr>
              <a:t/>
            </a:r>
            <a:br>
              <a:rPr lang="ru-RU" sz="2800" b="1" dirty="0" smtClean="0">
                <a:latin typeface="+mj-lt"/>
              </a:rPr>
            </a:br>
            <a:r>
              <a:rPr lang="ru-RU" sz="2800" b="1" dirty="0">
                <a:latin typeface="+mj-lt"/>
              </a:rPr>
              <a:t> В деревянной мастерской. </a:t>
            </a:r>
            <a:r>
              <a:rPr lang="ru-RU" sz="2800" b="1" dirty="0" smtClean="0">
                <a:latin typeface="+mj-lt"/>
              </a:rPr>
              <a:t/>
            </a:r>
            <a:br>
              <a:rPr lang="ru-RU" sz="2800" b="1" dirty="0" smtClean="0">
                <a:latin typeface="+mj-lt"/>
              </a:rPr>
            </a:br>
            <a:r>
              <a:rPr lang="ru-RU" sz="2800" b="1" dirty="0">
                <a:latin typeface="+mj-lt"/>
              </a:rPr>
              <a:t> Папа Карло потрудился  </a:t>
            </a:r>
            <a:r>
              <a:rPr lang="ru-RU" sz="2800" b="1" dirty="0" smtClean="0">
                <a:latin typeface="+mj-lt"/>
              </a:rPr>
              <a:t/>
            </a:r>
            <a:br>
              <a:rPr lang="ru-RU" sz="2800" b="1" dirty="0" smtClean="0">
                <a:latin typeface="+mj-lt"/>
              </a:rPr>
            </a:br>
            <a:r>
              <a:rPr lang="ru-RU" sz="2800" b="1" dirty="0">
                <a:latin typeface="+mj-lt"/>
              </a:rPr>
              <a:t> Над игрушкою смешной.</a:t>
            </a:r>
          </a:p>
        </p:txBody>
      </p:sp>
      <p:pic>
        <p:nvPicPr>
          <p:cNvPr id="4098" name="Picture 2" descr="http://img-fotki.yandex.ru/get/5900/elena-komarov.25b/0_60085_ff17e63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500306"/>
            <a:ext cx="2614595" cy="3895114"/>
          </a:xfrm>
          <a:prstGeom prst="rect">
            <a:avLst/>
          </a:prstGeom>
          <a:noFill/>
        </p:spPr>
      </p:pic>
      <p:pic>
        <p:nvPicPr>
          <p:cNvPr id="4100" name="Picture 4" descr="http://funforkids.ru/pictures/mult/mult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143116"/>
            <a:ext cx="2214578" cy="43242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00298" y="214290"/>
            <a:ext cx="4572000" cy="181588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sz="2800" b="1" dirty="0" smtClean="0"/>
              <a:t>Она была подружкой Буратино,</a:t>
            </a:r>
            <a:br>
              <a:rPr lang="ru-RU" sz="2800" b="1" dirty="0" smtClean="0"/>
            </a:br>
            <a:r>
              <a:rPr lang="ru-RU" sz="2800" b="1" dirty="0"/>
              <a:t>Зовут </a:t>
            </a:r>
            <a:r>
              <a:rPr lang="ru-RU" sz="2800" b="1" dirty="0" smtClean="0"/>
              <a:t> ее – ….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4102" name="Picture 6" descr="http://pictures.ucoz.ru/_ph/3/2/53458515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458" y="3000372"/>
            <a:ext cx="2679782" cy="35635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714356"/>
            <a:ext cx="4714908" cy="181588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У </a:t>
            </a:r>
            <a:r>
              <a:rPr lang="ru-RU" sz="2800" b="1" dirty="0" err="1">
                <a:latin typeface="+mj-lt"/>
              </a:rPr>
              <a:t>Мальвины</a:t>
            </a:r>
            <a:r>
              <a:rPr lang="ru-RU" sz="2800" b="1" dirty="0">
                <a:latin typeface="+mj-lt"/>
              </a:rPr>
              <a:t> — верный друг.</a:t>
            </a:r>
            <a:r>
              <a:rPr lang="ru-RU" sz="2800" b="1" dirty="0" smtClean="0">
                <a:latin typeface="+mj-lt"/>
              </a:rPr>
              <a:t/>
            </a:r>
            <a:br>
              <a:rPr lang="ru-RU" sz="2800" b="1" dirty="0" smtClean="0">
                <a:latin typeface="+mj-lt"/>
              </a:rPr>
            </a:br>
            <a:r>
              <a:rPr lang="ru-RU" sz="2800" b="1" dirty="0">
                <a:latin typeface="+mj-lt"/>
              </a:rPr>
              <a:t>Если кто обидит вдруг,</a:t>
            </a:r>
            <a:r>
              <a:rPr lang="ru-RU" sz="2800" b="1" dirty="0" smtClean="0">
                <a:latin typeface="+mj-lt"/>
              </a:rPr>
              <a:t/>
            </a:r>
            <a:br>
              <a:rPr lang="ru-RU" sz="2800" b="1" dirty="0" smtClean="0">
                <a:latin typeface="+mj-lt"/>
              </a:rPr>
            </a:br>
            <a:r>
              <a:rPr lang="ru-RU" sz="2800" b="1" dirty="0">
                <a:latin typeface="+mj-lt"/>
              </a:rPr>
              <a:t>Защитит подругу он,</a:t>
            </a:r>
            <a:r>
              <a:rPr lang="ru-RU" sz="2800" b="1" dirty="0" smtClean="0">
                <a:latin typeface="+mj-lt"/>
              </a:rPr>
              <a:t/>
            </a:r>
            <a:br>
              <a:rPr lang="ru-RU" sz="2800" b="1" dirty="0" smtClean="0">
                <a:latin typeface="+mj-lt"/>
              </a:rPr>
            </a:br>
            <a:r>
              <a:rPr lang="ru-RU" sz="2800" b="1" dirty="0">
                <a:latin typeface="+mj-lt"/>
              </a:rPr>
              <a:t>Храбрый пудель ...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1428736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Мальвина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4" grpId="0" animBg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img0.liveinternet.ru/images/attach/c/7/95/60/95060502_19396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49188"/>
            <a:ext cx="4571992" cy="4236713"/>
          </a:xfrm>
          <a:prstGeom prst="rect">
            <a:avLst/>
          </a:prstGeom>
          <a:noFill/>
        </p:spPr>
      </p:pic>
      <p:pic>
        <p:nvPicPr>
          <p:cNvPr id="8196" name="Picture 4" descr="http://funforkids.ru/pictures/mult/mult6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4714876" cy="3536157"/>
          </a:xfrm>
          <a:prstGeom prst="rect">
            <a:avLst/>
          </a:prstGeom>
          <a:noFill/>
        </p:spPr>
      </p:pic>
      <p:pic>
        <p:nvPicPr>
          <p:cNvPr id="6" name="Picture 4" descr="http://funforkids.ru/pictures/mult/mult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857364"/>
            <a:ext cx="2214578" cy="4324222"/>
          </a:xfrm>
          <a:prstGeom prst="rect">
            <a:avLst/>
          </a:prstGeom>
          <a:noFill/>
        </p:spPr>
      </p:pic>
      <p:pic>
        <p:nvPicPr>
          <p:cNvPr id="9" name="Picture 6" descr="http://pictures.ucoz.ru/_ph/3/2/53458515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143636" y="3000372"/>
            <a:ext cx="2714644" cy="34206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285728"/>
            <a:ext cx="5294334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Составить предложение.</a:t>
            </a:r>
            <a:endParaRPr lang="ru-RU" sz="3200" b="1" dirty="0">
              <a:solidFill>
                <a:schemeClr val="bg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057400"/>
            <a:ext cx="1676400" cy="1247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349875"/>
            <a:ext cx="2438400" cy="1508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000000"/>
                </a:solidFill>
                <a:ea typeface="Microsoft YaHei" charset="0"/>
                <a:cs typeface="Microsoft YaHei" charset="0"/>
              </a:rPr>
              <a:t>Развиваем умения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1676400"/>
            <a:ext cx="8915400" cy="70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  <a:ea typeface="Microsoft YaHei" charset="0"/>
                <a:cs typeface="Microsoft YaHei" charset="0"/>
              </a:rPr>
              <a:t> Прочитайте. Какие действия могут выполнять эти животные? Подберите к картинкам слова – названия действий.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19200" y="2971800"/>
            <a:ext cx="3581400" cy="2684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  <a:ea typeface="Microsoft YaHei" charset="0"/>
                <a:cs typeface="Microsoft YaHei" charset="0"/>
              </a:rPr>
              <a:t>Комар ( что делает?)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>
              <a:solidFill>
                <a:srgbClr val="663300"/>
              </a:solidFill>
              <a:ea typeface="Microsoft YaHei" charset="0"/>
              <a:cs typeface="Microsoft YaHei" charset="0"/>
            </a:endParaRP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  <a:ea typeface="Microsoft YaHei" charset="0"/>
                <a:cs typeface="Microsoft YaHei" charset="0"/>
              </a:rPr>
              <a:t>Змея ( что делает?)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>
              <a:solidFill>
                <a:srgbClr val="663300"/>
              </a:solidFill>
              <a:ea typeface="Microsoft YaHei" charset="0"/>
              <a:cs typeface="Microsoft YaHei" charset="0"/>
            </a:endParaRP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  <a:ea typeface="Microsoft YaHei" charset="0"/>
                <a:cs typeface="Microsoft YaHei" charset="0"/>
              </a:rPr>
              <a:t>Корова ( что делает?)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953000" y="2971800"/>
            <a:ext cx="41910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  <a:ea typeface="Microsoft YaHei" charset="0"/>
                <a:cs typeface="Microsoft YaHei" charset="0"/>
              </a:rPr>
              <a:t>жужжит, кусает, летает…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953000" y="5105400"/>
            <a:ext cx="41910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  <a:ea typeface="Microsoft YaHei" charset="0"/>
                <a:cs typeface="Microsoft YaHei" charset="0"/>
              </a:rPr>
              <a:t>мычит, жуёт, пасётся…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953000" y="4038600"/>
            <a:ext cx="41910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  <a:ea typeface="Microsoft YaHei" charset="0"/>
                <a:cs typeface="Microsoft YaHei" charset="0"/>
              </a:rPr>
              <a:t>шипит, ползёт, кусает…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352800" y="2438400"/>
            <a:ext cx="29718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0000"/>
                </a:solidFill>
                <a:ea typeface="Microsoft YaHei" charset="0"/>
                <a:cs typeface="Microsoft YaHei" charset="0"/>
              </a:rPr>
              <a:t>Проверьте себя.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1676400" cy="1508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" dur="8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6" dur="8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" dur="8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" dur="8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3" dur="8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" dur="8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" dur="8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0" dur="8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00063" y="317500"/>
            <a:ext cx="8145462" cy="784225"/>
          </a:xfrm>
          <a:prstGeom prst="rect">
            <a:avLst/>
          </a:prstGeom>
          <a:solidFill>
            <a:srgbClr val="FFCC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000000"/>
                </a:solidFill>
                <a:ea typeface="Microsoft YaHei" charset="0"/>
                <a:cs typeface="Microsoft YaHei" charset="0"/>
              </a:rPr>
              <a:t>Проверяем себя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077200" cy="396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382000" cy="70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  <a:ea typeface="Microsoft YaHei" charset="0"/>
                <a:cs typeface="Microsoft YaHei" charset="0"/>
              </a:rPr>
              <a:t> Соедините вопросы и слова – названия действий. Затем укажите рядом с цифрой нужную букву.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743200" y="5562600"/>
            <a:ext cx="28956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0000"/>
                </a:solidFill>
                <a:ea typeface="Microsoft YaHei" charset="0"/>
                <a:cs typeface="Microsoft YaHei" charset="0"/>
              </a:rPr>
              <a:t>Проверьте себя.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257800"/>
            <a:ext cx="1428750" cy="952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1428750" cy="1428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876800"/>
            <a:ext cx="1428750" cy="1428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3276600"/>
            <a:ext cx="1428750" cy="1343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667000" y="6019800"/>
            <a:ext cx="31242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  <a:ea typeface="Microsoft YaHei" charset="0"/>
                <a:cs typeface="Microsoft YaHei" charset="0"/>
              </a:rPr>
              <a:t>1) в, 2) а, 3) б, 4) г.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219200" y="2514600"/>
            <a:ext cx="2743200" cy="212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  <a:ea typeface="Microsoft YaHei" charset="0"/>
                <a:cs typeface="Microsoft YaHei" charset="0"/>
              </a:rPr>
              <a:t>1) что делал?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  <a:ea typeface="Microsoft YaHei" charset="0"/>
                <a:cs typeface="Microsoft YaHei" charset="0"/>
              </a:rPr>
              <a:t>2) что сделала?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  <a:ea typeface="Microsoft YaHei" charset="0"/>
                <a:cs typeface="Microsoft YaHei" charset="0"/>
              </a:rPr>
              <a:t>3) что делает?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  <a:ea typeface="Microsoft YaHei" charset="0"/>
                <a:cs typeface="Microsoft YaHei" charset="0"/>
              </a:rPr>
              <a:t>4) что делать?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724400" y="2514600"/>
            <a:ext cx="2743200" cy="212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  <a:ea typeface="Microsoft YaHei" charset="0"/>
                <a:cs typeface="Microsoft YaHei" charset="0"/>
              </a:rPr>
              <a:t>а) нарисовала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  <a:ea typeface="Microsoft YaHei" charset="0"/>
                <a:cs typeface="Microsoft YaHei" charset="0"/>
              </a:rPr>
              <a:t>б) прыгает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  <a:ea typeface="Microsoft YaHei" charset="0"/>
                <a:cs typeface="Microsoft YaHei" charset="0"/>
              </a:rPr>
              <a:t>в) пел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  <a:ea typeface="Microsoft YaHei" charset="0"/>
                <a:cs typeface="Microsoft YaHei" charset="0"/>
              </a:rPr>
              <a:t>г) мыть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3733800" y="2817813"/>
            <a:ext cx="1066800" cy="460375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505200" y="4419600"/>
            <a:ext cx="1295400" cy="1588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3581400" y="3351213"/>
            <a:ext cx="1219200" cy="536575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429000" y="2743200"/>
            <a:ext cx="1371600" cy="1066800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" dur="8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1" dur="8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2" dur="8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  <p:bldP spid="9229" grpId="0" animBg="1"/>
      <p:bldP spid="9230" grpId="0" animBg="1"/>
      <p:bldP spid="92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0">
      <a:dk1>
        <a:sysClr val="windowText" lastClr="000000"/>
      </a:dk1>
      <a:lt1>
        <a:srgbClr val="DBF5F9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309</Words>
  <Application>Microsoft Office PowerPoint</Application>
  <PresentationFormat>Экран (4:3)</PresentationFormat>
  <Paragraphs>49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</dc:creator>
  <cp:lastModifiedBy>User</cp:lastModifiedBy>
  <cp:revision>24</cp:revision>
  <dcterms:created xsi:type="dcterms:W3CDTF">2013-11-13T12:35:07Z</dcterms:created>
  <dcterms:modified xsi:type="dcterms:W3CDTF">2014-02-18T19:35:13Z</dcterms:modified>
</cp:coreProperties>
</file>