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7" r:id="rId2"/>
    <p:sldId id="264" r:id="rId3"/>
    <p:sldId id="257" r:id="rId4"/>
    <p:sldId id="268" r:id="rId5"/>
    <p:sldId id="259" r:id="rId6"/>
    <p:sldId id="263" r:id="rId7"/>
    <p:sldId id="266" r:id="rId8"/>
    <p:sldId id="258" r:id="rId9"/>
    <p:sldId id="260" r:id="rId10"/>
    <p:sldId id="261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EF332-AEA7-45E0-93CD-9534FD3D588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6E4B9-464F-4E3D-8A8C-0D68FA4FE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7" name="Рисунок 6" descr="a67d8b5adb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661248"/>
            <a:ext cx="1109568" cy="10242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21711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45116"/>
            <a:ext cx="8640960" cy="635223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1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0392" y="5661248"/>
            <a:ext cx="827584" cy="10221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547DD-57EF-433E-8F83-4CDBE9436951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9ADF5-BA92-4539-B101-B8A28ABC1ED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a67d8b5adb0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5661248"/>
            <a:ext cx="1109568" cy="10242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00175"/>
            <a:ext cx="7772400" cy="21002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НОВАЯ МЕРКА.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УМНОЖЕНИЕ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учебнику математики </a:t>
            </a:r>
            <a:r>
              <a:rPr lang="ru-RU" sz="32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Петерсон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 класс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286256"/>
            <a:ext cx="6400800" cy="1752600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Автор:  Корчагина Ольга Даниловна,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МОУ  УСОШ № 2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г. Удомля, Тверской области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868" y="1643050"/>
            <a:ext cx="5072098" cy="32861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3399"/>
                </a:solidFill>
              </a:rPr>
              <a:t>РАБОТА </a:t>
            </a:r>
          </a:p>
          <a:p>
            <a:pPr algn="ctr"/>
            <a:r>
              <a:rPr lang="ru-RU" sz="5400" b="1" dirty="0" smtClean="0">
                <a:solidFill>
                  <a:srgbClr val="003399"/>
                </a:solidFill>
              </a:rPr>
              <a:t>ПО УЧЕБНИКУ</a:t>
            </a:r>
          </a:p>
          <a:p>
            <a:pPr algn="ctr"/>
            <a:r>
              <a:rPr lang="ru-RU" sz="5400" b="1" dirty="0" smtClean="0">
                <a:solidFill>
                  <a:srgbClr val="003399"/>
                </a:solidFill>
              </a:rPr>
              <a:t>УРОК № 22</a:t>
            </a:r>
            <a:endParaRPr lang="ru-RU" sz="5400" b="1" dirty="0">
              <a:solidFill>
                <a:srgbClr val="003399"/>
              </a:solidFill>
            </a:endParaRPr>
          </a:p>
        </p:txBody>
      </p:sp>
      <p:pic>
        <p:nvPicPr>
          <p:cNvPr id="9218" name="Picture 2" descr="C:\Documents and Settings\User\Рабочий стол\матем\Л. Г. Петерсон - Математика\mat - peter - 2 kl - 2 ch\0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144" y="1357298"/>
            <a:ext cx="2835494" cy="3714776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0034" y="2285992"/>
            <a:ext cx="847058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урок!</a:t>
            </a:r>
            <a:endParaRPr lang="ru-RU" sz="8800" b="1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476185">
            <a:off x="833731" y="2293520"/>
            <a:ext cx="1643074" cy="26476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8815151">
            <a:off x="3330445" y="972999"/>
            <a:ext cx="2286016" cy="22860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3286116" y="4286256"/>
            <a:ext cx="2500330" cy="1843094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 rot="975312">
            <a:off x="6197508" y="1803189"/>
            <a:ext cx="2489464" cy="2271722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rot="20922205">
            <a:off x="5539022" y="4104307"/>
            <a:ext cx="2728241" cy="2119899"/>
          </a:xfrm>
          <a:custGeom>
            <a:avLst/>
            <a:gdLst>
              <a:gd name="connsiteX0" fmla="*/ 22167 w 2728241"/>
              <a:gd name="connsiteY0" fmla="*/ 831273 h 2119899"/>
              <a:gd name="connsiteX1" fmla="*/ 188422 w 2728241"/>
              <a:gd name="connsiteY1" fmla="*/ 964276 h 2119899"/>
              <a:gd name="connsiteX2" fmla="*/ 338051 w 2728241"/>
              <a:gd name="connsiteY2" fmla="*/ 1097280 h 2119899"/>
              <a:gd name="connsiteX3" fmla="*/ 421178 w 2728241"/>
              <a:gd name="connsiteY3" fmla="*/ 1147156 h 2119899"/>
              <a:gd name="connsiteX4" fmla="*/ 520931 w 2728241"/>
              <a:gd name="connsiteY4" fmla="*/ 1213658 h 2119899"/>
              <a:gd name="connsiteX5" fmla="*/ 587433 w 2728241"/>
              <a:gd name="connsiteY5" fmla="*/ 1230284 h 2119899"/>
              <a:gd name="connsiteX6" fmla="*/ 687185 w 2728241"/>
              <a:gd name="connsiteY6" fmla="*/ 1263534 h 2119899"/>
              <a:gd name="connsiteX7" fmla="*/ 770313 w 2728241"/>
              <a:gd name="connsiteY7" fmla="*/ 1280160 h 2119899"/>
              <a:gd name="connsiteX8" fmla="*/ 903316 w 2728241"/>
              <a:gd name="connsiteY8" fmla="*/ 1330036 h 2119899"/>
              <a:gd name="connsiteX9" fmla="*/ 986444 w 2728241"/>
              <a:gd name="connsiteY9" fmla="*/ 1413164 h 2119899"/>
              <a:gd name="connsiteX10" fmla="*/ 1019694 w 2728241"/>
              <a:gd name="connsiteY10" fmla="*/ 1463040 h 2119899"/>
              <a:gd name="connsiteX11" fmla="*/ 1086196 w 2728241"/>
              <a:gd name="connsiteY11" fmla="*/ 1546167 h 2119899"/>
              <a:gd name="connsiteX12" fmla="*/ 1185949 w 2728241"/>
              <a:gd name="connsiteY12" fmla="*/ 1645920 h 2119899"/>
              <a:gd name="connsiteX13" fmla="*/ 1285702 w 2728241"/>
              <a:gd name="connsiteY13" fmla="*/ 1812174 h 2119899"/>
              <a:gd name="connsiteX14" fmla="*/ 1385454 w 2728241"/>
              <a:gd name="connsiteY14" fmla="*/ 1961804 h 2119899"/>
              <a:gd name="connsiteX15" fmla="*/ 1468582 w 2728241"/>
              <a:gd name="connsiteY15" fmla="*/ 2011680 h 2119899"/>
              <a:gd name="connsiteX16" fmla="*/ 1618211 w 2728241"/>
              <a:gd name="connsiteY16" fmla="*/ 2111433 h 2119899"/>
              <a:gd name="connsiteX17" fmla="*/ 2249978 w 2728241"/>
              <a:gd name="connsiteY17" fmla="*/ 2094807 h 2119899"/>
              <a:gd name="connsiteX18" fmla="*/ 2299854 w 2728241"/>
              <a:gd name="connsiteY18" fmla="*/ 2061556 h 2119899"/>
              <a:gd name="connsiteX19" fmla="*/ 2466109 w 2728241"/>
              <a:gd name="connsiteY19" fmla="*/ 2011680 h 2119899"/>
              <a:gd name="connsiteX20" fmla="*/ 2515985 w 2728241"/>
              <a:gd name="connsiteY20" fmla="*/ 1961804 h 2119899"/>
              <a:gd name="connsiteX21" fmla="*/ 2632364 w 2728241"/>
              <a:gd name="connsiteY21" fmla="*/ 1812174 h 2119899"/>
              <a:gd name="connsiteX22" fmla="*/ 2665614 w 2728241"/>
              <a:gd name="connsiteY22" fmla="*/ 1712422 h 2119899"/>
              <a:gd name="connsiteX23" fmla="*/ 2698865 w 2728241"/>
              <a:gd name="connsiteY23" fmla="*/ 1596044 h 2119899"/>
              <a:gd name="connsiteX24" fmla="*/ 2665614 w 2728241"/>
              <a:gd name="connsiteY24" fmla="*/ 1296785 h 2119899"/>
              <a:gd name="connsiteX25" fmla="*/ 2615738 w 2728241"/>
              <a:gd name="connsiteY25" fmla="*/ 1064029 h 2119899"/>
              <a:gd name="connsiteX26" fmla="*/ 2582487 w 2728241"/>
              <a:gd name="connsiteY26" fmla="*/ 964276 h 2119899"/>
              <a:gd name="connsiteX27" fmla="*/ 2565862 w 2728241"/>
              <a:gd name="connsiteY27" fmla="*/ 914400 h 2119899"/>
              <a:gd name="connsiteX28" fmla="*/ 2515985 w 2728241"/>
              <a:gd name="connsiteY28" fmla="*/ 881149 h 2119899"/>
              <a:gd name="connsiteX29" fmla="*/ 2349731 w 2728241"/>
              <a:gd name="connsiteY29" fmla="*/ 781396 h 2119899"/>
              <a:gd name="connsiteX30" fmla="*/ 2283229 w 2728241"/>
              <a:gd name="connsiteY30" fmla="*/ 764771 h 2119899"/>
              <a:gd name="connsiteX31" fmla="*/ 2116974 w 2728241"/>
              <a:gd name="connsiteY31" fmla="*/ 698269 h 2119899"/>
              <a:gd name="connsiteX32" fmla="*/ 2050473 w 2728241"/>
              <a:gd name="connsiteY32" fmla="*/ 665018 h 2119899"/>
              <a:gd name="connsiteX33" fmla="*/ 1934094 w 2728241"/>
              <a:gd name="connsiteY33" fmla="*/ 631767 h 2119899"/>
              <a:gd name="connsiteX34" fmla="*/ 1884218 w 2728241"/>
              <a:gd name="connsiteY34" fmla="*/ 615142 h 2119899"/>
              <a:gd name="connsiteX35" fmla="*/ 1834342 w 2728241"/>
              <a:gd name="connsiteY35" fmla="*/ 581891 h 2119899"/>
              <a:gd name="connsiteX36" fmla="*/ 1784465 w 2728241"/>
              <a:gd name="connsiteY36" fmla="*/ 565265 h 2119899"/>
              <a:gd name="connsiteX37" fmla="*/ 1701338 w 2728241"/>
              <a:gd name="connsiteY37" fmla="*/ 532014 h 2119899"/>
              <a:gd name="connsiteX38" fmla="*/ 1651462 w 2728241"/>
              <a:gd name="connsiteY38" fmla="*/ 498764 h 2119899"/>
              <a:gd name="connsiteX39" fmla="*/ 1535084 w 2728241"/>
              <a:gd name="connsiteY39" fmla="*/ 465513 h 2119899"/>
              <a:gd name="connsiteX40" fmla="*/ 1368829 w 2728241"/>
              <a:gd name="connsiteY40" fmla="*/ 365760 h 2119899"/>
              <a:gd name="connsiteX41" fmla="*/ 1302327 w 2728241"/>
              <a:gd name="connsiteY41" fmla="*/ 315884 h 2119899"/>
              <a:gd name="connsiteX42" fmla="*/ 1219200 w 2728241"/>
              <a:gd name="connsiteY42" fmla="*/ 232756 h 2119899"/>
              <a:gd name="connsiteX43" fmla="*/ 1069571 w 2728241"/>
              <a:gd name="connsiteY43" fmla="*/ 49876 h 2119899"/>
              <a:gd name="connsiteX44" fmla="*/ 1019694 w 2728241"/>
              <a:gd name="connsiteY44" fmla="*/ 33251 h 2119899"/>
              <a:gd name="connsiteX45" fmla="*/ 953193 w 2728241"/>
              <a:gd name="connsiteY45" fmla="*/ 0 h 2119899"/>
              <a:gd name="connsiteX46" fmla="*/ 687185 w 2728241"/>
              <a:gd name="connsiteY46" fmla="*/ 33251 h 2119899"/>
              <a:gd name="connsiteX47" fmla="*/ 620684 w 2728241"/>
              <a:gd name="connsiteY47" fmla="*/ 66502 h 2119899"/>
              <a:gd name="connsiteX48" fmla="*/ 520931 w 2728241"/>
              <a:gd name="connsiteY48" fmla="*/ 99753 h 2119899"/>
              <a:gd name="connsiteX49" fmla="*/ 338051 w 2728241"/>
              <a:gd name="connsiteY49" fmla="*/ 116378 h 2119899"/>
              <a:gd name="connsiteX50" fmla="*/ 155171 w 2728241"/>
              <a:gd name="connsiteY50" fmla="*/ 249382 h 2119899"/>
              <a:gd name="connsiteX51" fmla="*/ 121920 w 2728241"/>
              <a:gd name="connsiteY51" fmla="*/ 299258 h 2119899"/>
              <a:gd name="connsiteX52" fmla="*/ 55418 w 2728241"/>
              <a:gd name="connsiteY52" fmla="*/ 482138 h 2119899"/>
              <a:gd name="connsiteX53" fmla="*/ 72044 w 2728241"/>
              <a:gd name="connsiteY53" fmla="*/ 615142 h 2119899"/>
              <a:gd name="connsiteX54" fmla="*/ 55418 w 2728241"/>
              <a:gd name="connsiteY54" fmla="*/ 698269 h 2119899"/>
              <a:gd name="connsiteX55" fmla="*/ 22167 w 2728241"/>
              <a:gd name="connsiteY55" fmla="*/ 831273 h 21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728241" h="2119899">
                <a:moveTo>
                  <a:pt x="22167" y="831273"/>
                </a:moveTo>
                <a:cubicBezTo>
                  <a:pt x="44334" y="875607"/>
                  <a:pt x="134136" y="918562"/>
                  <a:pt x="188422" y="964276"/>
                </a:cubicBezTo>
                <a:cubicBezTo>
                  <a:pt x="239466" y="1007261"/>
                  <a:pt x="285578" y="1056051"/>
                  <a:pt x="338051" y="1097280"/>
                </a:cubicBezTo>
                <a:cubicBezTo>
                  <a:pt x="363460" y="1117244"/>
                  <a:pt x="393916" y="1129807"/>
                  <a:pt x="421178" y="1147156"/>
                </a:cubicBezTo>
                <a:cubicBezTo>
                  <a:pt x="454893" y="1168611"/>
                  <a:pt x="485187" y="1195786"/>
                  <a:pt x="520931" y="1213658"/>
                </a:cubicBezTo>
                <a:cubicBezTo>
                  <a:pt x="541368" y="1223877"/>
                  <a:pt x="565547" y="1223718"/>
                  <a:pt x="587433" y="1230284"/>
                </a:cubicBezTo>
                <a:cubicBezTo>
                  <a:pt x="621004" y="1240355"/>
                  <a:pt x="652816" y="1256660"/>
                  <a:pt x="687185" y="1263534"/>
                </a:cubicBezTo>
                <a:cubicBezTo>
                  <a:pt x="714894" y="1269076"/>
                  <a:pt x="742899" y="1273306"/>
                  <a:pt x="770313" y="1280160"/>
                </a:cubicBezTo>
                <a:cubicBezTo>
                  <a:pt x="805067" y="1288849"/>
                  <a:pt x="877883" y="1319863"/>
                  <a:pt x="903316" y="1330036"/>
                </a:cubicBezTo>
                <a:cubicBezTo>
                  <a:pt x="931025" y="1357745"/>
                  <a:pt x="960639" y="1383673"/>
                  <a:pt x="986444" y="1413164"/>
                </a:cubicBezTo>
                <a:cubicBezTo>
                  <a:pt x="999602" y="1428201"/>
                  <a:pt x="1007705" y="1447055"/>
                  <a:pt x="1019694" y="1463040"/>
                </a:cubicBezTo>
                <a:cubicBezTo>
                  <a:pt x="1040985" y="1491428"/>
                  <a:pt x="1062326" y="1519910"/>
                  <a:pt x="1086196" y="1546167"/>
                </a:cubicBezTo>
                <a:cubicBezTo>
                  <a:pt x="1117828" y="1580962"/>
                  <a:pt x="1152698" y="1612669"/>
                  <a:pt x="1185949" y="1645920"/>
                </a:cubicBezTo>
                <a:cubicBezTo>
                  <a:pt x="1242145" y="1786409"/>
                  <a:pt x="1188945" y="1676713"/>
                  <a:pt x="1285702" y="1812174"/>
                </a:cubicBezTo>
                <a:cubicBezTo>
                  <a:pt x="1320544" y="1860953"/>
                  <a:pt x="1344948" y="1917616"/>
                  <a:pt x="1385454" y="1961804"/>
                </a:cubicBezTo>
                <a:cubicBezTo>
                  <a:pt x="1407289" y="1985625"/>
                  <a:pt x="1443075" y="1991841"/>
                  <a:pt x="1468582" y="2011680"/>
                </a:cubicBezTo>
                <a:cubicBezTo>
                  <a:pt x="1607721" y="2119899"/>
                  <a:pt x="1456918" y="2046915"/>
                  <a:pt x="1618211" y="2111433"/>
                </a:cubicBezTo>
                <a:cubicBezTo>
                  <a:pt x="1828800" y="2105891"/>
                  <a:pt x="2039878" y="2110180"/>
                  <a:pt x="2249978" y="2094807"/>
                </a:cubicBezTo>
                <a:cubicBezTo>
                  <a:pt x="2269906" y="2093349"/>
                  <a:pt x="2281595" y="2069671"/>
                  <a:pt x="2299854" y="2061556"/>
                </a:cubicBezTo>
                <a:cubicBezTo>
                  <a:pt x="2351898" y="2038425"/>
                  <a:pt x="2410838" y="2025497"/>
                  <a:pt x="2466109" y="2011680"/>
                </a:cubicBezTo>
                <a:cubicBezTo>
                  <a:pt x="2482734" y="1995055"/>
                  <a:pt x="2500933" y="1979866"/>
                  <a:pt x="2515985" y="1961804"/>
                </a:cubicBezTo>
                <a:cubicBezTo>
                  <a:pt x="2556436" y="1913263"/>
                  <a:pt x="2632364" y="1812174"/>
                  <a:pt x="2632364" y="1812174"/>
                </a:cubicBezTo>
                <a:cubicBezTo>
                  <a:pt x="2643447" y="1778923"/>
                  <a:pt x="2655543" y="1745993"/>
                  <a:pt x="2665614" y="1712422"/>
                </a:cubicBezTo>
                <a:cubicBezTo>
                  <a:pt x="2728241" y="1503665"/>
                  <a:pt x="2642994" y="1763661"/>
                  <a:pt x="2698865" y="1596044"/>
                </a:cubicBezTo>
                <a:cubicBezTo>
                  <a:pt x="2674822" y="1283477"/>
                  <a:pt x="2698464" y="1477462"/>
                  <a:pt x="2665614" y="1296785"/>
                </a:cubicBezTo>
                <a:cubicBezTo>
                  <a:pt x="2648871" y="1204696"/>
                  <a:pt x="2647140" y="1158236"/>
                  <a:pt x="2615738" y="1064029"/>
                </a:cubicBezTo>
                <a:lnTo>
                  <a:pt x="2582487" y="964276"/>
                </a:lnTo>
                <a:cubicBezTo>
                  <a:pt x="2576945" y="947651"/>
                  <a:pt x="2580443" y="924121"/>
                  <a:pt x="2565862" y="914400"/>
                </a:cubicBezTo>
                <a:lnTo>
                  <a:pt x="2515985" y="881149"/>
                </a:lnTo>
                <a:cubicBezTo>
                  <a:pt x="2462297" y="773773"/>
                  <a:pt x="2506778" y="820657"/>
                  <a:pt x="2349731" y="781396"/>
                </a:cubicBezTo>
                <a:lnTo>
                  <a:pt x="2283229" y="764771"/>
                </a:lnTo>
                <a:cubicBezTo>
                  <a:pt x="2110224" y="660966"/>
                  <a:pt x="2289196" y="755676"/>
                  <a:pt x="2116974" y="698269"/>
                </a:cubicBezTo>
                <a:cubicBezTo>
                  <a:pt x="2093462" y="690432"/>
                  <a:pt x="2073253" y="674781"/>
                  <a:pt x="2050473" y="665018"/>
                </a:cubicBezTo>
                <a:cubicBezTo>
                  <a:pt x="2010620" y="647938"/>
                  <a:pt x="1976265" y="643816"/>
                  <a:pt x="1934094" y="631767"/>
                </a:cubicBezTo>
                <a:cubicBezTo>
                  <a:pt x="1917244" y="626953"/>
                  <a:pt x="1900843" y="620684"/>
                  <a:pt x="1884218" y="615142"/>
                </a:cubicBezTo>
                <a:cubicBezTo>
                  <a:pt x="1867593" y="604058"/>
                  <a:pt x="1852214" y="590827"/>
                  <a:pt x="1834342" y="581891"/>
                </a:cubicBezTo>
                <a:cubicBezTo>
                  <a:pt x="1818667" y="574054"/>
                  <a:pt x="1800874" y="571419"/>
                  <a:pt x="1784465" y="565265"/>
                </a:cubicBezTo>
                <a:cubicBezTo>
                  <a:pt x="1756522" y="554786"/>
                  <a:pt x="1728031" y="545360"/>
                  <a:pt x="1701338" y="532014"/>
                </a:cubicBezTo>
                <a:cubicBezTo>
                  <a:pt x="1683466" y="523078"/>
                  <a:pt x="1669334" y="507700"/>
                  <a:pt x="1651462" y="498764"/>
                </a:cubicBezTo>
                <a:cubicBezTo>
                  <a:pt x="1627608" y="486837"/>
                  <a:pt x="1556396" y="470841"/>
                  <a:pt x="1535084" y="465513"/>
                </a:cubicBezTo>
                <a:cubicBezTo>
                  <a:pt x="1466230" y="426168"/>
                  <a:pt x="1426869" y="407217"/>
                  <a:pt x="1368829" y="365760"/>
                </a:cubicBezTo>
                <a:cubicBezTo>
                  <a:pt x="1346281" y="349654"/>
                  <a:pt x="1323037" y="334293"/>
                  <a:pt x="1302327" y="315884"/>
                </a:cubicBezTo>
                <a:cubicBezTo>
                  <a:pt x="1273039" y="289850"/>
                  <a:pt x="1244512" y="262671"/>
                  <a:pt x="1219200" y="232756"/>
                </a:cubicBezTo>
                <a:cubicBezTo>
                  <a:pt x="1207693" y="219156"/>
                  <a:pt x="1115208" y="80301"/>
                  <a:pt x="1069571" y="49876"/>
                </a:cubicBezTo>
                <a:cubicBezTo>
                  <a:pt x="1054989" y="40155"/>
                  <a:pt x="1035802" y="40154"/>
                  <a:pt x="1019694" y="33251"/>
                </a:cubicBezTo>
                <a:cubicBezTo>
                  <a:pt x="996914" y="23488"/>
                  <a:pt x="975360" y="11084"/>
                  <a:pt x="953193" y="0"/>
                </a:cubicBezTo>
                <a:cubicBezTo>
                  <a:pt x="864524" y="11084"/>
                  <a:pt x="774809" y="15726"/>
                  <a:pt x="687185" y="33251"/>
                </a:cubicBezTo>
                <a:cubicBezTo>
                  <a:pt x="662883" y="38111"/>
                  <a:pt x="643695" y="57298"/>
                  <a:pt x="620684" y="66502"/>
                </a:cubicBezTo>
                <a:cubicBezTo>
                  <a:pt x="588141" y="79519"/>
                  <a:pt x="555447" y="93662"/>
                  <a:pt x="520931" y="99753"/>
                </a:cubicBezTo>
                <a:cubicBezTo>
                  <a:pt x="460651" y="110391"/>
                  <a:pt x="399011" y="110836"/>
                  <a:pt x="338051" y="116378"/>
                </a:cubicBezTo>
                <a:cubicBezTo>
                  <a:pt x="256560" y="165273"/>
                  <a:pt x="227843" y="176710"/>
                  <a:pt x="155171" y="249382"/>
                </a:cubicBezTo>
                <a:cubicBezTo>
                  <a:pt x="141042" y="263511"/>
                  <a:pt x="133004" y="282633"/>
                  <a:pt x="121920" y="299258"/>
                </a:cubicBezTo>
                <a:cubicBezTo>
                  <a:pt x="83823" y="451647"/>
                  <a:pt x="114018" y="394238"/>
                  <a:pt x="55418" y="482138"/>
                </a:cubicBezTo>
                <a:cubicBezTo>
                  <a:pt x="60960" y="526473"/>
                  <a:pt x="72044" y="570462"/>
                  <a:pt x="72044" y="615142"/>
                </a:cubicBezTo>
                <a:cubicBezTo>
                  <a:pt x="72044" y="643400"/>
                  <a:pt x="64354" y="671461"/>
                  <a:pt x="55418" y="698269"/>
                </a:cubicBezTo>
                <a:cubicBezTo>
                  <a:pt x="19689" y="805455"/>
                  <a:pt x="0" y="786939"/>
                  <a:pt x="22167" y="83127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Л. Г. Петерсон - Математика\mat - peter - 2 kl - 2 ch\062.jpg"/>
          <p:cNvPicPr>
            <a:picLocks noChangeAspect="1" noChangeArrowheads="1"/>
          </p:cNvPicPr>
          <p:nvPr/>
        </p:nvPicPr>
        <p:blipFill>
          <a:blip r:embed="rId2"/>
          <a:srcRect l="13161" t="64811" r="5240" b="26162"/>
          <a:stretch>
            <a:fillRect/>
          </a:stretch>
        </p:blipFill>
        <p:spPr bwMode="auto">
          <a:xfrm>
            <a:off x="500034" y="4000504"/>
            <a:ext cx="8103342" cy="128588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996020" y="457200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Arial"/>
                <a:cs typeface="Arial"/>
              </a:rPr>
              <a:t>&lt;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7458" y="4000504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2814" y="4500570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Arial"/>
                <a:cs typeface="Arial"/>
              </a:rPr>
              <a:t>&gt;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2814" y="3929066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Arial"/>
                <a:cs typeface="Arial"/>
              </a:rPr>
              <a:t>&gt;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5294" y="4500570"/>
            <a:ext cx="586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Arial"/>
                <a:cs typeface="Arial"/>
              </a:rPr>
              <a:t>&lt;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6732" y="3929066"/>
            <a:ext cx="500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Arial"/>
                <a:cs typeface="Arial"/>
              </a:rPr>
              <a:t>&gt;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57290" y="428604"/>
            <a:ext cx="6000792" cy="6429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УСТНАЯ РАБОТА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2143116"/>
            <a:ext cx="47500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7   14   21   28  . . .  </a:t>
            </a:r>
            <a:endParaRPr lang="ru-RU" sz="40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3240" y="1285860"/>
            <a:ext cx="314534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  ПРОДОЛЖИТЬ РЯД   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93982" y="2143116"/>
            <a:ext cx="1789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З5   42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6512" y="2143116"/>
            <a:ext cx="1611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49  56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8992" y="3357562"/>
            <a:ext cx="198233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  СРАВНИТЬ   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7" grpId="0"/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428736"/>
            <a:ext cx="441980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Arial" pitchFamily="34" charset="0"/>
                <a:cs typeface="Arial" pitchFamily="34" charset="0"/>
              </a:rPr>
              <a:t>(26+97)+3=</a:t>
            </a:r>
          </a:p>
          <a:p>
            <a:r>
              <a:rPr lang="ru-RU" sz="6000" b="1" dirty="0" smtClean="0">
                <a:latin typeface="Arial" pitchFamily="34" charset="0"/>
                <a:cs typeface="Arial" pitchFamily="34" charset="0"/>
              </a:rPr>
              <a:t>87-(27+15)=</a:t>
            </a:r>
          </a:p>
          <a:p>
            <a:r>
              <a:rPr lang="ru-RU" sz="6000" b="1" dirty="0" smtClean="0">
                <a:latin typeface="Arial" pitchFamily="34" charset="0"/>
                <a:cs typeface="Arial" pitchFamily="34" charset="0"/>
              </a:rPr>
              <a:t>(43+36)-16=</a:t>
            </a:r>
          </a:p>
          <a:p>
            <a:r>
              <a:rPr lang="ru-RU" sz="6000" b="1" dirty="0" smtClean="0">
                <a:latin typeface="Arial" pitchFamily="34" charset="0"/>
                <a:cs typeface="Arial" pitchFamily="34" charset="0"/>
              </a:rPr>
              <a:t>48+(12+8)=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5074" y="1428736"/>
            <a:ext cx="146867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126</a:t>
            </a:r>
          </a:p>
          <a:p>
            <a:r>
              <a:rPr lang="ru-RU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75</a:t>
            </a:r>
          </a:p>
          <a:p>
            <a:r>
              <a:rPr lang="ru-RU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63</a:t>
            </a:r>
          </a:p>
          <a:p>
            <a:r>
              <a:rPr lang="ru-RU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68</a:t>
            </a:r>
            <a:endParaRPr lang="ru-RU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1357298"/>
            <a:ext cx="1714512" cy="39290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57290" y="428604"/>
            <a:ext cx="6000792" cy="6429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УСТНАЯ РАБОТА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6096" t="6609" r="69779" b="76206"/>
          <a:stretch>
            <a:fillRect/>
          </a:stretch>
        </p:blipFill>
        <p:spPr bwMode="auto">
          <a:xfrm>
            <a:off x="357158" y="2428868"/>
            <a:ext cx="3357586" cy="107157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5335" t="21414" r="16169" b="61930"/>
          <a:stretch>
            <a:fillRect/>
          </a:stretch>
        </p:blipFill>
        <p:spPr bwMode="auto">
          <a:xfrm>
            <a:off x="357158" y="4000504"/>
            <a:ext cx="8215371" cy="100013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Скругленный прямоугольник 11"/>
          <p:cNvSpPr/>
          <p:nvPr/>
        </p:nvSpPr>
        <p:spPr>
          <a:xfrm>
            <a:off x="1357290" y="428604"/>
            <a:ext cx="6000792" cy="6429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УСТНАЯ РАБОТА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8860" y="1643050"/>
            <a:ext cx="392370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ПЕРЕВЕСТИ В ДРУГУЮ МЕРУ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7356" y="2428868"/>
            <a:ext cx="814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Narrow" pitchFamily="34" charset="0"/>
              </a:rPr>
              <a:t>400</a:t>
            </a:r>
            <a:endParaRPr lang="ru-RU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/>
          <a:srcRect l="50995" t="6609" r="16169" b="76206"/>
          <a:stretch>
            <a:fillRect/>
          </a:stretch>
        </p:blipFill>
        <p:spPr bwMode="auto">
          <a:xfrm>
            <a:off x="4643438" y="2428868"/>
            <a:ext cx="3929090" cy="107157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643174" y="2857496"/>
            <a:ext cx="39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Narrow" pitchFamily="34" charset="0"/>
              </a:rPr>
              <a:t>6</a:t>
            </a:r>
            <a:endParaRPr lang="ru-RU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00892" y="2357430"/>
            <a:ext cx="814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Narrow" pitchFamily="34" charset="0"/>
              </a:rPr>
              <a:t>198</a:t>
            </a:r>
            <a:endParaRPr lang="ru-RU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29454" y="2786058"/>
            <a:ext cx="814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Narrow" pitchFamily="34" charset="0"/>
              </a:rPr>
              <a:t>397</a:t>
            </a:r>
            <a:endParaRPr lang="ru-RU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4414" y="5072074"/>
            <a:ext cx="2856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Arial Narrow" pitchFamily="34" charset="0"/>
              </a:rPr>
              <a:t>(578 – 78) – 60</a:t>
            </a:r>
            <a:endParaRPr lang="ru-RU" sz="3600" b="1" dirty="0">
              <a:solidFill>
                <a:srgbClr val="006600"/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0364" y="4357694"/>
            <a:ext cx="814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Narrow" pitchFamily="34" charset="0"/>
              </a:rPr>
              <a:t>440</a:t>
            </a:r>
            <a:endParaRPr lang="ru-RU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29190" y="5000636"/>
            <a:ext cx="3066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6600"/>
                </a:solidFill>
                <a:latin typeface="Arial Narrow" pitchFamily="34" charset="0"/>
              </a:rPr>
              <a:t>(</a:t>
            </a:r>
            <a:r>
              <a:rPr lang="ru-RU" sz="3600" b="1" dirty="0" smtClean="0">
                <a:solidFill>
                  <a:srgbClr val="006600"/>
                </a:solidFill>
                <a:latin typeface="Arial Narrow" pitchFamily="34" charset="0"/>
              </a:rPr>
              <a:t>943 – 143) – 72 </a:t>
            </a:r>
            <a:endParaRPr lang="ru-RU" sz="3600" b="1" dirty="0">
              <a:solidFill>
                <a:srgbClr val="006600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15272" y="4357694"/>
            <a:ext cx="814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Narrow" pitchFamily="34" charset="0"/>
              </a:rPr>
              <a:t>628</a:t>
            </a:r>
            <a:endParaRPr lang="ru-RU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Равнобедренный треугольник 22"/>
          <p:cNvSpPr/>
          <p:nvPr/>
        </p:nvSpPr>
        <p:spPr>
          <a:xfrm>
            <a:off x="4143372" y="3214686"/>
            <a:ext cx="231430" cy="1592710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000100" y="3067552"/>
            <a:ext cx="6643734" cy="2292188"/>
            <a:chOff x="2276482" y="3072672"/>
            <a:chExt cx="5823909" cy="2516568"/>
          </a:xfrm>
          <a:solidFill>
            <a:srgbClr val="0033CC"/>
          </a:solidFill>
        </p:grpSpPr>
        <p:grpSp>
          <p:nvGrpSpPr>
            <p:cNvPr id="3" name="Группа 39"/>
            <p:cNvGrpSpPr/>
            <p:nvPr/>
          </p:nvGrpSpPr>
          <p:grpSpPr>
            <a:xfrm>
              <a:off x="5372825" y="3072672"/>
              <a:ext cx="2727566" cy="2145994"/>
              <a:chOff x="5372825" y="2914410"/>
              <a:chExt cx="2727566" cy="2145994"/>
            </a:xfrm>
            <a:grpFill/>
          </p:grpSpPr>
          <p:sp>
            <p:nvSpPr>
              <p:cNvPr id="15" name="Блок-схема: процесс 14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58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pFill/>
            </p:grpSpPr>
            <p:sp>
              <p:nvSpPr>
                <p:cNvPr id="18" name="Блок-схема: процесс 17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Скругленный прямоугольник 18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Хорда 19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Прямоугольник с двумя вырезанными соседними углами 21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7" name="Кольцо 16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grpFill/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Группа 40"/>
            <p:cNvGrpSpPr/>
            <p:nvPr/>
          </p:nvGrpSpPr>
          <p:grpSpPr>
            <a:xfrm flipH="1">
              <a:off x="2276482" y="3083206"/>
              <a:ext cx="2727566" cy="2145994"/>
              <a:chOff x="5372825" y="2914410"/>
              <a:chExt cx="2727566" cy="2145994"/>
            </a:xfrm>
            <a:grpFill/>
          </p:grpSpPr>
          <p:sp>
            <p:nvSpPr>
              <p:cNvPr id="7" name="Блок-схема: процесс 6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6" name="Группа 50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pFill/>
            </p:grpSpPr>
            <p:sp>
              <p:nvSpPr>
                <p:cNvPr id="10" name="Блок-схема: процесс 9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Скругленный прямоугольник 10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Хорда 11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Прямоугольник с двумя вырезанными соседними углами 13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" name="Кольцо 8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grpFill/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Кольцо 4"/>
            <p:cNvSpPr/>
            <p:nvPr/>
          </p:nvSpPr>
          <p:spPr>
            <a:xfrm>
              <a:off x="4627188" y="4434694"/>
              <a:ext cx="1033668" cy="1019292"/>
            </a:xfrm>
            <a:prstGeom prst="donut">
              <a:avLst>
                <a:gd name="adj" fmla="val 38047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accent5">
                  <a:lumMod val="75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699792" y="5013176"/>
              <a:ext cx="4824536" cy="57606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5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0" name="Picture 2" descr="http://img.ii4.ru/images/2010/11/29/67353_f73f044c2ad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72058">
            <a:off x="698253" y="2391360"/>
            <a:ext cx="2986863" cy="2228339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2857488" y="785794"/>
            <a:ext cx="918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00628" y="714356"/>
            <a:ext cx="7312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33CC"/>
                </a:solidFill>
              </a:rPr>
              <a:t>3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2056" name="Picture 8" descr="http://img0.liveinternet.ru/images/attach/c/0/48/98/48098056_Afbeelding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405884"/>
            <a:ext cx="1260484" cy="1666023"/>
          </a:xfrm>
          <a:prstGeom prst="rect">
            <a:avLst/>
          </a:prstGeom>
          <a:noFill/>
        </p:spPr>
      </p:pic>
      <p:pic>
        <p:nvPicPr>
          <p:cNvPr id="49" name="Picture 4" descr="http://img1.liveinternet.ru/images/attach/c/7/96/820/96820605_0_5316f_4a6f2396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071678"/>
            <a:ext cx="1106775" cy="2057203"/>
          </a:xfrm>
          <a:prstGeom prst="rect">
            <a:avLst/>
          </a:prstGeom>
          <a:noFill/>
        </p:spPr>
      </p:pic>
      <p:pic>
        <p:nvPicPr>
          <p:cNvPr id="2054" name="Picture 6" descr="http://koshku.ucoz.ru/_ph/1/35061429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714620"/>
            <a:ext cx="1819385" cy="1462796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3857620" y="642918"/>
            <a:ext cx="853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 =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43570" y="785794"/>
            <a:ext cx="6142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К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5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8" descr="http://www.clker.com/cliparts/b/8/5/f/1218785324554629100Peileppe_Photorealistic_Red_Apple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421849"/>
            <a:ext cx="935107" cy="981043"/>
          </a:xfrm>
          <a:prstGeom prst="rect">
            <a:avLst/>
          </a:prstGeom>
          <a:noFill/>
        </p:spPr>
      </p:pic>
      <p:pic>
        <p:nvPicPr>
          <p:cNvPr id="58" name="Picture 6" descr="http://www.digicamfotos.de/wp-content/plugins/secure-wordpress/green-apple-tree-clipart-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071810"/>
            <a:ext cx="942496" cy="990448"/>
          </a:xfrm>
          <a:prstGeom prst="rect">
            <a:avLst/>
          </a:prstGeom>
          <a:noFill/>
        </p:spPr>
      </p:pic>
      <p:sp>
        <p:nvSpPr>
          <p:cNvPr id="24" name="Равнобедренный треугольник 23"/>
          <p:cNvSpPr/>
          <p:nvPr/>
        </p:nvSpPr>
        <p:spPr>
          <a:xfrm>
            <a:off x="4143372" y="3214686"/>
            <a:ext cx="214314" cy="1592710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4"/>
          <p:cNvGrpSpPr/>
          <p:nvPr/>
        </p:nvGrpSpPr>
        <p:grpSpPr>
          <a:xfrm>
            <a:off x="1000100" y="3071810"/>
            <a:ext cx="6643734" cy="2292188"/>
            <a:chOff x="2276482" y="3072672"/>
            <a:chExt cx="5823909" cy="2516568"/>
          </a:xfrm>
          <a:solidFill>
            <a:srgbClr val="0033CC"/>
          </a:solidFill>
        </p:grpSpPr>
        <p:grpSp>
          <p:nvGrpSpPr>
            <p:cNvPr id="3" name="Группа 39"/>
            <p:cNvGrpSpPr/>
            <p:nvPr/>
          </p:nvGrpSpPr>
          <p:grpSpPr>
            <a:xfrm>
              <a:off x="5372825" y="3072672"/>
              <a:ext cx="2727566" cy="2145994"/>
              <a:chOff x="5372825" y="2914410"/>
              <a:chExt cx="2727566" cy="2145994"/>
            </a:xfrm>
            <a:grpFill/>
          </p:grpSpPr>
          <p:sp>
            <p:nvSpPr>
              <p:cNvPr id="38" name="Блок-схема: процесс 37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58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pFill/>
            </p:grpSpPr>
            <p:sp>
              <p:nvSpPr>
                <p:cNvPr id="41" name="Блок-схема: процесс 40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Скругленный прямоугольник 41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Хорда 42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44" name="Прямая соединительная линия 43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Прямоугольник с двумя вырезанными соседними углами 44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0" name="Кольцо 16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grpFill/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Группа 40"/>
            <p:cNvGrpSpPr/>
            <p:nvPr/>
          </p:nvGrpSpPr>
          <p:grpSpPr>
            <a:xfrm flipH="1">
              <a:off x="2276482" y="3083206"/>
              <a:ext cx="2727566" cy="2145994"/>
              <a:chOff x="5372825" y="2914410"/>
              <a:chExt cx="2727566" cy="2145994"/>
            </a:xfrm>
            <a:grpFill/>
          </p:grpSpPr>
          <p:sp>
            <p:nvSpPr>
              <p:cNvPr id="30" name="Блок-схема: процесс 29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" name="Группа 50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pFill/>
            </p:grpSpPr>
            <p:sp>
              <p:nvSpPr>
                <p:cNvPr id="33" name="Блок-схема: процесс 32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" name="Скругленный прямоугольник 33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" name="Хорда 34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Прямоугольник с двумя вырезанными соседними углами 36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2" name="Кольцо 8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grpFill/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Кольцо 4"/>
            <p:cNvSpPr/>
            <p:nvPr/>
          </p:nvSpPr>
          <p:spPr>
            <a:xfrm>
              <a:off x="4627188" y="4434694"/>
              <a:ext cx="1033668" cy="1019292"/>
            </a:xfrm>
            <a:prstGeom prst="donut">
              <a:avLst>
                <a:gd name="adj" fmla="val 38047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accent5">
                  <a:lumMod val="75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699792" y="5013176"/>
              <a:ext cx="4824536" cy="57606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5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8434" name="Picture 2" descr="http://www.clker.com/cliparts/4/5/8/9/1194984155864467785watermelon_james_kilfige_01.svg.hi.png"/>
          <p:cNvPicPr>
            <a:picLocks noChangeAspect="1" noChangeArrowheads="1"/>
          </p:cNvPicPr>
          <p:nvPr/>
        </p:nvPicPr>
        <p:blipFill>
          <a:blip r:embed="rId4">
            <a:lum bright="-16000" contrast="24000"/>
          </a:blip>
          <a:srcRect/>
          <a:stretch>
            <a:fillRect/>
          </a:stretch>
        </p:blipFill>
        <p:spPr bwMode="auto">
          <a:xfrm>
            <a:off x="1071538" y="1928802"/>
            <a:ext cx="2286016" cy="2095515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2857488" y="785794"/>
            <a:ext cx="761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А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00628" y="714356"/>
            <a:ext cx="7312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33CC"/>
                </a:solidFill>
              </a:rPr>
              <a:t>7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57620" y="642918"/>
            <a:ext cx="853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 =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43570" y="785794"/>
            <a:ext cx="582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Я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8438" name="Picture 6" descr="http://www.digicamfotos.de/wp-content/plugins/secure-wordpress/green-apple-tree-clipart-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143248"/>
            <a:ext cx="942496" cy="990448"/>
          </a:xfrm>
          <a:prstGeom prst="rect">
            <a:avLst/>
          </a:prstGeom>
          <a:noFill/>
        </p:spPr>
      </p:pic>
      <p:pic>
        <p:nvPicPr>
          <p:cNvPr id="57" name="Picture 6" descr="http://www.digicamfotos.de/wp-content/plugins/secure-wordpress/green-apple-tree-clipart-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357430"/>
            <a:ext cx="942496" cy="990448"/>
          </a:xfrm>
          <a:prstGeom prst="rect">
            <a:avLst/>
          </a:prstGeom>
          <a:noFill/>
        </p:spPr>
      </p:pic>
      <p:pic>
        <p:nvPicPr>
          <p:cNvPr id="61" name="Picture 8" descr="http://www.clker.com/cliparts/b/8/5/f/1218785324554629100Peileppe_Photorealistic_Red_Apple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428868"/>
            <a:ext cx="935107" cy="981042"/>
          </a:xfrm>
          <a:prstGeom prst="rect">
            <a:avLst/>
          </a:prstGeom>
          <a:noFill/>
        </p:spPr>
      </p:pic>
      <p:pic>
        <p:nvPicPr>
          <p:cNvPr id="18440" name="Picture 8" descr="http://www.clker.com/cliparts/b/8/5/f/1218785324554629100Peileppe_Photorealistic_Red_Apple.svg.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071810"/>
            <a:ext cx="1021396" cy="1071570"/>
          </a:xfrm>
          <a:prstGeom prst="rect">
            <a:avLst/>
          </a:prstGeom>
          <a:noFill/>
        </p:spPr>
      </p:pic>
      <p:pic>
        <p:nvPicPr>
          <p:cNvPr id="68" name="Picture 8" descr="http://www.clker.com/cliparts/b/8/5/f/1218785324554629100Peileppe_Photorealistic_Red_Apple.svg.hi.png"/>
          <p:cNvPicPr>
            <a:picLocks noChangeAspect="1" noChangeArrowheads="1"/>
          </p:cNvPicPr>
          <p:nvPr/>
        </p:nvPicPr>
        <p:blipFill>
          <a:blip r:embed="rId2" cstate="print">
            <a:lum bright="-29000" contrast="63000"/>
          </a:blip>
          <a:srcRect/>
          <a:stretch>
            <a:fillRect/>
          </a:stretch>
        </p:blipFill>
        <p:spPr bwMode="auto">
          <a:xfrm>
            <a:off x="5929322" y="1714488"/>
            <a:ext cx="935107" cy="981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s.bilkent.edu.tr/~guvenir/CATT/A_Day_in_a_Mall/images/ImagesFoodDrink/tabak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2844" y="3929066"/>
            <a:ext cx="1785950" cy="618227"/>
          </a:xfrm>
          <a:prstGeom prst="rect">
            <a:avLst/>
          </a:prstGeom>
          <a:noFill/>
        </p:spPr>
      </p:pic>
      <p:pic>
        <p:nvPicPr>
          <p:cNvPr id="3076" name="Picture 4" descr="http://pixabay.com/static/uploads/photo/2012/04/13/01/39/large-31732_640.png?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429132"/>
            <a:ext cx="1785950" cy="676245"/>
          </a:xfrm>
          <a:prstGeom prst="rect">
            <a:avLst/>
          </a:prstGeom>
          <a:noFill/>
        </p:spPr>
      </p:pic>
      <p:pic>
        <p:nvPicPr>
          <p:cNvPr id="35" name="Picture 2" descr="http://www.cs.bilkent.edu.tr/~guvenir/CATT/A_Day_in_a_Mall/images/ImagesFoodDrink/tabak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72330" y="4143380"/>
            <a:ext cx="1870375" cy="64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2" descr="http://www.cs.bilkent.edu.tr/~guvenir/CATT/A_Day_in_a_Mall/images/ImagesFoodDrink/tabak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1472" y="5000636"/>
            <a:ext cx="1870375" cy="64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4" descr="http://pixabay.com/static/uploads/photo/2012/04/13/01/39/large-31732_640.png?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357826"/>
            <a:ext cx="1785950" cy="676245"/>
          </a:xfrm>
          <a:prstGeom prst="rect">
            <a:avLst/>
          </a:prstGeom>
          <a:noFill/>
        </p:spPr>
      </p:pic>
      <p:pic>
        <p:nvPicPr>
          <p:cNvPr id="40" name="Picture 2" descr="http://www.cs.bilkent.edu.tr/~guvenir/CATT/A_Day_in_a_Mall/images/ImagesFoodDrink/tabak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00628" y="4643446"/>
            <a:ext cx="1785950" cy="618227"/>
          </a:xfrm>
          <a:prstGeom prst="rect">
            <a:avLst/>
          </a:prstGeom>
          <a:noFill/>
        </p:spPr>
      </p:pic>
      <p:pic>
        <p:nvPicPr>
          <p:cNvPr id="41" name="Picture 2" descr="http://www.cs.bilkent.edu.tr/~guvenir/CATT/A_Day_in_a_Mall/images/ImagesFoodDrink/tabak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00628" y="5786454"/>
            <a:ext cx="1870375" cy="64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" descr="http://pixabay.com/static/uploads/photo/2012/04/13/01/39/large-31732_640.png?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5786454"/>
            <a:ext cx="1785950" cy="676245"/>
          </a:xfrm>
          <a:prstGeom prst="rect">
            <a:avLst/>
          </a:prstGeom>
          <a:noFill/>
        </p:spPr>
      </p:pic>
      <p:pic>
        <p:nvPicPr>
          <p:cNvPr id="3" name="Picture 6" descr="http://www.digicamfotos.de/wp-content/plugins/secure-wordpress/green-apple-tree-clipart-i3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215206" y="1428735"/>
            <a:ext cx="642942" cy="67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http://www.digicamfotos.de/wp-content/plugins/secure-wordpress/green-apple-tree-clipart-i3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786710" y="2428867"/>
            <a:ext cx="642942" cy="67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 descr="http://www.digicamfotos.de/wp-content/plugins/secure-wordpress/green-apple-tree-clipart-i3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357818" y="500041"/>
            <a:ext cx="642942" cy="67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6" descr="http://www.digicamfotos.de/wp-content/plugins/secure-wordpress/green-apple-tree-clipart-i3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72132" y="3071809"/>
            <a:ext cx="642942" cy="67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6" descr="http://www.digicamfotos.de/wp-content/plugins/secure-wordpress/green-apple-tree-clipart-i3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143900" y="3071810"/>
            <a:ext cx="642942" cy="67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6" descr="http://www.digicamfotos.de/wp-content/plugins/secure-wordpress/green-apple-tree-clipart-i3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715140" y="3143248"/>
            <a:ext cx="642942" cy="67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6" descr="http://www.digicamfotos.de/wp-content/plugins/secure-wordpress/green-apple-tree-clipart-i3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000100" y="2285991"/>
            <a:ext cx="642942" cy="67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6" descr="http://www.digicamfotos.de/wp-content/plugins/secure-wordpress/green-apple-tree-clipart-i3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429124" y="3357561"/>
            <a:ext cx="642942" cy="67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6" descr="http://www.digicamfotos.de/wp-content/plugins/secure-wordpress/green-apple-tree-clipart-i3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071802" y="3500437"/>
            <a:ext cx="642942" cy="67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6" descr="http://www.digicamfotos.de/wp-content/plugins/secure-wordpress/green-apple-tree-clipart-i3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571604" y="3071809"/>
            <a:ext cx="642942" cy="67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6" descr="http://www.digicamfotos.de/wp-content/plugins/secure-wordpress/green-apple-tree-clipart-i3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714876" y="1428735"/>
            <a:ext cx="642942" cy="67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6" descr="http://www.digicamfotos.de/wp-content/plugins/secure-wordpress/green-apple-tree-clipart-i3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28992" y="1500173"/>
            <a:ext cx="642942" cy="67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6" descr="http://www.digicamfotos.de/wp-content/plugins/secure-wordpress/green-apple-tree-clipart-i3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071934" y="2285991"/>
            <a:ext cx="642942" cy="67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6" descr="http://www.digicamfotos.de/wp-content/plugins/secure-wordpress/green-apple-tree-clipart-i3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43570" y="1500173"/>
            <a:ext cx="642942" cy="67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6" descr="http://www.digicamfotos.de/wp-content/plugins/secure-wordpress/green-apple-tree-clipart-i3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357950" y="2357429"/>
            <a:ext cx="642942" cy="67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6" descr="http://www.digicamfotos.de/wp-content/plugins/secure-wordpress/green-apple-tree-clipart-i3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928794" y="1500173"/>
            <a:ext cx="642942" cy="67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6" descr="http://www.digicamfotos.de/wp-content/plugins/secure-wordpress/green-apple-tree-clipart-i3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00034" y="1500173"/>
            <a:ext cx="642942" cy="67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6" descr="http://www.digicamfotos.de/wp-content/plugins/secure-wordpress/green-apple-tree-clipart-i3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357554" y="2643182"/>
            <a:ext cx="642942" cy="67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6" descr="http://www.digicamfotos.de/wp-content/plugins/secure-wordpress/green-apple-tree-clipart-i3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001024" y="1071545"/>
            <a:ext cx="642942" cy="67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6" descr="http://www.digicamfotos.de/wp-content/plugins/secure-wordpress/green-apple-tree-clipart-i3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85786" y="500041"/>
            <a:ext cx="642942" cy="67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6" descr="http://www.digicamfotos.de/wp-content/plugins/secure-wordpress/green-apple-tree-clipart-i3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857620" y="642917"/>
            <a:ext cx="642942" cy="67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6" descr="http://www.digicamfotos.de/wp-content/plugins/secure-wordpress/green-apple-tree-clipart-i3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429388" y="571479"/>
            <a:ext cx="642942" cy="67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6" descr="http://www.digicamfotos.de/wp-content/plugins/secure-wordpress/green-apple-tree-clipart-i3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00298" y="642917"/>
            <a:ext cx="642942" cy="67409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35"/>
          <p:cNvSpPr txBox="1"/>
          <p:nvPr/>
        </p:nvSpPr>
        <p:spPr>
          <a:xfrm>
            <a:off x="285720" y="1142984"/>
            <a:ext cx="77460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 Narrow" pitchFamily="34" charset="0"/>
              </a:rPr>
              <a:t>3 + 3 + 3 + 3 + 3 + 3 + 3 + 3 =</a:t>
            </a:r>
            <a:endParaRPr lang="ru-RU" sz="5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8" name="Picture 6" descr="http://www.digicamfotos.de/wp-content/plugins/secure-wordpress/green-apple-tree-clipart-i3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428860" y="2571743"/>
            <a:ext cx="642942" cy="67409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extBox 42"/>
          <p:cNvSpPr txBox="1"/>
          <p:nvPr/>
        </p:nvSpPr>
        <p:spPr>
          <a:xfrm>
            <a:off x="7858148" y="1142984"/>
            <a:ext cx="8162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 Narrow" pitchFamily="34" charset="0"/>
              </a:rPr>
              <a:t>24</a:t>
            </a:r>
            <a:endParaRPr lang="ru-RU" sz="5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71802" y="2428868"/>
            <a:ext cx="2613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 Narrow" pitchFamily="34" charset="0"/>
              </a:rPr>
              <a:t>3 • 8 = 24</a:t>
            </a:r>
            <a:endParaRPr lang="ru-RU" sz="5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0.04601 0.3791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19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0.0243 0.4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21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01025 0.4539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22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02066 0.5879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29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0.00521 0.3914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19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1614 0.3180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5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04549 0.1185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5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00903 0.2226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11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05938 0.3289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16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00486 0.3185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5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10069 0.2655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13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03594 0.4314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21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08333 0.4002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2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05121 0.3064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5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0.04462 0.4421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22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0.0335 0.4747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3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-0.02952 0.4946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24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-0.03073 0.3372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16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01111 0.4539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22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02309 0.4206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21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01476 0.4935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24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-0.08298 0.5460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27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06112 0.6826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34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-0.14705 0.630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000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00166" y="428604"/>
            <a:ext cx="628654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НАЧЕРТИТЬ  ПРЯМОУГОЛЬНИК  </a:t>
            </a:r>
          </a:p>
          <a:p>
            <a:pPr algn="ctr"/>
            <a:r>
              <a:rPr lang="ru-RU" sz="2800" b="1" dirty="0" smtClean="0"/>
              <a:t>СО  СТОРОНАМИ  6 СМ  И  2 СМ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857364"/>
            <a:ext cx="4214842" cy="128588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85984" y="1571612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6 СМ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4919139" y="2153167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/>
              <a:t>2</a:t>
            </a:r>
            <a:r>
              <a:rPr lang="ru-RU" b="1" i="1" dirty="0" smtClean="0"/>
              <a:t> СМ</a:t>
            </a:r>
            <a:endParaRPr lang="ru-RU" b="1" i="1" dirty="0"/>
          </a:p>
        </p:txBody>
      </p:sp>
      <p:cxnSp>
        <p:nvCxnSpPr>
          <p:cNvPr id="8" name="Прямая соединительная линия 7"/>
          <p:cNvCxnSpPr>
            <a:stCxn id="4" idx="1"/>
            <a:endCxn id="4" idx="3"/>
          </p:cNvCxnSpPr>
          <p:nvPr/>
        </p:nvCxnSpPr>
        <p:spPr>
          <a:xfrm rot="10800000" flipH="1">
            <a:off x="857224" y="2500306"/>
            <a:ext cx="4214842" cy="158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4" idx="0"/>
            <a:endCxn id="4" idx="2"/>
          </p:cNvCxnSpPr>
          <p:nvPr/>
        </p:nvCxnSpPr>
        <p:spPr>
          <a:xfrm rot="16200000" flipH="1">
            <a:off x="2321703" y="2500306"/>
            <a:ext cx="1285884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1643042" y="2500306"/>
            <a:ext cx="1285884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928662" y="2500306"/>
            <a:ext cx="1285884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3071802" y="2500306"/>
            <a:ext cx="1285884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786976" y="2499512"/>
            <a:ext cx="1285884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00760" y="2071678"/>
            <a:ext cx="12490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3399"/>
                </a:solidFill>
                <a:cs typeface="Arial" pitchFamily="34" charset="0"/>
              </a:rPr>
              <a:t>S</a:t>
            </a:r>
            <a:r>
              <a:rPr lang="ru-RU" sz="4400" b="1" dirty="0" smtClean="0">
                <a:solidFill>
                  <a:srgbClr val="003399"/>
                </a:solidFill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003399"/>
                </a:solidFill>
                <a:cs typeface="Arial" pitchFamily="34" charset="0"/>
              </a:rPr>
              <a:t>=</a:t>
            </a:r>
            <a:r>
              <a:rPr lang="ru-RU" sz="4400" b="1" dirty="0" smtClean="0">
                <a:solidFill>
                  <a:srgbClr val="003399"/>
                </a:solidFill>
                <a:cs typeface="Arial" pitchFamily="34" charset="0"/>
              </a:rPr>
              <a:t> ?</a:t>
            </a:r>
            <a:endParaRPr lang="ru-RU" sz="4400" b="1" dirty="0">
              <a:solidFill>
                <a:srgbClr val="003399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5786" y="3500438"/>
            <a:ext cx="4541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2 + 2 + 2 + 2 + 2 + 2 =</a:t>
            </a:r>
            <a:endParaRPr lang="ru-RU" sz="4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57224" y="4500570"/>
            <a:ext cx="1560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6 + 6 =</a:t>
            </a:r>
            <a:endParaRPr lang="ru-RU" sz="4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429388" y="350043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12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43306" y="450057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12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29454" y="3500438"/>
            <a:ext cx="1258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(см</a:t>
            </a:r>
            <a:r>
              <a:rPr lang="ru-RU" sz="4000" b="1" dirty="0" smtClean="0">
                <a:solidFill>
                  <a:srgbClr val="C00000"/>
                </a:solidFill>
                <a:latin typeface="Arial"/>
                <a:cs typeface="Arial"/>
              </a:rPr>
              <a:t>²</a:t>
            </a:r>
            <a:r>
              <a:rPr lang="ru-RU" sz="4000" b="1" dirty="0" smtClean="0">
                <a:solidFill>
                  <a:srgbClr val="C00000"/>
                </a:solidFill>
              </a:rPr>
              <a:t>)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43372" y="4500570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(см</a:t>
            </a:r>
            <a:r>
              <a:rPr lang="ru-RU" sz="4000" b="1" dirty="0" smtClean="0">
                <a:solidFill>
                  <a:srgbClr val="C00000"/>
                </a:solidFill>
                <a:latin typeface="Arial"/>
                <a:cs typeface="Arial"/>
              </a:rPr>
              <a:t>²</a:t>
            </a:r>
            <a:r>
              <a:rPr lang="ru-RU" sz="4000" b="1" dirty="0" smtClean="0">
                <a:solidFill>
                  <a:srgbClr val="C00000"/>
                </a:solidFill>
              </a:rPr>
              <a:t>)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43504" y="3500438"/>
            <a:ext cx="1475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2 </a:t>
            </a:r>
            <a:r>
              <a:rPr lang="ru-RU" sz="4000" b="1" dirty="0" smtClean="0">
                <a:latin typeface="Arial"/>
                <a:cs typeface="Arial"/>
              </a:rPr>
              <a:t>· </a:t>
            </a:r>
            <a:r>
              <a:rPr lang="ru-RU" sz="4000" b="1" dirty="0" smtClean="0"/>
              <a:t>6 =</a:t>
            </a:r>
            <a:endParaRPr lang="ru-RU" sz="4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285984" y="4500570"/>
            <a:ext cx="15279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6 </a:t>
            </a:r>
            <a:r>
              <a:rPr lang="ru-RU" sz="4000" b="1" dirty="0" smtClean="0">
                <a:latin typeface="Arial"/>
                <a:cs typeface="Arial"/>
              </a:rPr>
              <a:t>· </a:t>
            </a:r>
            <a:r>
              <a:rPr lang="ru-RU" sz="3600" b="1" dirty="0" smtClean="0">
                <a:latin typeface="Arial"/>
                <a:cs typeface="Arial"/>
              </a:rPr>
              <a:t>2</a:t>
            </a:r>
            <a:r>
              <a:rPr lang="ru-RU" sz="4000" b="1" dirty="0" smtClean="0">
                <a:latin typeface="Arial"/>
                <a:cs typeface="Arial"/>
              </a:rPr>
              <a:t> </a:t>
            </a:r>
            <a:r>
              <a:rPr lang="ru-RU" sz="4000" b="1" dirty="0" smtClean="0"/>
              <a:t>=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/>
    </p:bldLst>
  </p:timing>
</p:sld>
</file>

<file path=ppt/theme/theme1.xml><?xml version="1.0" encoding="utf-8"?>
<a:theme xmlns:a="http://schemas.openxmlformats.org/drawingml/2006/main" name="Математик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Математика4</Template>
  <TotalTime>108</TotalTime>
  <Words>186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Математика4</vt:lpstr>
      <vt:lpstr>НОВАЯ МЕРКА.  УМНОЖЕНИЕ  по учебнику математики Петерсон 2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2014-01-16T17:40:14Z</dcterms:created>
  <dcterms:modified xsi:type="dcterms:W3CDTF">2014-02-18T18:56:14Z</dcterms:modified>
</cp:coreProperties>
</file>