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Шаблон (фон) презентации. Часть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620688"/>
            <a:ext cx="823802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Подбираем проверочные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лова для названий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предметов.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50100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Продолжим </a:t>
            </a:r>
            <a:r>
              <a:rPr lang="ru-RU" sz="2400" b="1" dirty="0" smtClean="0">
                <a:latin typeface="Georgia" pitchFamily="18" charset="0"/>
              </a:rPr>
              <a:t>учиться подбирать проверочные слова для правильного написания слов с безударными гласными 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в корне</a:t>
            </a:r>
            <a:r>
              <a:rPr lang="ru-RU" sz="2400" b="1" dirty="0" smtClean="0">
                <a:latin typeface="Georgia" pitchFamily="18" charset="0"/>
              </a:rPr>
              <a:t>,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 </a:t>
            </a:r>
            <a:r>
              <a:rPr lang="ru-RU" sz="2400" b="1" dirty="0" smtClean="0">
                <a:latin typeface="Georgia" pitchFamily="18" charset="0"/>
              </a:rPr>
              <a:t>а также вспомним главные члены </a:t>
            </a:r>
            <a:r>
              <a:rPr lang="ru-RU" sz="2400" b="1" dirty="0" smtClean="0">
                <a:latin typeface="Georgia" pitchFamily="18" charset="0"/>
              </a:rPr>
              <a:t>предложения.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Шаблон (фон) презентации. Часть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1484784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  Прочитай слова. Что и как они называют?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тр</a:t>
            </a:r>
            <a:r>
              <a:rPr lang="ru-RU" sz="2800" b="1" dirty="0" smtClean="0">
                <a:latin typeface="Georgia" pitchFamily="18" charset="0"/>
              </a:rPr>
              <a:t>а</a:t>
            </a:r>
            <a:r>
              <a:rPr lang="ru-RU" sz="2800" dirty="0" smtClean="0">
                <a:latin typeface="Georgia" pitchFamily="18" charset="0"/>
              </a:rPr>
              <a:t>вушка     – ___________</a:t>
            </a:r>
            <a:endParaRPr lang="ru-RU" sz="2800" dirty="0" smtClean="0"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п</a:t>
            </a:r>
            <a:r>
              <a:rPr lang="ru-RU" sz="2800" dirty="0" smtClean="0">
                <a:latin typeface="Georgia" pitchFamily="18" charset="0"/>
              </a:rPr>
              <a:t>т</a:t>
            </a:r>
            <a:r>
              <a:rPr lang="ru-RU" sz="2800" b="1" dirty="0" smtClean="0">
                <a:latin typeface="Georgia" pitchFamily="18" charset="0"/>
              </a:rPr>
              <a:t>е</a:t>
            </a:r>
            <a:r>
              <a:rPr lang="ru-RU" sz="2800" dirty="0" smtClean="0">
                <a:latin typeface="Georgia" pitchFamily="18" charset="0"/>
              </a:rPr>
              <a:t>нчик       – ___________</a:t>
            </a:r>
          </a:p>
          <a:p>
            <a:r>
              <a:rPr lang="ru-RU" sz="2800" dirty="0" smtClean="0">
                <a:latin typeface="Georgia" pitchFamily="18" charset="0"/>
              </a:rPr>
              <a:t>з</a:t>
            </a:r>
            <a:r>
              <a:rPr lang="ru-RU" sz="2800" b="1" dirty="0" smtClean="0">
                <a:latin typeface="Georgia" pitchFamily="18" charset="0"/>
              </a:rPr>
              <a:t>ё</a:t>
            </a:r>
            <a:r>
              <a:rPr lang="ru-RU" sz="2800" dirty="0" smtClean="0">
                <a:latin typeface="Georgia" pitchFamily="18" charset="0"/>
              </a:rPr>
              <a:t>рнышко   – ___________</a:t>
            </a:r>
            <a:endParaRPr lang="ru-RU" sz="2800" dirty="0" smtClean="0"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с</a:t>
            </a:r>
            <a:r>
              <a:rPr lang="ru-RU" sz="2800" dirty="0" smtClean="0">
                <a:latin typeface="Georgia" pitchFamily="18" charset="0"/>
              </a:rPr>
              <a:t>кв</a:t>
            </a:r>
            <a:r>
              <a:rPr lang="ru-RU" sz="2800" b="1" dirty="0" smtClean="0">
                <a:latin typeface="Georgia" pitchFamily="18" charset="0"/>
              </a:rPr>
              <a:t>о</a:t>
            </a:r>
            <a:r>
              <a:rPr lang="ru-RU" sz="2800" dirty="0" smtClean="0">
                <a:latin typeface="Georgia" pitchFamily="18" charset="0"/>
              </a:rPr>
              <a:t>рушка  – ___________</a:t>
            </a:r>
          </a:p>
          <a:p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20688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Попробуй  открыть  ещё  один  способ  подбора  проверочных  слов.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149080"/>
            <a:ext cx="828092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Georgia" pitchFamily="18" charset="0"/>
              </a:rPr>
              <a:t>Подбери  и  запиши  слова, для которых  названные нами будут проверочными. Объясни выбор букв.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5373216"/>
            <a:ext cx="66247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Georgia" pitchFamily="18" charset="0"/>
              </a:rPr>
              <a:t> К</a:t>
            </a:r>
            <a:r>
              <a:rPr lang="ru-RU" sz="2400" b="1" dirty="0" smtClean="0">
                <a:latin typeface="Georgia" pitchFamily="18" charset="0"/>
              </a:rPr>
              <a:t>акой же способ проверки помог?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20608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т</a:t>
            </a:r>
            <a:r>
              <a:rPr lang="ru-RU" sz="2800" dirty="0" smtClean="0">
                <a:latin typeface="Georgia" pitchFamily="18" charset="0"/>
              </a:rPr>
              <a:t>рава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1835696" y="2060848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788024" y="2132856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256490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3968" y="249289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2636912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51920" y="24928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птенец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1907704" y="2564904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788024" y="2564904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292494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63688" y="2996952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3968" y="292494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23928" y="285293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зерно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4860032" y="2924944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475656" y="3356992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475656" y="3429000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211960" y="328498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23928" y="328498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скворец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1979712" y="3429000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004048" y="3356992"/>
            <a:ext cx="72008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907704" y="3789040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07704" y="386104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572000" y="3717032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/>
      <p:bldP spid="16" grpId="0"/>
      <p:bldP spid="23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Шаблон (фон) презентации. Часть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1844824"/>
            <a:ext cx="7632848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Georgia" pitchFamily="18" charset="0"/>
              </a:rPr>
              <a:t>Проверочным словом </a:t>
            </a:r>
            <a:r>
              <a:rPr lang="ru-RU" sz="2800" dirty="0" smtClean="0">
                <a:latin typeface="Georgia" pitchFamily="18" charset="0"/>
              </a:rPr>
              <a:t>для </a:t>
            </a:r>
            <a:r>
              <a:rPr lang="ru-RU" sz="2800" b="1" dirty="0" smtClean="0">
                <a:latin typeface="Georgia" pitchFamily="18" charset="0"/>
              </a:rPr>
              <a:t>названия предмета </a:t>
            </a:r>
            <a:r>
              <a:rPr lang="ru-RU" sz="2800" dirty="0" smtClean="0">
                <a:latin typeface="Georgia" pitchFamily="18" charset="0"/>
              </a:rPr>
              <a:t>бывает и </a:t>
            </a:r>
            <a:r>
              <a:rPr lang="ru-RU" sz="2800" b="1" dirty="0" smtClean="0">
                <a:latin typeface="Georgia" pitchFamily="18" charset="0"/>
              </a:rPr>
              <a:t>однокоренное. </a:t>
            </a:r>
            <a:r>
              <a:rPr lang="ru-RU" sz="2800" dirty="0" smtClean="0">
                <a:latin typeface="Georgia" pitchFamily="18" charset="0"/>
              </a:rPr>
              <a:t>Его можно найти, назвав предмет ласково или как бы сделав маленьким, а иногда, наоборот, большим.</a:t>
            </a:r>
            <a:endParaRPr lang="ru-RU" sz="28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Шаблон (фон) презентации. Часть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76470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Georgia" pitchFamily="18" charset="0"/>
              </a:rPr>
              <a:t>Называй проверочные слова, узнавай и вписывай буквы. Используй разные способы проверки.</a:t>
            </a:r>
            <a:endParaRPr lang="ru-RU" sz="2400" u="sng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7136" y="2132856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н</a:t>
            </a:r>
            <a:r>
              <a:rPr lang="ru-RU" sz="2800" dirty="0" smtClean="0">
                <a:latin typeface="Georgia" pitchFamily="18" charset="0"/>
              </a:rPr>
              <a:t>а  л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с  те                          л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. </a:t>
            </a:r>
            <a:r>
              <a:rPr lang="ru-RU" sz="2800" dirty="0" smtClean="0">
                <a:latin typeface="Georgia" pitchFamily="18" charset="0"/>
              </a:rPr>
              <a:t>сок</a:t>
            </a:r>
          </a:p>
          <a:p>
            <a:r>
              <a:rPr lang="ru-RU" sz="2800" dirty="0" smtClean="0">
                <a:latin typeface="Georgia" pitchFamily="18" charset="0"/>
              </a:rPr>
              <a:t>п</a:t>
            </a:r>
            <a:r>
              <a:rPr lang="ru-RU" sz="2800" dirty="0" smtClean="0">
                <a:latin typeface="Georgia" pitchFamily="18" charset="0"/>
              </a:rPr>
              <a:t>од  </a:t>
            </a:r>
            <a:r>
              <a:rPr lang="ru-RU" sz="2800" dirty="0" err="1" smtClean="0">
                <a:latin typeface="Georgia" pitchFamily="18" charset="0"/>
              </a:rPr>
              <a:t>д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2800" dirty="0" smtClean="0">
                <a:latin typeface="Georgia" pitchFamily="18" charset="0"/>
              </a:rPr>
              <a:t>ждём                     в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дёрко</a:t>
            </a:r>
            <a:endParaRPr lang="ru-RU" sz="2800" dirty="0" smtClean="0"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в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гн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з</a:t>
            </a:r>
            <a:r>
              <a:rPr lang="ru-RU" sz="2800" dirty="0" smtClean="0">
                <a:latin typeface="Georgia" pitchFamily="18" charset="0"/>
              </a:rPr>
              <a:t>  де                          л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. </a:t>
            </a:r>
            <a:r>
              <a:rPr lang="ru-RU" sz="2800" dirty="0" err="1" smtClean="0">
                <a:latin typeface="Georgia" pitchFamily="18" charset="0"/>
              </a:rPr>
              <a:t>с</a:t>
            </a:r>
            <a:r>
              <a:rPr lang="ru-RU" sz="2800" dirty="0" err="1" smtClean="0">
                <a:latin typeface="Georgia" pitchFamily="18" charset="0"/>
              </a:rPr>
              <a:t>ич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ка</a:t>
            </a:r>
            <a:endParaRPr lang="ru-RU" sz="2800" dirty="0" smtClean="0"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н</a:t>
            </a:r>
            <a:r>
              <a:rPr lang="ru-RU" sz="2800" dirty="0" smtClean="0">
                <a:latin typeface="Georgia" pitchFamily="18" charset="0"/>
              </a:rPr>
              <a:t>а  </a:t>
            </a:r>
            <a:r>
              <a:rPr lang="ru-RU" sz="2800" dirty="0" err="1" smtClean="0">
                <a:latin typeface="Georgia" pitchFamily="18" charset="0"/>
              </a:rPr>
              <a:t>бр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вне                         с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мейка</a:t>
            </a:r>
            <a:endParaRPr lang="ru-RU" sz="2800" dirty="0" smtClean="0"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с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п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т</a:t>
            </a:r>
            <a:r>
              <a:rPr lang="ru-RU" sz="2800" dirty="0" err="1" smtClean="0">
                <a:latin typeface="Georgia" pitchFamily="18" charset="0"/>
              </a:rPr>
              <a:t>ном</a:t>
            </a:r>
            <a:r>
              <a:rPr lang="ru-RU" sz="2800" dirty="0" smtClean="0">
                <a:latin typeface="Georgia" pitchFamily="18" charset="0"/>
              </a:rPr>
              <a:t>                           г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лубок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272" y="198884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?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9264" y="292494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?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7696" y="285293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?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213285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2627784" y="2420888"/>
            <a:ext cx="216024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580112" y="2996952"/>
            <a:ext cx="44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23728" y="2996952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11760" y="342900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80112" y="2132856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2564904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08104" y="342900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11760" y="2564904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284984"/>
            <a:ext cx="216024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79712" y="386104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я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6444208" y="3284984"/>
            <a:ext cx="216024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508104" y="3861048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Шаблон (фон) презентации. Часть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764704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latin typeface="Georgia" pitchFamily="18" charset="0"/>
              </a:rPr>
              <a:t>Чтобы узнать букву в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корнях слов-названий  </a:t>
            </a:r>
            <a:r>
              <a:rPr lang="ru-RU" sz="2800" dirty="0" smtClean="0">
                <a:solidFill>
                  <a:schemeClr val="accent2"/>
                </a:solidFill>
                <a:latin typeface="Georgia" pitchFamily="18" charset="0"/>
              </a:rPr>
              <a:t>предметов, можно:</a:t>
            </a:r>
            <a:endParaRPr lang="ru-RU" sz="2800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88840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Изменить            </a:t>
            </a:r>
            <a:r>
              <a:rPr lang="ru-RU" sz="2800" dirty="0" smtClean="0">
                <a:solidFill>
                  <a:schemeClr val="accent2"/>
                </a:solidFill>
                <a:latin typeface="Georgia" pitchFamily="18" charset="0"/>
              </a:rPr>
              <a:t>1)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ед.ч.      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м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н.ч. </a:t>
            </a:r>
            <a:r>
              <a:rPr lang="ru-RU" sz="28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  <a:p>
            <a:pPr marL="514350" indent="-514350"/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   </a:t>
            </a:r>
            <a:r>
              <a:rPr lang="ru-RU" sz="2800" dirty="0" smtClean="0">
                <a:solidFill>
                  <a:schemeClr val="accent2"/>
                </a:solidFill>
                <a:latin typeface="Georgia" pitchFamily="18" charset="0"/>
              </a:rPr>
              <a:t>проверяемое            2)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что?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к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то?</a:t>
            </a:r>
            <a:r>
              <a:rPr lang="ru-RU" sz="2400" dirty="0" smtClean="0">
                <a:solidFill>
                  <a:schemeClr val="accent2"/>
                </a:solidFill>
                <a:latin typeface="Georgia" pitchFamily="18" charset="0"/>
              </a:rPr>
              <a:t>(ед.ч. или мн.ч.)</a:t>
            </a:r>
            <a:endParaRPr lang="ru-RU" sz="2800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marL="514350" indent="-514350"/>
            <a:r>
              <a:rPr lang="ru-RU" sz="2800" dirty="0" smtClean="0">
                <a:solidFill>
                  <a:schemeClr val="accent2"/>
                </a:solidFill>
                <a:latin typeface="Georgia" pitchFamily="18" charset="0"/>
              </a:rPr>
              <a:t>     слово                        </a:t>
            </a:r>
            <a:endParaRPr lang="ru-RU" sz="2800" dirty="0">
              <a:solidFill>
                <a:schemeClr val="accent2"/>
              </a:solidFill>
              <a:latin typeface="Georgia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24128" y="22768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724128" y="227687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491880" y="2348880"/>
            <a:ext cx="720080" cy="2880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2636912"/>
            <a:ext cx="72008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789040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Подобрать </a:t>
            </a:r>
            <a:r>
              <a:rPr lang="ru-RU" sz="2800" dirty="0" smtClean="0">
                <a:solidFill>
                  <a:schemeClr val="accent2"/>
                </a:solidFill>
                <a:latin typeface="Georgia" pitchFamily="18" charset="0"/>
              </a:rPr>
              <a:t> к  нему 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однокоренное</a:t>
            </a:r>
          </a:p>
          <a:p>
            <a:pPr marL="514350" indent="-514350"/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     слово.</a:t>
            </a:r>
            <a:endParaRPr lang="ru-RU" sz="2800" b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212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маришка</cp:lastModifiedBy>
  <cp:revision>9</cp:revision>
  <dcterms:created xsi:type="dcterms:W3CDTF">2013-11-14T16:49:24Z</dcterms:created>
  <dcterms:modified xsi:type="dcterms:W3CDTF">2013-11-14T18:41:17Z</dcterms:modified>
</cp:coreProperties>
</file>