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6"/>
  </p:notesMasterIdLst>
  <p:sldIdLst>
    <p:sldId id="301" r:id="rId6"/>
    <p:sldId id="292" r:id="rId7"/>
    <p:sldId id="280" r:id="rId8"/>
    <p:sldId id="281" r:id="rId9"/>
    <p:sldId id="277" r:id="rId10"/>
    <p:sldId id="278" r:id="rId11"/>
    <p:sldId id="283" r:id="rId12"/>
    <p:sldId id="282" r:id="rId13"/>
    <p:sldId id="284" r:id="rId14"/>
    <p:sldId id="288" r:id="rId15"/>
    <p:sldId id="293" r:id="rId16"/>
    <p:sldId id="300" r:id="rId17"/>
    <p:sldId id="285" r:id="rId18"/>
    <p:sldId id="294" r:id="rId19"/>
    <p:sldId id="296" r:id="rId20"/>
    <p:sldId id="286" r:id="rId21"/>
    <p:sldId id="297" r:id="rId22"/>
    <p:sldId id="298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781"/>
    <a:srgbClr val="89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7C39-7F75-48FD-972F-F2C41DB56B72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4C053-D955-47F3-ADEF-148E66B3D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08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771A354-9FC1-40BC-9388-2264587E7139}" type="slidenum">
              <a:rPr lang="ru-RU" sz="1200">
                <a:solidFill>
                  <a:prstClr val="black"/>
                </a:solidFill>
              </a:rPr>
              <a:pPr eaLnBrk="1" hangingPunct="1"/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Предлагаем вам совершить путешествие на сказочный остров,где спрятаны несметные сокровища. Овладеть ими вы сможете, если выполните ряд заданий. Как вы думаете, на чем мы туда отправимся? Правильно, на корабле.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19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20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A8CECD7-D4BD-4C41-981B-8A0BFF560B89}" type="slidenum">
              <a:rPr lang="ru-RU" sz="1200">
                <a:solidFill>
                  <a:prstClr val="black"/>
                </a:solidFill>
              </a:rPr>
              <a:pPr eaLnBrk="1" hangingPunct="1"/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Запомни вопросы винительного падежа. Проверьте свои знания.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8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9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11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61283-EDDF-4AE9-9973-6FD16BE57F74}" type="slidenum">
              <a:rPr lang="ru-RU" sz="1200">
                <a:solidFill>
                  <a:prstClr val="black"/>
                </a:solidFill>
              </a:rPr>
              <a:pPr eaLnBrk="1" hangingPunct="1"/>
              <a:t>16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Чтобы фрегат отправился в путь, нужно познакомиться со склонениями имен существительных. Попробуйте их запомнить.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A74D1-6DDA-4EAB-9EF6-6E8F78CF52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3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2B2F-09A8-4190-9322-A1543C3146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072F-6315-4CC4-AE16-6C7D289704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A74D1-6DDA-4EAB-9EF6-6E8F78CF52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619A-F758-46F8-B63E-9F0095CE79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7712-3EF7-4F7B-995B-4EBB8BC92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0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E17A-5CF6-4408-BD4A-BED7C2106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7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B12A-5650-4C70-906A-4461E1BE4F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6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E296-0570-4BB2-9F67-C632BEAFC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9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AE94-BF83-414F-95AB-B6F5DF121B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5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F250-32D8-4F2D-B752-E42AACED43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5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619A-F758-46F8-B63E-9F0095CE79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1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F034-DFE6-4740-9653-9933CBBB0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1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2B2F-09A8-4190-9322-A1543C3146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1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072F-6315-4CC4-AE16-6C7D289704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75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2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8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2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82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1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9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7712-3EF7-4F7B-995B-4EBB8BC92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52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31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3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83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5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32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37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0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00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E17A-5CF6-4408-BD4A-BED7C2106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02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38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97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16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4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47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6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6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9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B12A-5650-4C70-906A-4461E1BE4F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22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78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4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3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77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1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E296-0570-4BB2-9F67-C632BEAFC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7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AE94-BF83-414F-95AB-B6F5DF121B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F250-32D8-4F2D-B752-E42AACED43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5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F034-DFE6-4740-9653-9933CBBB0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8143-98D3-4FD9-AC9A-6CBD594C119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8143-98D3-4FD9-AC9A-6CBD594C119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D7E9-3C95-4BFD-93BF-9E75CB222D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34B8-76AB-4742-BD1D-5B47B485B0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D142638-81E0-402C-BCAC-8DE2D08CE1D6}" type="datetimeFigureOut">
              <a:rPr lang="ru-RU" smtClean="0">
                <a:solidFill>
                  <a:srgbClr val="000000"/>
                </a:solidFill>
              </a:rPr>
              <a:pPr/>
              <a:t>05.06.2014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3F5767-0E8A-4A51-AB25-6E620BA9007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png"/><Relationship Id="rId2" Type="http://schemas.openxmlformats.org/officeDocument/2006/relationships/audio" Target="file:///C:\&#1052;&#1086;&#1080;%20&#1076;&#1086;&#1082;&#1091;&#1084;&#1077;&#1085;&#1090;&#1099;\&#1055;&#1040;&#1044;&#1045;&#1046;&#1048;\&#1043;&#1086;&#1088;&#1072;%20&#1074;&#1080;&#1085;.%20&#1087;&#1072;&#1076;..wav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gif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6825384" cy="277173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темы главные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второстепенные члены предложения 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1187624" y="4365104"/>
            <a:ext cx="54021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 «ООШ №13» г. Бийска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Скударнова Наталья Анатольевна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2014 год </a:t>
            </a:r>
          </a:p>
        </p:txBody>
      </p:sp>
    </p:spTree>
    <p:extLst>
      <p:ext uri="{BB962C8B-B14F-4D97-AF65-F5344CB8AC3E}">
        <p14:creationId xmlns:p14="http://schemas.microsoft.com/office/powerpoint/2010/main" val="34047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1"/>
            <a:ext cx="7858180" cy="164307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    Здравствуй, Джек!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Наступила осень. Птицы улетают. Моросит  дождь. Листья падают. Цветы высохли. Трава пожелтела. Листва шуршит. Вода</a:t>
            </a:r>
            <a:r>
              <a:rPr lang="ru-RU" i="1" u="sng" dirty="0" smtClean="0"/>
              <a:t> </a:t>
            </a:r>
            <a:r>
              <a:rPr lang="ru-RU" i="1" dirty="0" smtClean="0"/>
              <a:t>потемнела.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                              Твой друг Миша.</a:t>
            </a:r>
            <a:endParaRPr lang="ru-RU" dirty="0" smtClean="0"/>
          </a:p>
        </p:txBody>
      </p:sp>
      <p:pic>
        <p:nvPicPr>
          <p:cNvPr id="13" name="Рисунок 12" descr="img064"/>
          <p:cNvPicPr/>
          <p:nvPr/>
        </p:nvPicPr>
        <p:blipFill>
          <a:blip r:embed="rId3" cstate="print">
            <a:lum contrast="40000"/>
            <a:grayscl/>
          </a:blip>
          <a:srcRect/>
          <a:stretch>
            <a:fillRect/>
          </a:stretch>
        </p:blipFill>
        <p:spPr bwMode="auto">
          <a:xfrm>
            <a:off x="1571604" y="4000504"/>
            <a:ext cx="72152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857356" y="1428736"/>
            <a:ext cx="2143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00166" y="1928802"/>
            <a:ext cx="18573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71868" y="1928802"/>
            <a:ext cx="178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00166" y="2357430"/>
            <a:ext cx="15001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786314" y="2357430"/>
            <a:ext cx="1571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00166" y="2857496"/>
            <a:ext cx="2143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72132" y="2928934"/>
            <a:ext cx="1571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00166" y="3357562"/>
            <a:ext cx="22145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143372" y="1285860"/>
            <a:ext cx="1000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57356" y="1285860"/>
            <a:ext cx="20717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29256" y="1285860"/>
            <a:ext cx="1428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00166" y="1785926"/>
            <a:ext cx="19288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43570" y="1785926"/>
            <a:ext cx="11430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1868" y="1785926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000892" y="1785926"/>
            <a:ext cx="16430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500166" y="2214554"/>
            <a:ext cx="15001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214678" y="2285992"/>
            <a:ext cx="13573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86314" y="2285992"/>
            <a:ext cx="16430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643702" y="2285992"/>
            <a:ext cx="10715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500166" y="2714620"/>
            <a:ext cx="22145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929058" y="2786058"/>
            <a:ext cx="15001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500694" y="2786058"/>
            <a:ext cx="1714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429520" y="2786058"/>
            <a:ext cx="9286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500166" y="3286124"/>
            <a:ext cx="2143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553" y="404664"/>
            <a:ext cx="86373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второстепенные </a:t>
            </a:r>
            <a:r>
              <a:rPr lang="ru-RU" sz="4800" dirty="0"/>
              <a:t>члены </a:t>
            </a:r>
            <a:r>
              <a:rPr lang="ru-RU" sz="4800" dirty="0" smtClean="0"/>
              <a:t>предложения</a:t>
            </a:r>
            <a:endParaRPr lang="ru-RU" sz="4800" dirty="0"/>
          </a:p>
          <a:p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Обстоятельство               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>
                <a:solidFill>
                  <a:srgbClr val="E94781"/>
                </a:solidFill>
              </a:rPr>
              <a:t>дополнение</a:t>
            </a:r>
            <a:r>
              <a:rPr lang="ru-RU" sz="4000" dirty="0" smtClean="0"/>
              <a:t>                 </a:t>
            </a:r>
            <a:r>
              <a:rPr lang="ru-RU" sz="4000" dirty="0" smtClean="0">
                <a:solidFill>
                  <a:srgbClr val="00B050"/>
                </a:solidFill>
              </a:rPr>
              <a:t>определение</a:t>
            </a:r>
            <a:endParaRPr lang="ru-RU" sz="4000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 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         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33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 (688x493, 13Kb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 (463x503, 9Kb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 (400x462, 8Kb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 (403x563, 8Kb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 (402x566, 9Kb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 (592x391, 14Kb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 (592x391, 14Kb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 (354x572, 10Kb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 (366x515, 7Kb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 (403x563, 8Kb)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sar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1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7924800" y="3886200"/>
            <a:ext cx="1219200" cy="1600200"/>
            <a:chOff x="1608" y="1968"/>
            <a:chExt cx="888" cy="1224"/>
          </a:xfrm>
        </p:grpSpPr>
        <p:sp>
          <p:nvSpPr>
            <p:cNvPr id="4120" name="AutoShape 29"/>
            <p:cNvSpPr>
              <a:spLocks noChangeArrowheads="1"/>
            </p:cNvSpPr>
            <p:nvPr/>
          </p:nvSpPr>
          <p:spPr bwMode="auto">
            <a:xfrm rot="5400000">
              <a:off x="1824" y="2592"/>
              <a:ext cx="384" cy="816"/>
            </a:xfrm>
            <a:prstGeom prst="moon">
              <a:avLst>
                <a:gd name="adj" fmla="val 875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121" name="Group 30"/>
            <p:cNvGrpSpPr>
              <a:grpSpLocks/>
            </p:cNvGrpSpPr>
            <p:nvPr/>
          </p:nvGrpSpPr>
          <p:grpSpPr bwMode="auto">
            <a:xfrm rot="214178">
              <a:off x="1776" y="1968"/>
              <a:ext cx="720" cy="1008"/>
              <a:chOff x="1200" y="1680"/>
              <a:chExt cx="1680" cy="1824"/>
            </a:xfrm>
          </p:grpSpPr>
          <p:sp>
            <p:nvSpPr>
              <p:cNvPr id="4122" name="Oval 3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123" name="Group 32"/>
              <p:cNvGrpSpPr>
                <a:grpSpLocks/>
              </p:cNvGrpSpPr>
              <p:nvPr/>
            </p:nvGrpSpPr>
            <p:grpSpPr bwMode="auto">
              <a:xfrm rot="157289">
                <a:off x="1776" y="2016"/>
                <a:ext cx="384" cy="1488"/>
                <a:chOff x="2784" y="1104"/>
                <a:chExt cx="384" cy="1488"/>
              </a:xfrm>
            </p:grpSpPr>
            <p:sp>
              <p:nvSpPr>
                <p:cNvPr id="4132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3" name="AutoShape 34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4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5" name="AutoShape 36"/>
                <p:cNvSpPr>
                  <a:spLocks noChangeArrowheads="1"/>
                </p:cNvSpPr>
                <p:nvPr/>
              </p:nvSpPr>
              <p:spPr bwMode="auto">
                <a:xfrm>
                  <a:off x="2784" y="182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7" name="AutoShape 38"/>
                <p:cNvSpPr>
                  <a:spLocks noChangeArrowheads="1"/>
                </p:cNvSpPr>
                <p:nvPr/>
              </p:nvSpPr>
              <p:spPr bwMode="auto">
                <a:xfrm>
                  <a:off x="2784" y="196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2784" y="225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9" name="AutoShape 40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0" name="AutoShape 4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1" name="AutoShape 42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124" name="AutoShape 43"/>
              <p:cNvSpPr>
                <a:spLocks noChangeArrowheads="1"/>
              </p:cNvSpPr>
              <p:nvPr/>
            </p:nvSpPr>
            <p:spPr bwMode="auto">
              <a:xfrm rot="6692610">
                <a:off x="2184" y="1608"/>
                <a:ext cx="432" cy="67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5" name="AutoShape 44"/>
              <p:cNvSpPr>
                <a:spLocks noChangeArrowheads="1"/>
              </p:cNvSpPr>
              <p:nvPr/>
            </p:nvSpPr>
            <p:spPr bwMode="auto">
              <a:xfrm rot="2676877">
                <a:off x="1200" y="1680"/>
                <a:ext cx="624" cy="816"/>
              </a:xfrm>
              <a:prstGeom prst="moon">
                <a:avLst>
                  <a:gd name="adj" fmla="val 4125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6" name="AutoShape 45"/>
              <p:cNvSpPr>
                <a:spLocks noChangeArrowheads="1"/>
              </p:cNvSpPr>
              <p:nvPr/>
            </p:nvSpPr>
            <p:spPr bwMode="auto">
              <a:xfrm rot="8889662">
                <a:off x="2208" y="1776"/>
                <a:ext cx="672" cy="95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7" name="AutoShape 46"/>
              <p:cNvSpPr>
                <a:spLocks noChangeArrowheads="1"/>
              </p:cNvSpPr>
              <p:nvPr/>
            </p:nvSpPr>
            <p:spPr bwMode="auto">
              <a:xfrm rot="10335691">
                <a:off x="2053" y="1962"/>
                <a:ext cx="366" cy="72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8" name="AutoShape 47"/>
              <p:cNvSpPr>
                <a:spLocks noChangeArrowheads="1"/>
              </p:cNvSpPr>
              <p:nvPr/>
            </p:nvSpPr>
            <p:spPr bwMode="auto">
              <a:xfrm rot="439038">
                <a:off x="1536" y="1968"/>
                <a:ext cx="432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9" name="Oval 4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0" name="Oval 49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1" name="Oval 50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44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0" name="Содержимое 2"/>
          <p:cNvSpPr txBox="1">
            <a:spLocks/>
          </p:cNvSpPr>
          <p:nvPr/>
        </p:nvSpPr>
        <p:spPr>
          <a:xfrm>
            <a:off x="366690" y="422374"/>
            <a:ext cx="732951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небе слышится крик гусиной стаи.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Солнце светит.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Сыплются с берёзы золотые монетки.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люблю золотую осень.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Небо потемнело.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41020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Выпишите предложения в которых есть второстепенные члены предложения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66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908720"/>
            <a:ext cx="6795218" cy="47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7 -0.1605 C 0.11927 -0.1605 0.26632 -0.04325 0.26632 0.10176 C 0.26632 0.2463 0.11927 0.36401 -0.06077 0.36401 C -0.2408 0.36401 -0.38733 0.2463 -0.38733 0.10176 C -0.38733 -0.04325 -0.2408 -0.1605 -0.06077 -0.1605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7924800" y="3886200"/>
            <a:ext cx="1219200" cy="1600200"/>
            <a:chOff x="1608" y="1968"/>
            <a:chExt cx="888" cy="1224"/>
          </a:xfrm>
        </p:grpSpPr>
        <p:sp>
          <p:nvSpPr>
            <p:cNvPr id="4120" name="AutoShape 29"/>
            <p:cNvSpPr>
              <a:spLocks noChangeArrowheads="1"/>
            </p:cNvSpPr>
            <p:nvPr/>
          </p:nvSpPr>
          <p:spPr bwMode="auto">
            <a:xfrm rot="5400000">
              <a:off x="1824" y="2592"/>
              <a:ext cx="384" cy="816"/>
            </a:xfrm>
            <a:prstGeom prst="moon">
              <a:avLst>
                <a:gd name="adj" fmla="val 875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121" name="Group 30"/>
            <p:cNvGrpSpPr>
              <a:grpSpLocks/>
            </p:cNvGrpSpPr>
            <p:nvPr/>
          </p:nvGrpSpPr>
          <p:grpSpPr bwMode="auto">
            <a:xfrm rot="214178">
              <a:off x="1776" y="1968"/>
              <a:ext cx="720" cy="1008"/>
              <a:chOff x="1200" y="1680"/>
              <a:chExt cx="1680" cy="1824"/>
            </a:xfrm>
          </p:grpSpPr>
          <p:sp>
            <p:nvSpPr>
              <p:cNvPr id="4122" name="Oval 3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123" name="Group 32"/>
              <p:cNvGrpSpPr>
                <a:grpSpLocks/>
              </p:cNvGrpSpPr>
              <p:nvPr/>
            </p:nvGrpSpPr>
            <p:grpSpPr bwMode="auto">
              <a:xfrm rot="157289">
                <a:off x="1776" y="2016"/>
                <a:ext cx="384" cy="1488"/>
                <a:chOff x="2784" y="1104"/>
                <a:chExt cx="384" cy="1488"/>
              </a:xfrm>
            </p:grpSpPr>
            <p:sp>
              <p:nvSpPr>
                <p:cNvPr id="4132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3" name="AutoShape 34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4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5" name="AutoShape 36"/>
                <p:cNvSpPr>
                  <a:spLocks noChangeArrowheads="1"/>
                </p:cNvSpPr>
                <p:nvPr/>
              </p:nvSpPr>
              <p:spPr bwMode="auto">
                <a:xfrm>
                  <a:off x="2784" y="182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7" name="AutoShape 38"/>
                <p:cNvSpPr>
                  <a:spLocks noChangeArrowheads="1"/>
                </p:cNvSpPr>
                <p:nvPr/>
              </p:nvSpPr>
              <p:spPr bwMode="auto">
                <a:xfrm>
                  <a:off x="2784" y="196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2784" y="225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9" name="AutoShape 40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0" name="AutoShape 4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1" name="AutoShape 42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124" name="AutoShape 43"/>
              <p:cNvSpPr>
                <a:spLocks noChangeArrowheads="1"/>
              </p:cNvSpPr>
              <p:nvPr/>
            </p:nvSpPr>
            <p:spPr bwMode="auto">
              <a:xfrm rot="6692610">
                <a:off x="2184" y="1608"/>
                <a:ext cx="432" cy="67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5" name="AutoShape 44"/>
              <p:cNvSpPr>
                <a:spLocks noChangeArrowheads="1"/>
              </p:cNvSpPr>
              <p:nvPr/>
            </p:nvSpPr>
            <p:spPr bwMode="auto">
              <a:xfrm rot="2676877">
                <a:off x="1200" y="1680"/>
                <a:ext cx="624" cy="816"/>
              </a:xfrm>
              <a:prstGeom prst="moon">
                <a:avLst>
                  <a:gd name="adj" fmla="val 4125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6" name="AutoShape 45"/>
              <p:cNvSpPr>
                <a:spLocks noChangeArrowheads="1"/>
              </p:cNvSpPr>
              <p:nvPr/>
            </p:nvSpPr>
            <p:spPr bwMode="auto">
              <a:xfrm rot="8889662">
                <a:off x="2208" y="1776"/>
                <a:ext cx="672" cy="95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7" name="AutoShape 46"/>
              <p:cNvSpPr>
                <a:spLocks noChangeArrowheads="1"/>
              </p:cNvSpPr>
              <p:nvPr/>
            </p:nvSpPr>
            <p:spPr bwMode="auto">
              <a:xfrm rot="10335691">
                <a:off x="2053" y="1962"/>
                <a:ext cx="366" cy="72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8" name="AutoShape 47"/>
              <p:cNvSpPr>
                <a:spLocks noChangeArrowheads="1"/>
              </p:cNvSpPr>
              <p:nvPr/>
            </p:nvSpPr>
            <p:spPr bwMode="auto">
              <a:xfrm rot="439038">
                <a:off x="1536" y="1968"/>
                <a:ext cx="432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9" name="Oval 4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0" name="Oval 49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1" name="Oval 50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44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22692" y="274665"/>
            <a:ext cx="83267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Здравствуй, Джек!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 Наступила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осень. Птицы улетают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Солнце светит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______.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Моросит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дождь. Листья падают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Трава пожелтела. Листва шуршит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Вода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потемнела.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Твой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друг Миша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Слова для справок: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на юг, зелёная, под ногами, за речку, золотая, ярко, тёплый, в речках, не ярко, холодный, с деревьев, с неба.</a:t>
            </a:r>
          </a:p>
        </p:txBody>
      </p:sp>
    </p:spTree>
    <p:extLst>
      <p:ext uri="{BB962C8B-B14F-4D97-AF65-F5344CB8AC3E}">
        <p14:creationId xmlns:p14="http://schemas.microsoft.com/office/powerpoint/2010/main" val="1352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7924800" y="3886200"/>
            <a:ext cx="1219200" cy="1600200"/>
            <a:chOff x="1608" y="1968"/>
            <a:chExt cx="888" cy="1224"/>
          </a:xfrm>
        </p:grpSpPr>
        <p:sp>
          <p:nvSpPr>
            <p:cNvPr id="4120" name="AutoShape 29"/>
            <p:cNvSpPr>
              <a:spLocks noChangeArrowheads="1"/>
            </p:cNvSpPr>
            <p:nvPr/>
          </p:nvSpPr>
          <p:spPr bwMode="auto">
            <a:xfrm rot="5400000">
              <a:off x="1824" y="2592"/>
              <a:ext cx="384" cy="816"/>
            </a:xfrm>
            <a:prstGeom prst="moon">
              <a:avLst>
                <a:gd name="adj" fmla="val 875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121" name="Group 30"/>
            <p:cNvGrpSpPr>
              <a:grpSpLocks/>
            </p:cNvGrpSpPr>
            <p:nvPr/>
          </p:nvGrpSpPr>
          <p:grpSpPr bwMode="auto">
            <a:xfrm rot="214178">
              <a:off x="1776" y="1968"/>
              <a:ext cx="720" cy="1008"/>
              <a:chOff x="1200" y="1680"/>
              <a:chExt cx="1680" cy="1824"/>
            </a:xfrm>
          </p:grpSpPr>
          <p:sp>
            <p:nvSpPr>
              <p:cNvPr id="4122" name="Oval 3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123" name="Group 32"/>
              <p:cNvGrpSpPr>
                <a:grpSpLocks/>
              </p:cNvGrpSpPr>
              <p:nvPr/>
            </p:nvGrpSpPr>
            <p:grpSpPr bwMode="auto">
              <a:xfrm rot="157289">
                <a:off x="1776" y="2016"/>
                <a:ext cx="384" cy="1488"/>
                <a:chOff x="2784" y="1104"/>
                <a:chExt cx="384" cy="1488"/>
              </a:xfrm>
            </p:grpSpPr>
            <p:sp>
              <p:nvSpPr>
                <p:cNvPr id="4132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3" name="AutoShape 34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4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5" name="AutoShape 36"/>
                <p:cNvSpPr>
                  <a:spLocks noChangeArrowheads="1"/>
                </p:cNvSpPr>
                <p:nvPr/>
              </p:nvSpPr>
              <p:spPr bwMode="auto">
                <a:xfrm>
                  <a:off x="2784" y="182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7" name="AutoShape 38"/>
                <p:cNvSpPr>
                  <a:spLocks noChangeArrowheads="1"/>
                </p:cNvSpPr>
                <p:nvPr/>
              </p:nvSpPr>
              <p:spPr bwMode="auto">
                <a:xfrm>
                  <a:off x="2784" y="196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2784" y="225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9" name="AutoShape 40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0" name="AutoShape 4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1" name="AutoShape 42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124" name="AutoShape 43"/>
              <p:cNvSpPr>
                <a:spLocks noChangeArrowheads="1"/>
              </p:cNvSpPr>
              <p:nvPr/>
            </p:nvSpPr>
            <p:spPr bwMode="auto">
              <a:xfrm rot="6692610">
                <a:off x="2184" y="1608"/>
                <a:ext cx="432" cy="67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5" name="AutoShape 44"/>
              <p:cNvSpPr>
                <a:spLocks noChangeArrowheads="1"/>
              </p:cNvSpPr>
              <p:nvPr/>
            </p:nvSpPr>
            <p:spPr bwMode="auto">
              <a:xfrm rot="2676877">
                <a:off x="1200" y="1680"/>
                <a:ext cx="624" cy="816"/>
              </a:xfrm>
              <a:prstGeom prst="moon">
                <a:avLst>
                  <a:gd name="adj" fmla="val 4125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6" name="AutoShape 45"/>
              <p:cNvSpPr>
                <a:spLocks noChangeArrowheads="1"/>
              </p:cNvSpPr>
              <p:nvPr/>
            </p:nvSpPr>
            <p:spPr bwMode="auto">
              <a:xfrm rot="8889662">
                <a:off x="2208" y="1776"/>
                <a:ext cx="672" cy="95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7" name="AutoShape 46"/>
              <p:cNvSpPr>
                <a:spLocks noChangeArrowheads="1"/>
              </p:cNvSpPr>
              <p:nvPr/>
            </p:nvSpPr>
            <p:spPr bwMode="auto">
              <a:xfrm rot="10335691">
                <a:off x="2053" y="1962"/>
                <a:ext cx="366" cy="72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8" name="AutoShape 47"/>
              <p:cNvSpPr>
                <a:spLocks noChangeArrowheads="1"/>
              </p:cNvSpPr>
              <p:nvPr/>
            </p:nvSpPr>
            <p:spPr bwMode="auto">
              <a:xfrm rot="439038">
                <a:off x="1536" y="1968"/>
                <a:ext cx="432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9" name="Oval 4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0" name="Oval 49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1" name="Oval 50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44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23528" y="206679"/>
            <a:ext cx="71566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Здравствуй, Джек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Наступила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осень. Птицы улетают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юг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Солнце светит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ярко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Моросит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дождь. Листья падают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деревьев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Трава пожелтела. Листва шуршит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ногами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Вода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речках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потемнела.</a:t>
            </a:r>
          </a:p>
          <a:p>
            <a:pPr algn="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друг Миша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5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83978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Оно за весною к нам в гости идёт,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собою приносит немало забот.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Горячие долгие дарит деньки.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 зрели скорей на полях колоски.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Велит нам обильный собрать урожай.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Румяный, душистый испечь каравай.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646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1583" y="3847591"/>
            <a:ext cx="195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4329558"/>
            <a:ext cx="2639683" cy="19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8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74888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 предложения из слов. </a:t>
            </a:r>
            <a:endParaRPr lang="ru-RU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t">
              <a:buAutoNum type="arabicParenR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Наступить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Жаркий, Скоро, Лето.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Прохладный, по, зашелестел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деревья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ветерок, ветки.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Петя, в, пошел, и, земляника, за, лес, заблудился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7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7924800" y="3886200"/>
            <a:ext cx="1219200" cy="1600200"/>
            <a:chOff x="1608" y="1968"/>
            <a:chExt cx="888" cy="1224"/>
          </a:xfrm>
        </p:grpSpPr>
        <p:sp>
          <p:nvSpPr>
            <p:cNvPr id="4120" name="AutoShape 29"/>
            <p:cNvSpPr>
              <a:spLocks noChangeArrowheads="1"/>
            </p:cNvSpPr>
            <p:nvPr/>
          </p:nvSpPr>
          <p:spPr bwMode="auto">
            <a:xfrm rot="5400000">
              <a:off x="1824" y="2592"/>
              <a:ext cx="384" cy="816"/>
            </a:xfrm>
            <a:prstGeom prst="moon">
              <a:avLst>
                <a:gd name="adj" fmla="val 875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121" name="Group 30"/>
            <p:cNvGrpSpPr>
              <a:grpSpLocks/>
            </p:cNvGrpSpPr>
            <p:nvPr/>
          </p:nvGrpSpPr>
          <p:grpSpPr bwMode="auto">
            <a:xfrm rot="214178">
              <a:off x="1776" y="1968"/>
              <a:ext cx="720" cy="1008"/>
              <a:chOff x="1200" y="1680"/>
              <a:chExt cx="1680" cy="1824"/>
            </a:xfrm>
          </p:grpSpPr>
          <p:sp>
            <p:nvSpPr>
              <p:cNvPr id="4122" name="Oval 3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123" name="Group 32"/>
              <p:cNvGrpSpPr>
                <a:grpSpLocks/>
              </p:cNvGrpSpPr>
              <p:nvPr/>
            </p:nvGrpSpPr>
            <p:grpSpPr bwMode="auto">
              <a:xfrm rot="157289">
                <a:off x="1776" y="2016"/>
                <a:ext cx="384" cy="1488"/>
                <a:chOff x="2784" y="1104"/>
                <a:chExt cx="384" cy="1488"/>
              </a:xfrm>
            </p:grpSpPr>
            <p:sp>
              <p:nvSpPr>
                <p:cNvPr id="4132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3" name="AutoShape 34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4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5" name="AutoShape 36"/>
                <p:cNvSpPr>
                  <a:spLocks noChangeArrowheads="1"/>
                </p:cNvSpPr>
                <p:nvPr/>
              </p:nvSpPr>
              <p:spPr bwMode="auto">
                <a:xfrm>
                  <a:off x="2784" y="182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7" name="AutoShape 38"/>
                <p:cNvSpPr>
                  <a:spLocks noChangeArrowheads="1"/>
                </p:cNvSpPr>
                <p:nvPr/>
              </p:nvSpPr>
              <p:spPr bwMode="auto">
                <a:xfrm>
                  <a:off x="2784" y="196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2784" y="225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9" name="AutoShape 40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0" name="AutoShape 4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1" name="AutoShape 42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124" name="AutoShape 43"/>
              <p:cNvSpPr>
                <a:spLocks noChangeArrowheads="1"/>
              </p:cNvSpPr>
              <p:nvPr/>
            </p:nvSpPr>
            <p:spPr bwMode="auto">
              <a:xfrm rot="6692610">
                <a:off x="2184" y="1608"/>
                <a:ext cx="432" cy="67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5" name="AutoShape 44"/>
              <p:cNvSpPr>
                <a:spLocks noChangeArrowheads="1"/>
              </p:cNvSpPr>
              <p:nvPr/>
            </p:nvSpPr>
            <p:spPr bwMode="auto">
              <a:xfrm rot="2676877">
                <a:off x="1200" y="1680"/>
                <a:ext cx="624" cy="816"/>
              </a:xfrm>
              <a:prstGeom prst="moon">
                <a:avLst>
                  <a:gd name="adj" fmla="val 4125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6" name="AutoShape 45"/>
              <p:cNvSpPr>
                <a:spLocks noChangeArrowheads="1"/>
              </p:cNvSpPr>
              <p:nvPr/>
            </p:nvSpPr>
            <p:spPr bwMode="auto">
              <a:xfrm rot="8889662">
                <a:off x="2208" y="1776"/>
                <a:ext cx="672" cy="95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7" name="AutoShape 46"/>
              <p:cNvSpPr>
                <a:spLocks noChangeArrowheads="1"/>
              </p:cNvSpPr>
              <p:nvPr/>
            </p:nvSpPr>
            <p:spPr bwMode="auto">
              <a:xfrm rot="10335691">
                <a:off x="2053" y="1962"/>
                <a:ext cx="366" cy="72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8" name="AutoShape 47"/>
              <p:cNvSpPr>
                <a:spLocks noChangeArrowheads="1"/>
              </p:cNvSpPr>
              <p:nvPr/>
            </p:nvSpPr>
            <p:spPr bwMode="auto">
              <a:xfrm rot="439038">
                <a:off x="1536" y="1968"/>
                <a:ext cx="432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9" name="Oval 4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0" name="Oval 49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1" name="Oval 50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44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395537" y="709425"/>
            <a:ext cx="85077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узнал ………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предложении важно использовать…..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 доволен …….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меня получалось……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 было сложно……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83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714" y="2636912"/>
            <a:ext cx="3035196" cy="411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500" y="908720"/>
            <a:ext cx="7424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Напишите сочинение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«Почему я жду лето»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88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E109157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484438" y="55895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68313" y="1889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68313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323850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4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48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485" name="Picture 5" descr="karanda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62486" flipV="1">
            <a:off x="6372225" y="4581525"/>
            <a:ext cx="1944688" cy="51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7148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2118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0.10972 C -0.41597 0.10763 -0.41076 0.10578 -0.4033 0.10115 C -0.39583 0.09652 -0.38854 0.0912 -0.37639 0.0824 C -0.36424 0.07361 -0.3467 0.06134 -0.33021 0.04814 C -0.31372 0.03495 -0.29306 0.01782 -0.2776 0.0037 C -0.26215 -0.01042 -0.24948 -0.02292 -0.23785 -0.03727 C -0.22622 -0.05162 -0.21597 -0.06621 -0.20833 -0.08172 C -0.20069 -0.09723 -0.19236 -0.11621 -0.19167 -0.12963 C -0.19097 -0.14306 -0.19861 -0.15672 -0.20451 -0.16204 C -0.21042 -0.16737 -0.21771 -0.16575 -0.2276 -0.16204 C -0.2375 -0.15834 -0.2533 -0.14815 -0.26354 -0.13982 C -0.27378 -0.13149 -0.27986 -0.125 -0.28906 -0.1125 C -0.29826 -0.1 -0.31042 -0.08079 -0.31858 -0.06459 C -0.32674 -0.04838 -0.33247 -0.03079 -0.33785 -0.01505 C -0.34323 0.00069 -0.34774 0.01342 -0.35069 0.02939 C -0.35365 0.04537 -0.35486 0.06597 -0.35573 0.08078 C -0.3566 0.0956 -0.35799 0.10486 -0.35573 0.11828 C -0.35347 0.13171 -0.34861 0.14861 -0.34167 0.16111 C -0.33472 0.17361 -0.32535 0.19027 -0.31354 0.19351 C -0.30174 0.19675 -0.28316 0.18726 -0.27118 0.17986 C -0.2592 0.17245 -0.25208 0.16111 -0.24167 0.14907 C -0.23125 0.13703 -0.22014 0.12222 -0.20833 0.1081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496944" cy="313932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А....</a:t>
            </a:r>
            <a:r>
              <a:rPr lang="ru-RU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ея</a:t>
            </a:r>
            <a:r>
              <a:rPr lang="ru-RU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ф...враль, р...кета, ин...й, к...</a:t>
            </a:r>
            <a:r>
              <a:rPr lang="ru-RU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рандаш</a:t>
            </a:r>
            <a:r>
              <a:rPr lang="ru-RU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...</a:t>
            </a:r>
            <a:r>
              <a:rPr lang="ru-RU" sz="6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бзац</a:t>
            </a:r>
            <a:r>
              <a:rPr lang="ru-RU" sz="6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endParaRPr lang="ru-RU" sz="6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48680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5917" y="573355"/>
            <a:ext cx="492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0944" y="1584667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565703"/>
            <a:ext cx="492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496" y="255766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43002" y="255766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607" y="4365104"/>
            <a:ext cx="2294866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4365104"/>
            <a:ext cx="6033360" cy="175432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Составьте из первых букв слово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3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0"/>
          <p:cNvGrpSpPr>
            <a:grpSpLocks/>
          </p:cNvGrpSpPr>
          <p:nvPr/>
        </p:nvGrpSpPr>
        <p:grpSpPr bwMode="auto">
          <a:xfrm rot="1023472" flipH="1">
            <a:off x="3306763" y="4030663"/>
            <a:ext cx="835025" cy="1655762"/>
            <a:chOff x="3406" y="2256"/>
            <a:chExt cx="578" cy="1235"/>
          </a:xfrm>
        </p:grpSpPr>
        <p:sp>
          <p:nvSpPr>
            <p:cNvPr id="3138" name="Arc 101"/>
            <p:cNvSpPr>
              <a:spLocks/>
            </p:cNvSpPr>
            <p:nvPr/>
          </p:nvSpPr>
          <p:spPr bwMode="auto">
            <a:xfrm rot="1855778">
              <a:off x="3406" y="2658"/>
              <a:ext cx="578" cy="833"/>
            </a:xfrm>
            <a:custGeom>
              <a:avLst/>
              <a:gdLst>
                <a:gd name="T0" fmla="*/ 0 w 26226"/>
                <a:gd name="T1" fmla="*/ 19 h 21600"/>
                <a:gd name="T2" fmla="*/ 578 w 26226"/>
                <a:gd name="T3" fmla="*/ 833 h 21600"/>
                <a:gd name="T4" fmla="*/ 102 w 26226"/>
                <a:gd name="T5" fmla="*/ 83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6" h="21600" fill="none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</a:path>
                <a:path w="26226" h="21600" stroke="0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  <a:lnTo>
                    <a:pt x="4626" y="21600"/>
                  </a:lnTo>
                  <a:lnTo>
                    <a:pt x="0" y="50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39" name="AutoShape 102"/>
            <p:cNvSpPr>
              <a:spLocks noChangeArrowheads="1"/>
            </p:cNvSpPr>
            <p:nvPr/>
          </p:nvSpPr>
          <p:spPr bwMode="auto">
            <a:xfrm>
              <a:off x="3408" y="2256"/>
              <a:ext cx="397" cy="576"/>
            </a:xfrm>
            <a:prstGeom prst="irregularSeal2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40" name="Oval 103"/>
            <p:cNvSpPr>
              <a:spLocks noChangeArrowheads="1"/>
            </p:cNvSpPr>
            <p:nvPr/>
          </p:nvSpPr>
          <p:spPr bwMode="auto">
            <a:xfrm>
              <a:off x="3527" y="2496"/>
              <a:ext cx="119" cy="144"/>
            </a:xfrm>
            <a:prstGeom prst="ellipse">
              <a:avLst/>
            </a:prstGeom>
            <a:solidFill>
              <a:srgbClr val="EEE800"/>
            </a:solidFill>
            <a:ln w="9525">
              <a:solidFill>
                <a:srgbClr val="EEE8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075" name="Group 96"/>
          <p:cNvGrpSpPr>
            <a:grpSpLocks/>
          </p:cNvGrpSpPr>
          <p:nvPr/>
        </p:nvGrpSpPr>
        <p:grpSpPr bwMode="auto">
          <a:xfrm rot="-60864">
            <a:off x="2438400" y="4191000"/>
            <a:ext cx="1152525" cy="1754188"/>
            <a:chOff x="3406" y="2256"/>
            <a:chExt cx="578" cy="1235"/>
          </a:xfrm>
        </p:grpSpPr>
        <p:sp>
          <p:nvSpPr>
            <p:cNvPr id="3135" name="Arc 97"/>
            <p:cNvSpPr>
              <a:spLocks/>
            </p:cNvSpPr>
            <p:nvPr/>
          </p:nvSpPr>
          <p:spPr bwMode="auto">
            <a:xfrm rot="1855778">
              <a:off x="3406" y="2658"/>
              <a:ext cx="578" cy="833"/>
            </a:xfrm>
            <a:custGeom>
              <a:avLst/>
              <a:gdLst>
                <a:gd name="T0" fmla="*/ 0 w 26226"/>
                <a:gd name="T1" fmla="*/ 19 h 21600"/>
                <a:gd name="T2" fmla="*/ 578 w 26226"/>
                <a:gd name="T3" fmla="*/ 833 h 21600"/>
                <a:gd name="T4" fmla="*/ 102 w 26226"/>
                <a:gd name="T5" fmla="*/ 83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6" h="21600" fill="none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</a:path>
                <a:path w="26226" h="21600" stroke="0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  <a:lnTo>
                    <a:pt x="4626" y="21600"/>
                  </a:lnTo>
                  <a:lnTo>
                    <a:pt x="0" y="50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36" name="AutoShape 98"/>
            <p:cNvSpPr>
              <a:spLocks noChangeArrowheads="1"/>
            </p:cNvSpPr>
            <p:nvPr/>
          </p:nvSpPr>
          <p:spPr bwMode="auto">
            <a:xfrm>
              <a:off x="3408" y="2256"/>
              <a:ext cx="397" cy="576"/>
            </a:xfrm>
            <a:prstGeom prst="irregularSeal2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37" name="Oval 99"/>
            <p:cNvSpPr>
              <a:spLocks noChangeArrowheads="1"/>
            </p:cNvSpPr>
            <p:nvPr/>
          </p:nvSpPr>
          <p:spPr bwMode="auto">
            <a:xfrm>
              <a:off x="3527" y="2496"/>
              <a:ext cx="119" cy="144"/>
            </a:xfrm>
            <a:prstGeom prst="ellipse">
              <a:avLst/>
            </a:prstGeom>
            <a:solidFill>
              <a:srgbClr val="EEE800"/>
            </a:solidFill>
            <a:ln w="9525">
              <a:solidFill>
                <a:srgbClr val="EEE8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076" name="Group 91"/>
          <p:cNvGrpSpPr>
            <a:grpSpLocks/>
          </p:cNvGrpSpPr>
          <p:nvPr/>
        </p:nvGrpSpPr>
        <p:grpSpPr bwMode="auto">
          <a:xfrm rot="853088" flipH="1">
            <a:off x="5800725" y="3932238"/>
            <a:ext cx="658813" cy="1838325"/>
            <a:chOff x="3406" y="2256"/>
            <a:chExt cx="699" cy="1235"/>
          </a:xfrm>
        </p:grpSpPr>
        <p:sp>
          <p:nvSpPr>
            <p:cNvPr id="3131" name="Arc 92"/>
            <p:cNvSpPr>
              <a:spLocks/>
            </p:cNvSpPr>
            <p:nvPr/>
          </p:nvSpPr>
          <p:spPr bwMode="auto">
            <a:xfrm rot="1855778">
              <a:off x="3406" y="2658"/>
              <a:ext cx="699" cy="833"/>
            </a:xfrm>
            <a:custGeom>
              <a:avLst/>
              <a:gdLst>
                <a:gd name="T0" fmla="*/ 0 w 26226"/>
                <a:gd name="T1" fmla="*/ 19 h 21600"/>
                <a:gd name="T2" fmla="*/ 699 w 26226"/>
                <a:gd name="T3" fmla="*/ 833 h 21600"/>
                <a:gd name="T4" fmla="*/ 123 w 26226"/>
                <a:gd name="T5" fmla="*/ 83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6" h="21600" fill="none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</a:path>
                <a:path w="26226" h="21600" stroke="0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  <a:lnTo>
                    <a:pt x="4626" y="21600"/>
                  </a:lnTo>
                  <a:lnTo>
                    <a:pt x="0" y="50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132" name="Group 93"/>
            <p:cNvGrpSpPr>
              <a:grpSpLocks/>
            </p:cNvGrpSpPr>
            <p:nvPr/>
          </p:nvGrpSpPr>
          <p:grpSpPr bwMode="auto">
            <a:xfrm>
              <a:off x="3408" y="2256"/>
              <a:ext cx="480" cy="576"/>
              <a:chOff x="1344" y="1296"/>
              <a:chExt cx="480" cy="576"/>
            </a:xfrm>
          </p:grpSpPr>
          <p:sp>
            <p:nvSpPr>
              <p:cNvPr id="3133" name="AutoShape 94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480" cy="576"/>
              </a:xfrm>
              <a:prstGeom prst="irregularSeal2">
                <a:avLst/>
              </a:prstGeom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34" name="Oval 95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144" cy="144"/>
              </a:xfrm>
              <a:prstGeom prst="ellipse">
                <a:avLst/>
              </a:prstGeom>
              <a:solidFill>
                <a:srgbClr val="EEE800"/>
              </a:solidFill>
              <a:ln w="9525">
                <a:solidFill>
                  <a:srgbClr val="EEE8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077" name="Group 86"/>
          <p:cNvGrpSpPr>
            <a:grpSpLocks/>
          </p:cNvGrpSpPr>
          <p:nvPr/>
        </p:nvGrpSpPr>
        <p:grpSpPr bwMode="auto">
          <a:xfrm>
            <a:off x="5257800" y="3733800"/>
            <a:ext cx="917575" cy="1731963"/>
            <a:chOff x="3406" y="2256"/>
            <a:chExt cx="699" cy="1235"/>
          </a:xfrm>
        </p:grpSpPr>
        <p:sp>
          <p:nvSpPr>
            <p:cNvPr id="3127" name="Arc 87"/>
            <p:cNvSpPr>
              <a:spLocks/>
            </p:cNvSpPr>
            <p:nvPr/>
          </p:nvSpPr>
          <p:spPr bwMode="auto">
            <a:xfrm rot="1855778">
              <a:off x="3406" y="2658"/>
              <a:ext cx="699" cy="833"/>
            </a:xfrm>
            <a:custGeom>
              <a:avLst/>
              <a:gdLst>
                <a:gd name="T0" fmla="*/ 0 w 26226"/>
                <a:gd name="T1" fmla="*/ 19 h 21600"/>
                <a:gd name="T2" fmla="*/ 699 w 26226"/>
                <a:gd name="T3" fmla="*/ 833 h 21600"/>
                <a:gd name="T4" fmla="*/ 123 w 26226"/>
                <a:gd name="T5" fmla="*/ 83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26" h="21600" fill="none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</a:path>
                <a:path w="26226" h="21600" stroke="0" extrusionOk="0">
                  <a:moveTo>
                    <a:pt x="0" y="501"/>
                  </a:moveTo>
                  <a:cubicBezTo>
                    <a:pt x="1519" y="168"/>
                    <a:pt x="3070" y="-1"/>
                    <a:pt x="4626" y="0"/>
                  </a:cubicBezTo>
                  <a:cubicBezTo>
                    <a:pt x="16555" y="0"/>
                    <a:pt x="26226" y="9670"/>
                    <a:pt x="26226" y="21600"/>
                  </a:cubicBezTo>
                  <a:lnTo>
                    <a:pt x="4626" y="21600"/>
                  </a:lnTo>
                  <a:lnTo>
                    <a:pt x="0" y="50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128" name="Group 88"/>
            <p:cNvGrpSpPr>
              <a:grpSpLocks/>
            </p:cNvGrpSpPr>
            <p:nvPr/>
          </p:nvGrpSpPr>
          <p:grpSpPr bwMode="auto">
            <a:xfrm>
              <a:off x="3408" y="2256"/>
              <a:ext cx="480" cy="576"/>
              <a:chOff x="1344" y="1296"/>
              <a:chExt cx="480" cy="576"/>
            </a:xfrm>
          </p:grpSpPr>
          <p:sp>
            <p:nvSpPr>
              <p:cNvPr id="3129" name="AutoShape 89"/>
              <p:cNvSpPr>
                <a:spLocks noChangeArrowheads="1"/>
              </p:cNvSpPr>
              <p:nvPr/>
            </p:nvSpPr>
            <p:spPr bwMode="auto">
              <a:xfrm>
                <a:off x="1344" y="1296"/>
                <a:ext cx="480" cy="576"/>
              </a:xfrm>
              <a:prstGeom prst="irregularSeal2">
                <a:avLst/>
              </a:prstGeom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30" name="Oval 90"/>
              <p:cNvSpPr>
                <a:spLocks noChangeArrowheads="1"/>
              </p:cNvSpPr>
              <p:nvPr/>
            </p:nvSpPr>
            <p:spPr bwMode="auto">
              <a:xfrm>
                <a:off x="1488" y="1536"/>
                <a:ext cx="144" cy="144"/>
              </a:xfrm>
              <a:prstGeom prst="ellipse">
                <a:avLst/>
              </a:prstGeom>
              <a:solidFill>
                <a:srgbClr val="EEE800"/>
              </a:solidFill>
              <a:ln w="9525">
                <a:solidFill>
                  <a:srgbClr val="EEE8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3078" name="Oval 9"/>
          <p:cNvSpPr>
            <a:spLocks noChangeArrowheads="1"/>
          </p:cNvSpPr>
          <p:nvPr/>
        </p:nvSpPr>
        <p:spPr bwMode="auto">
          <a:xfrm>
            <a:off x="304800" y="2286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653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79" name="AutoShape 62"/>
          <p:cNvSpPr>
            <a:spLocks noChangeArrowheads="1"/>
          </p:cNvSpPr>
          <p:nvPr/>
        </p:nvSpPr>
        <p:spPr bwMode="auto">
          <a:xfrm>
            <a:off x="1828800" y="304800"/>
            <a:ext cx="1600200" cy="990600"/>
          </a:xfrm>
          <a:prstGeom prst="cloudCallout">
            <a:avLst>
              <a:gd name="adj1" fmla="val -27380"/>
              <a:gd name="adj2" fmla="val 34134"/>
            </a:avLst>
          </a:prstGeom>
          <a:gradFill rotWithShape="0">
            <a:gsLst>
              <a:gs pos="0">
                <a:srgbClr val="66CCFF"/>
              </a:gs>
              <a:gs pos="100000">
                <a:srgbClr val="F7F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0" name="AutoShape 63"/>
          <p:cNvSpPr>
            <a:spLocks noChangeArrowheads="1"/>
          </p:cNvSpPr>
          <p:nvPr/>
        </p:nvSpPr>
        <p:spPr bwMode="auto">
          <a:xfrm>
            <a:off x="6400800" y="381000"/>
            <a:ext cx="1676400" cy="990600"/>
          </a:xfrm>
          <a:prstGeom prst="cloudCallout">
            <a:avLst>
              <a:gd name="adj1" fmla="val -28407"/>
              <a:gd name="adj2" fmla="val 34134"/>
            </a:avLst>
          </a:prstGeom>
          <a:gradFill rotWithShape="0">
            <a:gsLst>
              <a:gs pos="0">
                <a:srgbClr val="99CCFF"/>
              </a:gs>
              <a:gs pos="100000">
                <a:srgbClr val="CCE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081" name="Group 49"/>
          <p:cNvGrpSpPr>
            <a:grpSpLocks/>
          </p:cNvGrpSpPr>
          <p:nvPr/>
        </p:nvGrpSpPr>
        <p:grpSpPr bwMode="auto">
          <a:xfrm>
            <a:off x="0" y="1752600"/>
            <a:ext cx="2971800" cy="3810000"/>
            <a:chOff x="1200" y="1680"/>
            <a:chExt cx="1680" cy="1824"/>
          </a:xfrm>
        </p:grpSpPr>
        <p:sp>
          <p:nvSpPr>
            <p:cNvPr id="3107" name="Oval 44"/>
            <p:cNvSpPr>
              <a:spLocks noChangeArrowheads="1"/>
            </p:cNvSpPr>
            <p:nvPr/>
          </p:nvSpPr>
          <p:spPr bwMode="auto">
            <a:xfrm>
              <a:off x="1728" y="1680"/>
              <a:ext cx="480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3108" name="Group 26"/>
            <p:cNvGrpSpPr>
              <a:grpSpLocks/>
            </p:cNvGrpSpPr>
            <p:nvPr/>
          </p:nvGrpSpPr>
          <p:grpSpPr bwMode="auto">
            <a:xfrm rot="157289">
              <a:off x="1776" y="2016"/>
              <a:ext cx="384" cy="1488"/>
              <a:chOff x="2784" y="1104"/>
              <a:chExt cx="384" cy="1488"/>
            </a:xfrm>
          </p:grpSpPr>
          <p:sp>
            <p:nvSpPr>
              <p:cNvPr id="3117" name="AutoShape 15"/>
              <p:cNvSpPr>
                <a:spLocks noChangeArrowheads="1"/>
              </p:cNvSpPr>
              <p:nvPr/>
            </p:nvSpPr>
            <p:spPr bwMode="auto">
              <a:xfrm>
                <a:off x="2784" y="1248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18" name="AutoShape 17"/>
              <p:cNvSpPr>
                <a:spLocks noChangeArrowheads="1"/>
              </p:cNvSpPr>
              <p:nvPr/>
            </p:nvSpPr>
            <p:spPr bwMode="auto">
              <a:xfrm>
                <a:off x="2784" y="1104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19" name="AutoShape 23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0" name="AutoShape 16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1" name="AutoShape 18"/>
              <p:cNvSpPr>
                <a:spLocks noChangeArrowheads="1"/>
              </p:cNvSpPr>
              <p:nvPr/>
            </p:nvSpPr>
            <p:spPr bwMode="auto">
              <a:xfrm>
                <a:off x="2784" y="2112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2" name="AutoShape 19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3" name="AutoShape 20"/>
              <p:cNvSpPr>
                <a:spLocks noChangeArrowheads="1"/>
              </p:cNvSpPr>
              <p:nvPr/>
            </p:nvSpPr>
            <p:spPr bwMode="auto">
              <a:xfrm>
                <a:off x="2784" y="2256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4" name="AutoShape 21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5" name="AutoShape 2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26" name="AutoShape 24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384" cy="192"/>
              </a:xfrm>
              <a:custGeom>
                <a:avLst/>
                <a:gdLst>
                  <a:gd name="T0" fmla="*/ 320 w 21600"/>
                  <a:gd name="T1" fmla="*/ 96 h 21600"/>
                  <a:gd name="T2" fmla="*/ 192 w 21600"/>
                  <a:gd name="T3" fmla="*/ 192 h 21600"/>
                  <a:gd name="T4" fmla="*/ 64 w 21600"/>
                  <a:gd name="T5" fmla="*/ 96 h 21600"/>
                  <a:gd name="T6" fmla="*/ 19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400 h 21600"/>
                  <a:gd name="T14" fmla="*/ 162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50" y="21600"/>
                    </a:lnTo>
                    <a:lnTo>
                      <a:pt x="1445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109" name="AutoShape 38"/>
            <p:cNvSpPr>
              <a:spLocks noChangeArrowheads="1"/>
            </p:cNvSpPr>
            <p:nvPr/>
          </p:nvSpPr>
          <p:spPr bwMode="auto">
            <a:xfrm rot="6692610">
              <a:off x="2184" y="1608"/>
              <a:ext cx="432" cy="672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0" name="AutoShape 39"/>
            <p:cNvSpPr>
              <a:spLocks noChangeArrowheads="1"/>
            </p:cNvSpPr>
            <p:nvPr/>
          </p:nvSpPr>
          <p:spPr bwMode="auto">
            <a:xfrm rot="2676877">
              <a:off x="1200" y="1680"/>
              <a:ext cx="624" cy="816"/>
            </a:xfrm>
            <a:prstGeom prst="moon">
              <a:avLst>
                <a:gd name="adj" fmla="val 41250"/>
              </a:avLst>
            </a:prstGeom>
            <a:solidFill>
              <a:schemeClr val="accent1"/>
            </a:solidFill>
            <a:ln w="9525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1" name="AutoShape 40"/>
            <p:cNvSpPr>
              <a:spLocks noChangeArrowheads="1"/>
            </p:cNvSpPr>
            <p:nvPr/>
          </p:nvSpPr>
          <p:spPr bwMode="auto">
            <a:xfrm rot="8889662">
              <a:off x="2208" y="1776"/>
              <a:ext cx="672" cy="958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2" name="AutoShape 42"/>
            <p:cNvSpPr>
              <a:spLocks noChangeArrowheads="1"/>
            </p:cNvSpPr>
            <p:nvPr/>
          </p:nvSpPr>
          <p:spPr bwMode="auto">
            <a:xfrm rot="10335691">
              <a:off x="2053" y="1962"/>
              <a:ext cx="366" cy="72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3" name="AutoShape 43"/>
            <p:cNvSpPr>
              <a:spLocks noChangeArrowheads="1"/>
            </p:cNvSpPr>
            <p:nvPr/>
          </p:nvSpPr>
          <p:spPr bwMode="auto">
            <a:xfrm rot="439038">
              <a:off x="1536" y="1968"/>
              <a:ext cx="432" cy="768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rgbClr val="0082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4" name="Oval 46"/>
            <p:cNvSpPr>
              <a:spLocks noChangeArrowheads="1"/>
            </p:cNvSpPr>
            <p:nvPr/>
          </p:nvSpPr>
          <p:spPr bwMode="auto">
            <a:xfrm>
              <a:off x="1872" y="1872"/>
              <a:ext cx="96" cy="96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5" name="Oval 47"/>
            <p:cNvSpPr>
              <a:spLocks noChangeArrowheads="1"/>
            </p:cNvSpPr>
            <p:nvPr/>
          </p:nvSpPr>
          <p:spPr bwMode="auto">
            <a:xfrm>
              <a:off x="2064" y="1872"/>
              <a:ext cx="96" cy="96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16" name="Oval 48"/>
            <p:cNvSpPr>
              <a:spLocks noChangeArrowheads="1"/>
            </p:cNvSpPr>
            <p:nvPr/>
          </p:nvSpPr>
          <p:spPr bwMode="auto">
            <a:xfrm>
              <a:off x="1968" y="1920"/>
              <a:ext cx="144" cy="96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3082" name="Picture 2" descr="cl45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449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 rot="2247200">
            <a:off x="381000" y="5029200"/>
            <a:ext cx="990600" cy="10668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85" name="AutoShape 41"/>
          <p:cNvSpPr>
            <a:spLocks noChangeArrowheads="1"/>
          </p:cNvSpPr>
          <p:nvPr/>
        </p:nvSpPr>
        <p:spPr bwMode="auto">
          <a:xfrm rot="2609950">
            <a:off x="304800" y="1981200"/>
            <a:ext cx="838200" cy="1447800"/>
          </a:xfrm>
          <a:prstGeom prst="moon">
            <a:avLst>
              <a:gd name="adj" fmla="val 50000"/>
            </a:avLst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086" name="Picture 50" descr="blbird[1]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AutoShape 13"/>
          <p:cNvSpPr>
            <a:spLocks noChangeArrowheads="1"/>
          </p:cNvSpPr>
          <p:nvPr/>
        </p:nvSpPr>
        <p:spPr bwMode="auto">
          <a:xfrm rot="-10424808">
            <a:off x="1143000" y="4953000"/>
            <a:ext cx="990600" cy="1143000"/>
          </a:xfrm>
          <a:prstGeom prst="irregularSeal1">
            <a:avLst/>
          </a:prstGeom>
          <a:solidFill>
            <a:srgbClr val="008200"/>
          </a:solidFill>
          <a:ln w="9525">
            <a:solidFill>
              <a:srgbClr val="0082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88" name="AutoShape 12"/>
          <p:cNvSpPr>
            <a:spLocks noChangeArrowheads="1"/>
          </p:cNvSpPr>
          <p:nvPr/>
        </p:nvSpPr>
        <p:spPr bwMode="auto">
          <a:xfrm rot="2911417">
            <a:off x="990600" y="5334000"/>
            <a:ext cx="914400" cy="9144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089" name="AutoShape 64"/>
          <p:cNvSpPr>
            <a:spLocks noChangeArrowheads="1"/>
          </p:cNvSpPr>
          <p:nvPr/>
        </p:nvSpPr>
        <p:spPr bwMode="auto">
          <a:xfrm>
            <a:off x="4191000" y="1219200"/>
            <a:ext cx="1600200" cy="990600"/>
          </a:xfrm>
          <a:prstGeom prst="cloudCallout">
            <a:avLst>
              <a:gd name="adj1" fmla="val -18949"/>
              <a:gd name="adj2" fmla="val 38463"/>
            </a:avLst>
          </a:prstGeom>
          <a:gradFill rotWithShape="0">
            <a:gsLst>
              <a:gs pos="0">
                <a:srgbClr val="66CCFF"/>
              </a:gs>
              <a:gs pos="100000">
                <a:srgbClr val="F7FB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90" name="Picture 65" descr="li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53" r="56923"/>
          <a:stretch>
            <a:fillRect/>
          </a:stretch>
        </p:blipFill>
        <p:spPr bwMode="auto">
          <a:xfrm>
            <a:off x="7010400" y="3810000"/>
            <a:ext cx="2133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66" descr="f011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67" descr="a33[1]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381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Text Box 70"/>
          <p:cNvSpPr txBox="1">
            <a:spLocks noChangeArrowheads="1"/>
          </p:cNvSpPr>
          <p:nvPr/>
        </p:nvSpPr>
        <p:spPr bwMode="auto">
          <a:xfrm>
            <a:off x="2669010" y="1622034"/>
            <a:ext cx="51828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FF3300"/>
                </a:solidFill>
              </a:rPr>
              <a:t>Африка</a:t>
            </a:r>
            <a:r>
              <a:rPr lang="ru-RU" sz="6600" b="1" dirty="0" smtClean="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3095" name="Group 77"/>
          <p:cNvGrpSpPr>
            <a:grpSpLocks/>
          </p:cNvGrpSpPr>
          <p:nvPr/>
        </p:nvGrpSpPr>
        <p:grpSpPr bwMode="auto">
          <a:xfrm>
            <a:off x="2819400" y="4648200"/>
            <a:ext cx="990600" cy="1905000"/>
            <a:chOff x="2976" y="2928"/>
            <a:chExt cx="624" cy="1008"/>
          </a:xfrm>
        </p:grpSpPr>
        <p:sp>
          <p:nvSpPr>
            <p:cNvPr id="3104" name="AutoShape 74"/>
            <p:cNvSpPr>
              <a:spLocks noChangeArrowheads="1"/>
            </p:cNvSpPr>
            <p:nvPr/>
          </p:nvSpPr>
          <p:spPr bwMode="auto">
            <a:xfrm rot="2116726">
              <a:off x="3312" y="3024"/>
              <a:ext cx="288" cy="91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05" name="AutoShape 75"/>
            <p:cNvSpPr>
              <a:spLocks noChangeArrowheads="1"/>
            </p:cNvSpPr>
            <p:nvPr/>
          </p:nvSpPr>
          <p:spPr bwMode="auto">
            <a:xfrm rot="20331617" flipH="1">
              <a:off x="2976" y="2928"/>
              <a:ext cx="338" cy="91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06" name="AutoShape 76"/>
            <p:cNvSpPr>
              <a:spLocks noChangeArrowheads="1"/>
            </p:cNvSpPr>
            <p:nvPr/>
          </p:nvSpPr>
          <p:spPr bwMode="auto">
            <a:xfrm rot="19139656" flipH="1">
              <a:off x="2976" y="3168"/>
              <a:ext cx="240" cy="576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096" name="Group 79"/>
          <p:cNvGrpSpPr>
            <a:grpSpLocks/>
          </p:cNvGrpSpPr>
          <p:nvPr/>
        </p:nvGrpSpPr>
        <p:grpSpPr bwMode="auto">
          <a:xfrm>
            <a:off x="5181600" y="4572000"/>
            <a:ext cx="1219200" cy="1905000"/>
            <a:chOff x="2976" y="2928"/>
            <a:chExt cx="624" cy="1008"/>
          </a:xfrm>
        </p:grpSpPr>
        <p:sp>
          <p:nvSpPr>
            <p:cNvPr id="3101" name="AutoShape 80"/>
            <p:cNvSpPr>
              <a:spLocks noChangeArrowheads="1"/>
            </p:cNvSpPr>
            <p:nvPr/>
          </p:nvSpPr>
          <p:spPr bwMode="auto">
            <a:xfrm rot="2116726">
              <a:off x="3312" y="3024"/>
              <a:ext cx="288" cy="91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02" name="AutoShape 81"/>
            <p:cNvSpPr>
              <a:spLocks noChangeArrowheads="1"/>
            </p:cNvSpPr>
            <p:nvPr/>
          </p:nvSpPr>
          <p:spPr bwMode="auto">
            <a:xfrm rot="20331617" flipH="1">
              <a:off x="2976" y="2928"/>
              <a:ext cx="338" cy="91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103" name="AutoShape 82"/>
            <p:cNvSpPr>
              <a:spLocks noChangeArrowheads="1"/>
            </p:cNvSpPr>
            <p:nvPr/>
          </p:nvSpPr>
          <p:spPr bwMode="auto">
            <a:xfrm rot="19139656" flipH="1">
              <a:off x="2976" y="3168"/>
              <a:ext cx="240" cy="576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3097" name="Picture 83" descr="cliparts05[1]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3769752"/>
            <a:ext cx="13049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8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"/>
          <p:cNvSpPr>
            <a:spLocks noChangeArrowheads="1"/>
          </p:cNvSpPr>
          <p:nvPr/>
        </p:nvSpPr>
        <p:spPr bwMode="auto">
          <a:xfrm>
            <a:off x="0" y="1524000"/>
            <a:ext cx="1981200" cy="1905000"/>
          </a:xfrm>
          <a:prstGeom prst="ellipse">
            <a:avLst/>
          </a:prstGeom>
          <a:solidFill>
            <a:srgbClr val="FEF8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8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3" name="Freeform 4" descr="Песок"/>
          <p:cNvSpPr>
            <a:spLocks/>
          </p:cNvSpPr>
          <p:nvPr/>
        </p:nvSpPr>
        <p:spPr bwMode="auto">
          <a:xfrm rot="7945">
            <a:off x="-77866" y="3800487"/>
            <a:ext cx="3425825" cy="1830387"/>
          </a:xfrm>
          <a:custGeom>
            <a:avLst/>
            <a:gdLst>
              <a:gd name="T0" fmla="*/ 336862 w 4312"/>
              <a:gd name="T1" fmla="*/ 1563708 h 2416"/>
              <a:gd name="T2" fmla="*/ 1252110 w 4312"/>
              <a:gd name="T3" fmla="*/ 0 h 2416"/>
              <a:gd name="T4" fmla="*/ 3273284 w 4312"/>
              <a:gd name="T5" fmla="*/ 1563708 h 2416"/>
              <a:gd name="T6" fmla="*/ 336862 w 4312"/>
              <a:gd name="T7" fmla="*/ 1563708 h 24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12" h="2416">
                <a:moveTo>
                  <a:pt x="424" y="2064"/>
                </a:moveTo>
                <a:cubicBezTo>
                  <a:pt x="0" y="1720"/>
                  <a:pt x="960" y="0"/>
                  <a:pt x="1576" y="0"/>
                </a:cubicBezTo>
                <a:cubicBezTo>
                  <a:pt x="2192" y="0"/>
                  <a:pt x="4312" y="1712"/>
                  <a:pt x="4120" y="2064"/>
                </a:cubicBezTo>
                <a:cubicBezTo>
                  <a:pt x="3928" y="2416"/>
                  <a:pt x="848" y="2408"/>
                  <a:pt x="424" y="2064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AF9D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8" name="Freeform 5" descr="Песок"/>
          <p:cNvSpPr>
            <a:spLocks/>
          </p:cNvSpPr>
          <p:nvPr/>
        </p:nvSpPr>
        <p:spPr bwMode="auto">
          <a:xfrm rot="7945">
            <a:off x="2774884" y="5442743"/>
            <a:ext cx="606425" cy="384175"/>
          </a:xfrm>
          <a:custGeom>
            <a:avLst/>
            <a:gdLst>
              <a:gd name="T0" fmla="*/ 59630 w 4312"/>
              <a:gd name="T1" fmla="*/ 328202 h 2416"/>
              <a:gd name="T2" fmla="*/ 221643 w 4312"/>
              <a:gd name="T3" fmla="*/ 0 h 2416"/>
              <a:gd name="T4" fmla="*/ 579423 w 4312"/>
              <a:gd name="T5" fmla="*/ 328202 h 2416"/>
              <a:gd name="T6" fmla="*/ 59630 w 4312"/>
              <a:gd name="T7" fmla="*/ 328202 h 24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12" h="2416">
                <a:moveTo>
                  <a:pt x="424" y="2064"/>
                </a:moveTo>
                <a:cubicBezTo>
                  <a:pt x="0" y="1720"/>
                  <a:pt x="960" y="0"/>
                  <a:pt x="1576" y="0"/>
                </a:cubicBezTo>
                <a:cubicBezTo>
                  <a:pt x="2192" y="0"/>
                  <a:pt x="4312" y="1712"/>
                  <a:pt x="4120" y="2064"/>
                </a:cubicBezTo>
                <a:cubicBezTo>
                  <a:pt x="3928" y="2416"/>
                  <a:pt x="848" y="2408"/>
                  <a:pt x="424" y="2064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AF9D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299" name="AutoShape 13"/>
          <p:cNvSpPr>
            <a:spLocks noChangeArrowheads="1"/>
          </p:cNvSpPr>
          <p:nvPr/>
        </p:nvSpPr>
        <p:spPr bwMode="auto">
          <a:xfrm rot="2644655">
            <a:off x="1981200" y="838200"/>
            <a:ext cx="304800" cy="914400"/>
          </a:xfrm>
          <a:prstGeom prst="pentagon">
            <a:avLst/>
          </a:prstGeom>
          <a:solidFill>
            <a:srgbClr val="FEF8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 rot="4613768">
            <a:off x="2438400" y="1752600"/>
            <a:ext cx="304800" cy="914400"/>
          </a:xfrm>
          <a:prstGeom prst="pentagon">
            <a:avLst/>
          </a:prstGeom>
          <a:solidFill>
            <a:srgbClr val="FEF8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01" name="AutoShape 15"/>
          <p:cNvSpPr>
            <a:spLocks noChangeArrowheads="1"/>
          </p:cNvSpPr>
          <p:nvPr/>
        </p:nvSpPr>
        <p:spPr bwMode="auto">
          <a:xfrm rot="-1916402">
            <a:off x="0" y="762000"/>
            <a:ext cx="304800" cy="914400"/>
          </a:xfrm>
          <a:prstGeom prst="pentagon">
            <a:avLst/>
          </a:prstGeom>
          <a:solidFill>
            <a:srgbClr val="FEF8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302" name="AutoShape 16"/>
          <p:cNvSpPr>
            <a:spLocks noChangeArrowheads="1"/>
          </p:cNvSpPr>
          <p:nvPr/>
        </p:nvSpPr>
        <p:spPr bwMode="auto">
          <a:xfrm>
            <a:off x="990600" y="457200"/>
            <a:ext cx="304800" cy="914400"/>
          </a:xfrm>
          <a:prstGeom prst="pentagon">
            <a:avLst/>
          </a:prstGeom>
          <a:solidFill>
            <a:srgbClr val="FEF8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303" name="Picture 9" descr="f237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55079"/>
            <a:ext cx="183991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Гора вин. пад.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ДОкументы Наташы\герои учебников пнш\Картинки\девоч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096" y="2709067"/>
            <a:ext cx="158591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ы Наташы\герои учебников пнш\Картинки\мальчик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930" y="2861146"/>
            <a:ext cx="170021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7" b="100000" l="0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207" y="1661656"/>
            <a:ext cx="2260829" cy="16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74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7924800" y="3886200"/>
            <a:ext cx="1219200" cy="1600200"/>
            <a:chOff x="1608" y="1968"/>
            <a:chExt cx="888" cy="1224"/>
          </a:xfrm>
        </p:grpSpPr>
        <p:sp>
          <p:nvSpPr>
            <p:cNvPr id="4120" name="AutoShape 29"/>
            <p:cNvSpPr>
              <a:spLocks noChangeArrowheads="1"/>
            </p:cNvSpPr>
            <p:nvPr/>
          </p:nvSpPr>
          <p:spPr bwMode="auto">
            <a:xfrm rot="5400000">
              <a:off x="1824" y="2592"/>
              <a:ext cx="384" cy="816"/>
            </a:xfrm>
            <a:prstGeom prst="moon">
              <a:avLst>
                <a:gd name="adj" fmla="val 875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121" name="Group 30"/>
            <p:cNvGrpSpPr>
              <a:grpSpLocks/>
            </p:cNvGrpSpPr>
            <p:nvPr/>
          </p:nvGrpSpPr>
          <p:grpSpPr bwMode="auto">
            <a:xfrm rot="214178">
              <a:off x="1776" y="1968"/>
              <a:ext cx="720" cy="1008"/>
              <a:chOff x="1200" y="1680"/>
              <a:chExt cx="1680" cy="1824"/>
            </a:xfrm>
          </p:grpSpPr>
          <p:sp>
            <p:nvSpPr>
              <p:cNvPr id="4122" name="Oval 3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123" name="Group 32"/>
              <p:cNvGrpSpPr>
                <a:grpSpLocks/>
              </p:cNvGrpSpPr>
              <p:nvPr/>
            </p:nvGrpSpPr>
            <p:grpSpPr bwMode="auto">
              <a:xfrm rot="157289">
                <a:off x="1776" y="2016"/>
                <a:ext cx="384" cy="1488"/>
                <a:chOff x="2784" y="1104"/>
                <a:chExt cx="384" cy="1488"/>
              </a:xfrm>
            </p:grpSpPr>
            <p:sp>
              <p:nvSpPr>
                <p:cNvPr id="4132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3" name="AutoShape 34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4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5" name="AutoShape 36"/>
                <p:cNvSpPr>
                  <a:spLocks noChangeArrowheads="1"/>
                </p:cNvSpPr>
                <p:nvPr/>
              </p:nvSpPr>
              <p:spPr bwMode="auto">
                <a:xfrm>
                  <a:off x="2784" y="182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7" name="AutoShape 38"/>
                <p:cNvSpPr>
                  <a:spLocks noChangeArrowheads="1"/>
                </p:cNvSpPr>
                <p:nvPr/>
              </p:nvSpPr>
              <p:spPr bwMode="auto">
                <a:xfrm>
                  <a:off x="2784" y="196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2784" y="225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9" name="AutoShape 40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0" name="AutoShape 4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1" name="AutoShape 42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124" name="AutoShape 43"/>
              <p:cNvSpPr>
                <a:spLocks noChangeArrowheads="1"/>
              </p:cNvSpPr>
              <p:nvPr/>
            </p:nvSpPr>
            <p:spPr bwMode="auto">
              <a:xfrm rot="6692610">
                <a:off x="2184" y="1608"/>
                <a:ext cx="432" cy="67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5" name="AutoShape 44"/>
              <p:cNvSpPr>
                <a:spLocks noChangeArrowheads="1"/>
              </p:cNvSpPr>
              <p:nvPr/>
            </p:nvSpPr>
            <p:spPr bwMode="auto">
              <a:xfrm rot="2676877">
                <a:off x="1200" y="1680"/>
                <a:ext cx="624" cy="816"/>
              </a:xfrm>
              <a:prstGeom prst="moon">
                <a:avLst>
                  <a:gd name="adj" fmla="val 4125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6" name="AutoShape 45"/>
              <p:cNvSpPr>
                <a:spLocks noChangeArrowheads="1"/>
              </p:cNvSpPr>
              <p:nvPr/>
            </p:nvSpPr>
            <p:spPr bwMode="auto">
              <a:xfrm rot="8889662">
                <a:off x="2208" y="1776"/>
                <a:ext cx="672" cy="95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7" name="AutoShape 46"/>
              <p:cNvSpPr>
                <a:spLocks noChangeArrowheads="1"/>
              </p:cNvSpPr>
              <p:nvPr/>
            </p:nvSpPr>
            <p:spPr bwMode="auto">
              <a:xfrm rot="10335691">
                <a:off x="2053" y="1962"/>
                <a:ext cx="366" cy="72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8" name="AutoShape 47"/>
              <p:cNvSpPr>
                <a:spLocks noChangeArrowheads="1"/>
              </p:cNvSpPr>
              <p:nvPr/>
            </p:nvSpPr>
            <p:spPr bwMode="auto">
              <a:xfrm rot="439038">
                <a:off x="1536" y="1968"/>
                <a:ext cx="432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9" name="Oval 4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0" name="Oval 49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1" name="Oval 50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44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431" y="116632"/>
            <a:ext cx="20907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967" y="509884"/>
            <a:ext cx="64624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Здравствуй,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Миша!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Я слышал, что в России период с середины сентября называют «Золотая осень». Что такое золотая осень?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мне, пожалуйста.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32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Твой друг Джек.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28184" y="418517"/>
            <a:ext cx="747238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i="1" dirty="0" smtClean="0"/>
              <a:t>            </a:t>
            </a:r>
            <a:r>
              <a:rPr lang="ru-RU" sz="2800" i="1" dirty="0" smtClean="0"/>
              <a:t>Здравствуй, Джек!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i="1" dirty="0" smtClean="0"/>
              <a:t>      Наступила осень. Птицы улетают. Моросит  дождь. Листья падают. Цветы высохли. Трава пожелтела. Листва шуршит. Вода потемнела.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i="1" dirty="0" smtClean="0"/>
              <a:t>                              Твой друг Миша.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122" name="Picture 2" descr="D:\ДОкументы Наташы\герои учебников пнш\Картинки\мальчик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564309" cy="42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43" name="Rectangle 4"/>
            <p:cNvSpPr>
              <a:spLocks noChangeArrowheads="1"/>
            </p:cNvSpPr>
            <p:nvPr/>
          </p:nvSpPr>
          <p:spPr bwMode="auto">
            <a:xfrm>
              <a:off x="0" y="3408"/>
              <a:ext cx="5760" cy="912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099" name="Object 3"/>
          <p:cNvSpPr>
            <a:spLocks noChangeAspect="1" noChangeArrowheads="1"/>
          </p:cNvSpPr>
          <p:nvPr/>
        </p:nvSpPr>
        <p:spPr bwMode="auto">
          <a:xfrm>
            <a:off x="2057400" y="228600"/>
            <a:ext cx="56388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4118" name="Group 28"/>
          <p:cNvGrpSpPr>
            <a:grpSpLocks/>
          </p:cNvGrpSpPr>
          <p:nvPr/>
        </p:nvGrpSpPr>
        <p:grpSpPr bwMode="auto">
          <a:xfrm>
            <a:off x="7924800" y="3886200"/>
            <a:ext cx="1219200" cy="1600200"/>
            <a:chOff x="1608" y="1968"/>
            <a:chExt cx="888" cy="1224"/>
          </a:xfrm>
        </p:grpSpPr>
        <p:sp>
          <p:nvSpPr>
            <p:cNvPr id="4120" name="AutoShape 29"/>
            <p:cNvSpPr>
              <a:spLocks noChangeArrowheads="1"/>
            </p:cNvSpPr>
            <p:nvPr/>
          </p:nvSpPr>
          <p:spPr bwMode="auto">
            <a:xfrm rot="5400000">
              <a:off x="1824" y="2592"/>
              <a:ext cx="384" cy="816"/>
            </a:xfrm>
            <a:prstGeom prst="moon">
              <a:avLst>
                <a:gd name="adj" fmla="val 875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4121" name="Group 30"/>
            <p:cNvGrpSpPr>
              <a:grpSpLocks/>
            </p:cNvGrpSpPr>
            <p:nvPr/>
          </p:nvGrpSpPr>
          <p:grpSpPr bwMode="auto">
            <a:xfrm rot="214178">
              <a:off x="1776" y="1968"/>
              <a:ext cx="720" cy="1008"/>
              <a:chOff x="1200" y="1680"/>
              <a:chExt cx="1680" cy="1824"/>
            </a:xfrm>
          </p:grpSpPr>
          <p:sp>
            <p:nvSpPr>
              <p:cNvPr id="4122" name="Oval 3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4123" name="Group 32"/>
              <p:cNvGrpSpPr>
                <a:grpSpLocks/>
              </p:cNvGrpSpPr>
              <p:nvPr/>
            </p:nvGrpSpPr>
            <p:grpSpPr bwMode="auto">
              <a:xfrm rot="157289">
                <a:off x="1776" y="2016"/>
                <a:ext cx="384" cy="1488"/>
                <a:chOff x="2784" y="1104"/>
                <a:chExt cx="384" cy="1488"/>
              </a:xfrm>
            </p:grpSpPr>
            <p:sp>
              <p:nvSpPr>
                <p:cNvPr id="4132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4" y="124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3" name="AutoShape 34"/>
                <p:cNvSpPr>
                  <a:spLocks noChangeArrowheads="1"/>
                </p:cNvSpPr>
                <p:nvPr/>
              </p:nvSpPr>
              <p:spPr bwMode="auto">
                <a:xfrm>
                  <a:off x="2784" y="110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4" name="AutoShape 35"/>
                <p:cNvSpPr>
                  <a:spLocks noChangeArrowheads="1"/>
                </p:cNvSpPr>
                <p:nvPr/>
              </p:nvSpPr>
              <p:spPr bwMode="auto">
                <a:xfrm>
                  <a:off x="2784" y="139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5" name="AutoShape 36"/>
                <p:cNvSpPr>
                  <a:spLocks noChangeArrowheads="1"/>
                </p:cNvSpPr>
                <p:nvPr/>
              </p:nvSpPr>
              <p:spPr bwMode="auto">
                <a:xfrm>
                  <a:off x="2784" y="1824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6" name="AutoShape 37"/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7" name="AutoShape 38"/>
                <p:cNvSpPr>
                  <a:spLocks noChangeArrowheads="1"/>
                </p:cNvSpPr>
                <p:nvPr/>
              </p:nvSpPr>
              <p:spPr bwMode="auto">
                <a:xfrm>
                  <a:off x="2784" y="1968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2784" y="225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39" name="AutoShape 40"/>
                <p:cNvSpPr>
                  <a:spLocks noChangeArrowheads="1"/>
                </p:cNvSpPr>
                <p:nvPr/>
              </p:nvSpPr>
              <p:spPr bwMode="auto">
                <a:xfrm>
                  <a:off x="2784" y="240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0" name="AutoShape 4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4141" name="AutoShape 42"/>
                <p:cNvSpPr>
                  <a:spLocks noChangeArrowheads="1"/>
                </p:cNvSpPr>
                <p:nvPr/>
              </p:nvSpPr>
              <p:spPr bwMode="auto">
                <a:xfrm>
                  <a:off x="2784" y="1536"/>
                  <a:ext cx="384" cy="192"/>
                </a:xfrm>
                <a:custGeom>
                  <a:avLst/>
                  <a:gdLst>
                    <a:gd name="T0" fmla="*/ 320 w 21600"/>
                    <a:gd name="T1" fmla="*/ 96 h 21600"/>
                    <a:gd name="T2" fmla="*/ 192 w 21600"/>
                    <a:gd name="T3" fmla="*/ 192 h 21600"/>
                    <a:gd name="T4" fmla="*/ 64 w 21600"/>
                    <a:gd name="T5" fmla="*/ 96 h 21600"/>
                    <a:gd name="T6" fmla="*/ 19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400 h 21600"/>
                    <a:gd name="T14" fmla="*/ 162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7150" y="21600"/>
                      </a:lnTo>
                      <a:lnTo>
                        <a:pt x="1445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124" name="AutoShape 43"/>
              <p:cNvSpPr>
                <a:spLocks noChangeArrowheads="1"/>
              </p:cNvSpPr>
              <p:nvPr/>
            </p:nvSpPr>
            <p:spPr bwMode="auto">
              <a:xfrm rot="6692610">
                <a:off x="2184" y="1608"/>
                <a:ext cx="432" cy="67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5" name="AutoShape 44"/>
              <p:cNvSpPr>
                <a:spLocks noChangeArrowheads="1"/>
              </p:cNvSpPr>
              <p:nvPr/>
            </p:nvSpPr>
            <p:spPr bwMode="auto">
              <a:xfrm rot="2676877">
                <a:off x="1200" y="1680"/>
                <a:ext cx="624" cy="816"/>
              </a:xfrm>
              <a:prstGeom prst="moon">
                <a:avLst>
                  <a:gd name="adj" fmla="val 4125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6" name="AutoShape 45"/>
              <p:cNvSpPr>
                <a:spLocks noChangeArrowheads="1"/>
              </p:cNvSpPr>
              <p:nvPr/>
            </p:nvSpPr>
            <p:spPr bwMode="auto">
              <a:xfrm rot="8889662">
                <a:off x="2208" y="1776"/>
                <a:ext cx="672" cy="95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7" name="AutoShape 46"/>
              <p:cNvSpPr>
                <a:spLocks noChangeArrowheads="1"/>
              </p:cNvSpPr>
              <p:nvPr/>
            </p:nvSpPr>
            <p:spPr bwMode="auto">
              <a:xfrm rot="10335691">
                <a:off x="2053" y="1962"/>
                <a:ext cx="366" cy="72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8" name="AutoShape 47"/>
              <p:cNvSpPr>
                <a:spLocks noChangeArrowheads="1"/>
              </p:cNvSpPr>
              <p:nvPr/>
            </p:nvSpPr>
            <p:spPr bwMode="auto">
              <a:xfrm rot="439038">
                <a:off x="1536" y="1968"/>
                <a:ext cx="432" cy="768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0082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29" name="Oval 48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0" name="Oval 49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31" name="Oval 50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44" cy="96"/>
              </a:xfrm>
              <a:prstGeom prst="ellipse">
                <a:avLst/>
              </a:prstGeom>
              <a:solidFill>
                <a:srgbClr val="CC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" y="90301"/>
            <a:ext cx="7218363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6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резентация Microsoft 11PowerPoint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AFD7FF"/>
    </a:lt1>
    <a:dk2>
      <a:srgbClr val="003300"/>
    </a:dk2>
    <a:lt2>
      <a:srgbClr val="5F5F5F"/>
    </a:lt2>
    <a:accent1>
      <a:srgbClr val="009900"/>
    </a:accent1>
    <a:accent2>
      <a:srgbClr val="CC9900"/>
    </a:accent2>
    <a:accent3>
      <a:srgbClr val="D4E8FF"/>
    </a:accent3>
    <a:accent4>
      <a:srgbClr val="000000"/>
    </a:accent4>
    <a:accent5>
      <a:srgbClr val="AACAAA"/>
    </a:accent5>
    <a:accent6>
      <a:srgbClr val="B98A00"/>
    </a:accent6>
    <a:hlink>
      <a:srgbClr val="FF3300"/>
    </a:hlink>
    <a:folHlink>
      <a:srgbClr val="6633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66CCFF"/>
    </a:lt1>
    <a:dk2>
      <a:srgbClr val="003300"/>
    </a:dk2>
    <a:lt2>
      <a:srgbClr val="5F5F5F"/>
    </a:lt2>
    <a:accent1>
      <a:srgbClr val="009900"/>
    </a:accent1>
    <a:accent2>
      <a:srgbClr val="CC9900"/>
    </a:accent2>
    <a:accent3>
      <a:srgbClr val="B8E2FF"/>
    </a:accent3>
    <a:accent4>
      <a:srgbClr val="000000"/>
    </a:accent4>
    <a:accent5>
      <a:srgbClr val="AACAAA"/>
    </a:accent5>
    <a:accent6>
      <a:srgbClr val="B98A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11PowerPoint</Template>
  <TotalTime>508</TotalTime>
  <Words>534</Words>
  <Application>Microsoft Office PowerPoint</Application>
  <PresentationFormat>Экран (4:3)</PresentationFormat>
  <Paragraphs>94</Paragraphs>
  <Slides>20</Slides>
  <Notes>11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1_Бамбук</vt:lpstr>
      <vt:lpstr>2_Бамбук</vt:lpstr>
      <vt:lpstr>Тема Office</vt:lpstr>
      <vt:lpstr>1_Тема Office</vt:lpstr>
      <vt:lpstr>1_Презентация Microsoft 11PowerPoint</vt:lpstr>
      <vt:lpstr>Обобщение темы главные и второстепенные члены предложения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Admin</dc:creator>
  <cp:lastModifiedBy>Наташа</cp:lastModifiedBy>
  <cp:revision>60</cp:revision>
  <dcterms:created xsi:type="dcterms:W3CDTF">2013-09-16T17:35:55Z</dcterms:created>
  <dcterms:modified xsi:type="dcterms:W3CDTF">2014-06-05T05:50:01Z</dcterms:modified>
</cp:coreProperties>
</file>