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569" autoAdjust="0"/>
  </p:normalViewPr>
  <p:slideViewPr>
    <p:cSldViewPr>
      <p:cViewPr varScale="1">
        <p:scale>
          <a:sx n="79" d="100"/>
          <a:sy n="79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7EB59-2617-4E1F-BBAF-5272CE9DF06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5C76-68A3-4685-853E-E28D2DF03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8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5C76-68A3-4685-853E-E28D2DF037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4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5C76-68A3-4685-853E-E28D2DF037D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9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23B2-A119-481C-AE1E-024CB923F70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A525-39E2-486E-8FC6-34D4D9B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3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23B2-A119-481C-AE1E-024CB923F70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A525-39E2-486E-8FC6-34D4D9B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8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23B2-A119-481C-AE1E-024CB923F70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A525-39E2-486E-8FC6-34D4D9B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23B2-A119-481C-AE1E-024CB923F70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A525-39E2-486E-8FC6-34D4D9B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2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23B2-A119-481C-AE1E-024CB923F70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A525-39E2-486E-8FC6-34D4D9B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8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23B2-A119-481C-AE1E-024CB923F70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A525-39E2-486E-8FC6-34D4D9B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3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23B2-A119-481C-AE1E-024CB923F70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A525-39E2-486E-8FC6-34D4D9B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23B2-A119-481C-AE1E-024CB923F70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A525-39E2-486E-8FC6-34D4D9B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23B2-A119-481C-AE1E-024CB923F70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A525-39E2-486E-8FC6-34D4D9B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9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23B2-A119-481C-AE1E-024CB923F70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A525-39E2-486E-8FC6-34D4D9B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23B2-A119-481C-AE1E-024CB923F70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A525-39E2-486E-8FC6-34D4D9B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523B2-A119-481C-AE1E-024CB923F706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A525-39E2-486E-8FC6-34D4D9B6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2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slide" Target="slide27.xml"/><Relationship Id="rId18" Type="http://schemas.openxmlformats.org/officeDocument/2006/relationships/slide" Target="slide23.xml"/><Relationship Id="rId3" Type="http://schemas.openxmlformats.org/officeDocument/2006/relationships/slide" Target="slide16.xml"/><Relationship Id="rId21" Type="http://schemas.openxmlformats.org/officeDocument/2006/relationships/image" Target="../media/image24.png"/><Relationship Id="rId7" Type="http://schemas.openxmlformats.org/officeDocument/2006/relationships/slide" Target="slide18.xml"/><Relationship Id="rId12" Type="http://schemas.openxmlformats.org/officeDocument/2006/relationships/image" Target="../media/image20.jpeg"/><Relationship Id="rId17" Type="http://schemas.microsoft.com/office/2007/relationships/hdphoto" Target="../media/hdphoto6.wdp"/><Relationship Id="rId25" Type="http://schemas.microsoft.com/office/2007/relationships/hdphoto" Target="../media/hdphoto9.wdp"/><Relationship Id="rId2" Type="http://schemas.openxmlformats.org/officeDocument/2006/relationships/image" Target="../media/image15.jpg"/><Relationship Id="rId16" Type="http://schemas.openxmlformats.org/officeDocument/2006/relationships/image" Target="../media/image22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slide" Target="slide26.xml"/><Relationship Id="rId24" Type="http://schemas.openxmlformats.org/officeDocument/2006/relationships/image" Target="../media/image25.png"/><Relationship Id="rId5" Type="http://schemas.openxmlformats.org/officeDocument/2006/relationships/slide" Target="slide17.xml"/><Relationship Id="rId15" Type="http://schemas.openxmlformats.org/officeDocument/2006/relationships/slide" Target="slide22.xml"/><Relationship Id="rId23" Type="http://schemas.openxmlformats.org/officeDocument/2006/relationships/slide" Target="slide25.xml"/><Relationship Id="rId10" Type="http://schemas.openxmlformats.org/officeDocument/2006/relationships/image" Target="../media/image19.jpeg"/><Relationship Id="rId19" Type="http://schemas.openxmlformats.org/officeDocument/2006/relationships/image" Target="../media/image23.png"/><Relationship Id="rId4" Type="http://schemas.openxmlformats.org/officeDocument/2006/relationships/image" Target="../media/image16.gif"/><Relationship Id="rId9" Type="http://schemas.openxmlformats.org/officeDocument/2006/relationships/slide" Target="slide24.xml"/><Relationship Id="rId14" Type="http://schemas.openxmlformats.org/officeDocument/2006/relationships/image" Target="../media/image21.png"/><Relationship Id="rId22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5;&#1056;&#1048;&#1056;&#1054;&#1044;&#1053;&#1067;&#1045;%20&#1047;&#1054;&#1053;&#1067;%201.notebook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slide" Target="slide15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slide" Target="slide13.xml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microsoft.com/office/2007/relationships/hdphoto" Target="../media/hdphoto1.wdp"/><Relationship Id="rId15" Type="http://schemas.openxmlformats.org/officeDocument/2006/relationships/image" Target="../media/image6.png"/><Relationship Id="rId10" Type="http://schemas.openxmlformats.org/officeDocument/2006/relationships/image" Target="../media/image4.gif"/><Relationship Id="rId19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79;&#1072;&#1075;&#1072;&#1076;&#1086;&#1095;&#1085;&#1072;&#1103;.noteboo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82;&#1088;&#1072;&#1089;&#1085;&#1072;&#1103;%20&#1082;&#1085;&#1080;&#1075;&#1072;.noteboo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73;&#1086;&#1090;&#1072;&#1085;&#1080;&#1095;&#1077;&#1089;&#1082;&#1072;&#1103;.notebook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slide" Target="slide15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7352"/>
            <a:ext cx="8650846" cy="5400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«Путешествие по природным зонам России»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132856"/>
            <a:ext cx="6400800" cy="17526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– обобщение . Окружающий мир. 4 класс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9818" y="5733256"/>
            <a:ext cx="40370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Выполнила учитель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Головатовской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СОШ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Андрющенко Елена Владимировна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2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47864" y="116632"/>
            <a:ext cx="205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СТЕПЬ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89240"/>
            <a:ext cx="1096516" cy="109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44824"/>
            <a:ext cx="77925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«Вот </a:t>
            </a:r>
            <a:r>
              <a:rPr lang="ru-RU" sz="2400" dirty="0">
                <a:latin typeface="Arial Black" pitchFamily="34" charset="0"/>
              </a:rPr>
              <a:t>могучий красавец дуб, </a:t>
            </a:r>
            <a:r>
              <a:rPr lang="ru-RU" sz="2400" dirty="0" smtClean="0">
                <a:latin typeface="Arial Black" pitchFamily="34" charset="0"/>
              </a:rPr>
              <a:t>белоствольная</a:t>
            </a:r>
          </a:p>
          <a:p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берёза, осина </a:t>
            </a:r>
            <a:r>
              <a:rPr lang="ru-RU" sz="2400" dirty="0" smtClean="0">
                <a:latin typeface="Arial Black" pitchFamily="34" charset="0"/>
              </a:rPr>
              <a:t>с </a:t>
            </a:r>
            <a:r>
              <a:rPr lang="ru-RU" sz="2400" dirty="0">
                <a:latin typeface="Arial Black" pitchFamily="34" charset="0"/>
              </a:rPr>
              <a:t>дрожащими листочками,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раскидистая </a:t>
            </a:r>
            <a:r>
              <a:rPr lang="ru-RU" sz="2400" dirty="0">
                <a:latin typeface="Arial Black" pitchFamily="34" charset="0"/>
              </a:rPr>
              <a:t>липа. Ветви </a:t>
            </a:r>
            <a:r>
              <a:rPr lang="ru-RU" sz="2400" dirty="0" smtClean="0">
                <a:latin typeface="Arial Black" pitchFamily="34" charset="0"/>
              </a:rPr>
              <a:t>сосны </a:t>
            </a:r>
            <a:r>
              <a:rPr lang="ru-RU" sz="2400" dirty="0">
                <a:latin typeface="Arial Black" pitchFamily="34" charset="0"/>
              </a:rPr>
              <a:t>и ели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часто </a:t>
            </a:r>
            <a:r>
              <a:rPr lang="ru-RU" sz="2400" dirty="0">
                <a:latin typeface="Arial Black" pitchFamily="34" charset="0"/>
              </a:rPr>
              <a:t>образуют густой навес, а внизу –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подлесок </a:t>
            </a:r>
            <a:r>
              <a:rPr lang="ru-RU" sz="2400" dirty="0">
                <a:latin typeface="Arial Black" pitchFamily="34" charset="0"/>
              </a:rPr>
              <a:t>из орешника и других кустов.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Сейчас </a:t>
            </a:r>
            <a:r>
              <a:rPr lang="ru-RU" sz="2400" dirty="0">
                <a:latin typeface="Arial Black" pitchFamily="34" charset="0"/>
              </a:rPr>
              <a:t>лето и у людей одна забота –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сохранить </a:t>
            </a:r>
            <a:r>
              <a:rPr lang="ru-RU" sz="2400" dirty="0">
                <a:latin typeface="Arial Black" pitchFamily="34" charset="0"/>
              </a:rPr>
              <a:t>это богатство от огня</a:t>
            </a:r>
            <a:r>
              <a:rPr lang="ru-RU" sz="2400" dirty="0" smtClean="0">
                <a:latin typeface="Arial Black" pitchFamily="34" charset="0"/>
              </a:rPr>
              <a:t>.»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588224" y="5085184"/>
            <a:ext cx="151216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2" action="ppaction://hlinksldjump"/>
              </a:rPr>
              <a:t>ОТВЕТ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64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3888" y="260648"/>
            <a:ext cx="1441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92" y="5733256"/>
            <a:ext cx="1024508" cy="10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12776"/>
            <a:ext cx="790472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Black" pitchFamily="34" charset="0"/>
              </a:rPr>
              <a:t>Деревья здесь не растут. Болотистая 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местность </a:t>
            </a:r>
            <a:r>
              <a:rPr lang="ru-RU" sz="2800" dirty="0">
                <a:latin typeface="Arial Black" pitchFamily="34" charset="0"/>
              </a:rPr>
              <a:t>– </a:t>
            </a:r>
            <a:r>
              <a:rPr lang="ru-RU" sz="2800" dirty="0" smtClean="0">
                <a:latin typeface="Arial Black" pitchFamily="34" charset="0"/>
              </a:rPr>
              <a:t>прекрасное </a:t>
            </a:r>
            <a:r>
              <a:rPr lang="ru-RU" sz="2800" dirty="0">
                <a:latin typeface="Arial Black" pitchFamily="34" charset="0"/>
              </a:rPr>
              <a:t>место 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для комаров и </a:t>
            </a:r>
            <a:r>
              <a:rPr lang="ru-RU" sz="2800" dirty="0">
                <a:latin typeface="Arial Black" pitchFamily="34" charset="0"/>
              </a:rPr>
              <a:t>мошкары. 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Лето </a:t>
            </a:r>
            <a:r>
              <a:rPr lang="ru-RU" sz="2800" dirty="0">
                <a:latin typeface="Arial Black" pitchFamily="34" charset="0"/>
              </a:rPr>
              <a:t>здесь короткое. 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Навещают </a:t>
            </a:r>
            <a:r>
              <a:rPr lang="ru-RU" sz="2800" dirty="0">
                <a:latin typeface="Arial Black" pitchFamily="34" charset="0"/>
              </a:rPr>
              <a:t>этот край летом 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многочисленные </a:t>
            </a:r>
            <a:r>
              <a:rPr lang="ru-RU" sz="2800" dirty="0">
                <a:latin typeface="Arial Black" pitchFamily="34" charset="0"/>
              </a:rPr>
              <a:t>птицы. 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Мхи </a:t>
            </a:r>
            <a:r>
              <a:rPr lang="ru-RU" sz="2800" dirty="0">
                <a:latin typeface="Arial Black" pitchFamily="34" charset="0"/>
              </a:rPr>
              <a:t>и </a:t>
            </a:r>
            <a:r>
              <a:rPr lang="ru-RU" sz="2800" dirty="0" smtClean="0">
                <a:latin typeface="Arial Black" pitchFamily="34" charset="0"/>
              </a:rPr>
              <a:t>лишайники</a:t>
            </a:r>
          </a:p>
          <a:p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>
                <a:latin typeface="Arial Black" pitchFamily="34" charset="0"/>
              </a:rPr>
              <a:t>господствуют всюду.</a:t>
            </a:r>
          </a:p>
        </p:txBody>
      </p:sp>
      <p:sp>
        <p:nvSpPr>
          <p:cNvPr id="3" name="Овал 2"/>
          <p:cNvSpPr/>
          <p:nvPr/>
        </p:nvSpPr>
        <p:spPr>
          <a:xfrm>
            <a:off x="6732240" y="5157192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hlinkClick r:id="rId2" action="ppaction://hlinksldjump"/>
              </a:rPr>
              <a:t>ОТВЕТ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12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8588" y="260648"/>
            <a:ext cx="2606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ТУНДРА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76" y="5445224"/>
            <a:ext cx="1168524" cy="11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462284"/>
              </p:ext>
            </p:extLst>
          </p:nvPr>
        </p:nvGraphicFramePr>
        <p:xfrm>
          <a:off x="755576" y="476672"/>
          <a:ext cx="7560840" cy="6143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2808312"/>
                <a:gridCol w="2304256"/>
              </a:tblGrid>
              <a:tr h="1944216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32248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67089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76672"/>
            <a:ext cx="1584176" cy="1908043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76672"/>
            <a:ext cx="2160240" cy="1915869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672" y="525605"/>
            <a:ext cx="2265623" cy="1849742"/>
          </a:xfrm>
          <a:prstGeom prst="rect">
            <a:avLst/>
          </a:prstGeom>
        </p:spPr>
      </p:pic>
      <p:pic>
        <p:nvPicPr>
          <p:cNvPr id="9" name="Рисунок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736" y="2652067"/>
            <a:ext cx="2160987" cy="1651834"/>
          </a:xfrm>
          <a:prstGeom prst="rect">
            <a:avLst/>
          </a:prstGeom>
        </p:spPr>
      </p:pic>
      <p:pic>
        <p:nvPicPr>
          <p:cNvPr id="11" name="Рисунок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214" y="4726777"/>
            <a:ext cx="1832538" cy="1832538"/>
          </a:xfrm>
          <a:prstGeom prst="rect">
            <a:avLst/>
          </a:prstGeom>
        </p:spPr>
      </p:pic>
      <p:pic>
        <p:nvPicPr>
          <p:cNvPr id="12" name="Рисунок 1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48" y="6065837"/>
            <a:ext cx="520452" cy="520452"/>
          </a:xfrm>
          <a:prstGeom prst="rect">
            <a:avLst/>
          </a:prstGeom>
        </p:spPr>
      </p:pic>
      <p:pic>
        <p:nvPicPr>
          <p:cNvPr id="13" name="Рисунок 1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34" b="97351" l="7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70" y="2559683"/>
            <a:ext cx="203200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250" b="90000" l="1000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1" y="2480752"/>
            <a:ext cx="1143000" cy="203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8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04" y="4838201"/>
            <a:ext cx="1066800" cy="1524000"/>
          </a:xfrm>
          <a:prstGeom prst="rect">
            <a:avLst/>
          </a:prstGeom>
        </p:spPr>
      </p:pic>
      <p:pic>
        <p:nvPicPr>
          <p:cNvPr id="16" name="Рисунок 15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8507" l="250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08" y="4962026"/>
            <a:ext cx="1524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96" y="476672"/>
            <a:ext cx="8831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ИЗОБРЕТАТЕЛЬСКИЕ ЗАДАЧИ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354" y="2871284"/>
            <a:ext cx="77147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ВЫБЕРИТЕ КОНВЕРТ С ЗАДАЧАМИ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90" y="5974160"/>
            <a:ext cx="914400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44639"/>
            <a:ext cx="74857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ПОСЕЛИ ЖИВОТНЫХ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ИХ ПРИРОДНУЮ ЗОНУ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775" y="4077072"/>
            <a:ext cx="2076450" cy="2438400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914400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804248" y="1999297"/>
            <a:ext cx="842963" cy="5540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50825" y="1969294"/>
            <a:ext cx="6449616" cy="596106"/>
            <a:chOff x="250825" y="1969294"/>
            <a:chExt cx="6449616" cy="596106"/>
          </a:xfrm>
        </p:grpSpPr>
        <p:sp>
          <p:nvSpPr>
            <p:cNvPr id="2" name="Rectangle 21"/>
            <p:cNvSpPr>
              <a:spLocks noChangeArrowheads="1"/>
            </p:cNvSpPr>
            <p:nvPr/>
          </p:nvSpPr>
          <p:spPr bwMode="auto">
            <a:xfrm>
              <a:off x="250825" y="1989138"/>
              <a:ext cx="2447925" cy="57626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Водоросли</a:t>
              </a:r>
            </a:p>
          </p:txBody>
        </p:sp>
        <p:sp>
          <p:nvSpPr>
            <p:cNvPr id="3" name="AutoShape 32"/>
            <p:cNvSpPr>
              <a:spLocks noChangeArrowheads="1"/>
            </p:cNvSpPr>
            <p:nvPr/>
          </p:nvSpPr>
          <p:spPr bwMode="auto">
            <a:xfrm>
              <a:off x="2843808" y="2034381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Rectangle 22"/>
            <p:cNvSpPr>
              <a:spLocks noChangeArrowheads="1"/>
            </p:cNvSpPr>
            <p:nvPr/>
          </p:nvSpPr>
          <p:spPr bwMode="auto">
            <a:xfrm>
              <a:off x="3995936" y="1969294"/>
              <a:ext cx="1511300" cy="57626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рачки</a:t>
              </a:r>
            </a:p>
          </p:txBody>
        </p:sp>
        <p:sp>
          <p:nvSpPr>
            <p:cNvPr id="5" name="AutoShape 33"/>
            <p:cNvSpPr>
              <a:spLocks noChangeArrowheads="1"/>
            </p:cNvSpPr>
            <p:nvPr/>
          </p:nvSpPr>
          <p:spPr bwMode="auto">
            <a:xfrm>
              <a:off x="5724128" y="2058829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2843807" y="2027029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Oval 38"/>
          <p:cNvSpPr>
            <a:spLocks noChangeArrowheads="1"/>
          </p:cNvSpPr>
          <p:nvPr/>
        </p:nvSpPr>
        <p:spPr bwMode="auto">
          <a:xfrm>
            <a:off x="3059311" y="5084763"/>
            <a:ext cx="1873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кайры</a:t>
            </a:r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7812360" y="20796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46091" y="2951708"/>
            <a:ext cx="8215750" cy="613080"/>
            <a:chOff x="246091" y="2951708"/>
            <a:chExt cx="8215750" cy="613080"/>
          </a:xfrm>
        </p:grpSpPr>
        <p:sp>
          <p:nvSpPr>
            <p:cNvPr id="11" name="AutoShape 34"/>
            <p:cNvSpPr>
              <a:spLocks noChangeArrowheads="1"/>
            </p:cNvSpPr>
            <p:nvPr/>
          </p:nvSpPr>
          <p:spPr bwMode="auto">
            <a:xfrm>
              <a:off x="246091" y="2996952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1390791" y="2951708"/>
              <a:ext cx="7071050" cy="613080"/>
              <a:chOff x="1390791" y="2951708"/>
              <a:chExt cx="7071050" cy="613080"/>
            </a:xfrm>
          </p:grpSpPr>
          <p:sp>
            <p:nvSpPr>
              <p:cNvPr id="12" name="Rectangle 23"/>
              <p:cNvSpPr>
                <a:spLocks noChangeArrowheads="1"/>
              </p:cNvSpPr>
              <p:nvPr/>
            </p:nvSpPr>
            <p:spPr bwMode="auto">
              <a:xfrm>
                <a:off x="1390791" y="2951708"/>
                <a:ext cx="1655763" cy="52259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sz="32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птицы</a:t>
                </a:r>
              </a:p>
            </p:txBody>
          </p:sp>
          <p:sp>
            <p:nvSpPr>
              <p:cNvPr id="13" name="AutoShape 36"/>
              <p:cNvSpPr>
                <a:spLocks noChangeArrowheads="1"/>
              </p:cNvSpPr>
              <p:nvPr/>
            </p:nvSpPr>
            <p:spPr bwMode="auto">
              <a:xfrm>
                <a:off x="3203575" y="3042196"/>
                <a:ext cx="976313" cy="440532"/>
              </a:xfrm>
              <a:prstGeom prst="rightArrow">
                <a:avLst>
                  <a:gd name="adj1" fmla="val 50000"/>
                  <a:gd name="adj2" fmla="val 5024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4356566" y="3042196"/>
                <a:ext cx="4105275" cy="52259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sz="32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бактерии  гниения</a:t>
                </a:r>
              </a:p>
            </p:txBody>
          </p:sp>
        </p:grpSp>
      </p:grpSp>
      <p:sp>
        <p:nvSpPr>
          <p:cNvPr id="15" name="Oval 39"/>
          <p:cNvSpPr>
            <a:spLocks noChangeArrowheads="1"/>
          </p:cNvSpPr>
          <p:nvPr/>
        </p:nvSpPr>
        <p:spPr bwMode="auto">
          <a:xfrm>
            <a:off x="5712841" y="5084763"/>
            <a:ext cx="3025775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морские  ежи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755650" y="5013325"/>
            <a:ext cx="1295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рыба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166" y="188640"/>
            <a:ext cx="89944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Заполни звенья в цепи питания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" name="Рисунок 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90" y="5927725"/>
            <a:ext cx="785962" cy="7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5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22222E-6 1.17429E-6 L 0.64584 -0.46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-23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388" y="775494"/>
            <a:ext cx="8393112" cy="2281238"/>
            <a:chOff x="179388" y="333375"/>
            <a:chExt cx="8393112" cy="2281238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179388" y="333375"/>
              <a:ext cx="2160587" cy="6985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Растения</a:t>
              </a:r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5219700" y="476250"/>
              <a:ext cx="914400" cy="6985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?</a:t>
              </a:r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4643438" y="1916113"/>
              <a:ext cx="1439862" cy="6985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лиса</a:t>
              </a:r>
            </a:p>
          </p:txBody>
        </p:sp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>
              <a:off x="2700338" y="476250"/>
              <a:ext cx="976312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2124075" y="1916113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7596188" y="476250"/>
              <a:ext cx="976312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79388" y="3789363"/>
            <a:ext cx="2592387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волк</a:t>
            </a:r>
          </a:p>
        </p:txBody>
      </p:sp>
      <p:sp>
        <p:nvSpPr>
          <p:cNvPr id="10" name="Oval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31361" y="5229200"/>
            <a:ext cx="4032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белая  куропатка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164099" y="4005064"/>
            <a:ext cx="2354262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песец</a:t>
            </a:r>
          </a:p>
        </p:txBody>
      </p:sp>
      <p:pic>
        <p:nvPicPr>
          <p:cNvPr id="15" name="Рисунок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89" y="5390356"/>
            <a:ext cx="1168524" cy="11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2325E-6 L 0.17916 -0.6396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31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1894" y="260648"/>
            <a:ext cx="3340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Разминка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5" b="90000" l="10000" r="90625">
                        <a14:backgroundMark x1="30000" y1="13125" x2="30000" y2="13125"/>
                        <a14:backgroundMark x1="30000" y1="13125" x2="30000" y2="13125"/>
                        <a14:backgroundMark x1="47500" y1="15000" x2="47500" y2="15000"/>
                        <a14:backgroundMark x1="71250" y1="16875" x2="71250" y2="1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1909"/>
            <a:ext cx="1524000" cy="152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56" y="2010320"/>
            <a:ext cx="1452392" cy="1452392"/>
          </a:xfrm>
          <a:prstGeom prst="rect">
            <a:avLst/>
          </a:prstGeom>
        </p:spPr>
      </p:pic>
      <p:pic>
        <p:nvPicPr>
          <p:cNvPr id="12" name="Рисунок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67977"/>
            <a:ext cx="1524000" cy="1485900"/>
          </a:xfrm>
          <a:prstGeom prst="rect">
            <a:avLst/>
          </a:prstGeom>
        </p:spPr>
      </p:pic>
      <p:pic>
        <p:nvPicPr>
          <p:cNvPr id="13" name="Рисунок 1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19" y="1892892"/>
            <a:ext cx="1363793" cy="1227414"/>
          </a:xfrm>
          <a:prstGeom prst="rect">
            <a:avLst/>
          </a:prstGeom>
        </p:spPr>
      </p:pic>
      <p:pic>
        <p:nvPicPr>
          <p:cNvPr id="14" name="Рисунок 1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00" y="2198336"/>
            <a:ext cx="1251785" cy="125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52" y="2965670"/>
            <a:ext cx="1232024" cy="12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27584" y="1196975"/>
            <a:ext cx="7745412" cy="792163"/>
            <a:chOff x="611188" y="476250"/>
            <a:chExt cx="7745412" cy="792163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611188" y="549275"/>
              <a:ext cx="2498725" cy="7191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?</a:t>
              </a:r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4572000" y="549275"/>
              <a:ext cx="2447925" cy="6477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моллюски</a:t>
              </a:r>
            </a:p>
          </p:txBody>
        </p:sp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7380288" y="476250"/>
              <a:ext cx="976312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3348038" y="476250"/>
              <a:ext cx="976312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555776" y="2401888"/>
            <a:ext cx="2808288" cy="792162"/>
            <a:chOff x="250825" y="1916113"/>
            <a:chExt cx="2808288" cy="79216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03350" y="1989138"/>
              <a:ext cx="1655763" cy="719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моржи</a:t>
              </a: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250825" y="1916113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23850" y="3429000"/>
            <a:ext cx="2376488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мхи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851275" y="3429000"/>
            <a:ext cx="3025775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травы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993676" y="5661248"/>
            <a:ext cx="31686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водоросли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292725" y="5373688"/>
            <a:ext cx="2951163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рыбы</a:t>
            </a: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15" y="586501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0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08663 -0.6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536" y="1106488"/>
            <a:ext cx="8066088" cy="719138"/>
            <a:chOff x="250825" y="549275"/>
            <a:chExt cx="8066088" cy="719138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250825" y="549275"/>
              <a:ext cx="2160588" cy="7191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Растения </a:t>
              </a: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635375" y="549275"/>
              <a:ext cx="2016125" cy="7191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грызуны</a:t>
              </a: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7524750" y="549275"/>
              <a:ext cx="792163" cy="7191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?</a:t>
              </a:r>
            </a:p>
          </p:txBody>
        </p:sp>
        <p:sp>
          <p:nvSpPr>
            <p:cNvPr id="6" name="AutoShape 16"/>
            <p:cNvSpPr>
              <a:spLocks noChangeArrowheads="1"/>
            </p:cNvSpPr>
            <p:nvPr/>
          </p:nvSpPr>
          <p:spPr bwMode="auto">
            <a:xfrm>
              <a:off x="2555875" y="620713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17"/>
            <p:cNvSpPr>
              <a:spLocks noChangeArrowheads="1"/>
            </p:cNvSpPr>
            <p:nvPr/>
          </p:nvSpPr>
          <p:spPr bwMode="auto">
            <a:xfrm>
              <a:off x="5724525" y="620713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87824" y="2336998"/>
            <a:ext cx="2303463" cy="647700"/>
            <a:chOff x="323850" y="1989138"/>
            <a:chExt cx="2303463" cy="6477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92275" y="1989138"/>
              <a:ext cx="935038" cy="6477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ёж</a:t>
              </a:r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323850" y="2060575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50825" y="3357563"/>
            <a:ext cx="1584325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жабы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457848" y="5517232"/>
            <a:ext cx="19939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гадюки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780086" y="3879850"/>
            <a:ext cx="24257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соболь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374061" y="5373216"/>
            <a:ext cx="2087563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дятлы</a:t>
            </a:r>
          </a:p>
        </p:txBody>
      </p:sp>
      <p:pic>
        <p:nvPicPr>
          <p:cNvPr id="19" name="Рисунок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56" y="6126832"/>
            <a:ext cx="68494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3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4974 -0.6442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1" y="-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3103" y="1268760"/>
            <a:ext cx="722948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5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Отгадать загадку, </a:t>
            </a:r>
          </a:p>
          <a:p>
            <a:pPr>
              <a:buFont typeface="Wingdings" pitchFamily="2" charset="2"/>
              <a:buNone/>
            </a:pPr>
            <a:r>
              <a:rPr lang="ru-RU" sz="5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рассказать об объекте: </a:t>
            </a:r>
          </a:p>
          <a:p>
            <a:pPr>
              <a:buFont typeface="Wingdings" pitchFamily="2" charset="2"/>
              <a:buNone/>
            </a:pPr>
            <a:r>
              <a:rPr lang="ru-RU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природная </a:t>
            </a:r>
            <a:r>
              <a:rPr lang="ru-RU" sz="5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зона, </a:t>
            </a:r>
          </a:p>
          <a:p>
            <a:pPr>
              <a:buFont typeface="Wingdings" pitchFamily="2" charset="2"/>
              <a:buNone/>
            </a:pPr>
            <a:r>
              <a:rPr lang="ru-RU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особенности</a:t>
            </a:r>
            <a:r>
              <a:rPr lang="ru-RU" sz="5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17232"/>
            <a:ext cx="1096516" cy="10965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3107" y="116632"/>
            <a:ext cx="5571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«ЗАГАДОЧНАЯ»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3" y="5835566"/>
            <a:ext cx="914400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489" y="620688"/>
            <a:ext cx="4859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 ошибку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546" y="1916832"/>
            <a:ext cx="82309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5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Выберите конверт.</a:t>
            </a:r>
          </a:p>
          <a:p>
            <a:pPr>
              <a:buFont typeface="Wingdings" pitchFamily="2" charset="2"/>
              <a:buNone/>
            </a:pPr>
            <a:r>
              <a:rPr lang="ru-RU" sz="5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Прочтите текст, </a:t>
            </a:r>
          </a:p>
          <a:p>
            <a:pPr>
              <a:buFont typeface="Wingdings" pitchFamily="2" charset="2"/>
              <a:buNone/>
            </a:pPr>
            <a:r>
              <a:rPr lang="ru-RU" sz="5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найдите в текстах ошибки.</a:t>
            </a: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516588"/>
            <a:ext cx="914400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E2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8746" y="476672"/>
            <a:ext cx="5528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	РАСНАЯ КНИГА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673" y="2420888"/>
            <a:ext cx="87116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Назови животное, растение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зону их обитания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04" y="5498732"/>
            <a:ext cx="1312540" cy="1312540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3" y="5877272"/>
            <a:ext cx="914400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495" y="2505670"/>
            <a:ext cx="70330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«ПРОВЕРЬ СЕБЯ»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1" y="5877272"/>
            <a:ext cx="914400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631" y="476672"/>
            <a:ext cx="566674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«БОТАНИЧЕСКАЯ»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1233" y="2636912"/>
            <a:ext cx="68092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Посади растения в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Их природной зоне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41" y="5445224"/>
            <a:ext cx="1296144" cy="1296144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3" y="5474419"/>
            <a:ext cx="914400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850" y="2348880"/>
            <a:ext cx="4603446" cy="15417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9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052736"/>
            <a:ext cx="5832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Black" pitchFamily="34" charset="0"/>
              </a:rPr>
              <a:t>До самого горизонта расстилается холмистая равнина, покрытая снегом. На ней не было видно ни деревца, ни кустарника. Тишина и безлюдье вокруг. Лишь вдали виднелось стадо оленей да снег скрипел под  полозьями нарт. </a:t>
            </a: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5652120" y="5229200"/>
            <a:ext cx="19442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ОТВЕТ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5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04664"/>
            <a:ext cx="2567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ТУНДРА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01208"/>
            <a:ext cx="1324839" cy="13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173169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 Black" pitchFamily="34" charset="0"/>
              </a:rPr>
              <a:t>Полгода здесь день и полгода ночь. Всюду снега и льды. Солнце летом поднимается невысоко.</a:t>
            </a:r>
          </a:p>
        </p:txBody>
      </p:sp>
      <p:sp>
        <p:nvSpPr>
          <p:cNvPr id="4" name="Овал 3"/>
          <p:cNvSpPr/>
          <p:nvPr/>
        </p:nvSpPr>
        <p:spPr>
          <a:xfrm>
            <a:off x="6300192" y="4685080"/>
            <a:ext cx="1656184" cy="688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" action="ppaction://hlinksldjump"/>
              </a:rPr>
              <a:t>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49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260648"/>
            <a:ext cx="3119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АРКТИКА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517232"/>
            <a:ext cx="1071933" cy="10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6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Здесь хорошей погодой считаются дожди и пасмурное небо.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Растения </a:t>
            </a:r>
            <a:r>
              <a:rPr lang="ru-RU" sz="2400" dirty="0">
                <a:latin typeface="Arial Black" pitchFamily="34" charset="0"/>
              </a:rPr>
              <a:t>почти не имеют листьев.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Животные </a:t>
            </a:r>
            <a:r>
              <a:rPr lang="ru-RU" sz="2400" dirty="0">
                <a:latin typeface="Arial Black" pitchFamily="34" charset="0"/>
              </a:rPr>
              <a:t>днем спасаются от жары в </a:t>
            </a:r>
            <a:r>
              <a:rPr lang="ru-RU" sz="2400" dirty="0" smtClean="0">
                <a:latin typeface="Arial Black" pitchFamily="34" charset="0"/>
              </a:rPr>
              <a:t>глубине </a:t>
            </a:r>
            <a:r>
              <a:rPr lang="ru-RU" sz="2400" dirty="0">
                <a:latin typeface="Arial Black" pitchFamily="34" charset="0"/>
              </a:rPr>
              <a:t>песка. А охотятся ночью. </a:t>
            </a:r>
            <a:r>
              <a:rPr lang="ru-RU" sz="2400" dirty="0" smtClean="0">
                <a:latin typeface="Arial Black" pitchFamily="34" charset="0"/>
              </a:rPr>
              <a:t>Ветры </a:t>
            </a:r>
            <a:r>
              <a:rPr lang="ru-RU" sz="2400" dirty="0">
                <a:latin typeface="Arial Black" pitchFamily="34" charset="0"/>
              </a:rPr>
              <a:t>наметают дюны и барханы из песка</a:t>
            </a:r>
            <a:r>
              <a:rPr lang="ru-RU" sz="2400" dirty="0" smtClean="0">
                <a:latin typeface="Arial Black" pitchFamily="34" charset="0"/>
              </a:rPr>
              <a:t>, </a:t>
            </a:r>
            <a:r>
              <a:rPr lang="ru-RU" sz="2400" dirty="0">
                <a:latin typeface="Arial Black" pitchFamily="34" charset="0"/>
              </a:rPr>
              <a:t>а иногда засыпают оазисы.</a:t>
            </a: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6300192" y="5013176"/>
            <a:ext cx="180020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43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80728"/>
            <a:ext cx="9144000" cy="52501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54090" y="188640"/>
            <a:ext cx="3235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Пустыня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89240"/>
            <a:ext cx="1096516" cy="109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00808"/>
            <a:ext cx="72955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Как море волнуются здесь травы и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зерновые </a:t>
            </a:r>
            <a:r>
              <a:rPr lang="ru-RU" sz="2400" dirty="0">
                <a:latin typeface="Arial Black" pitchFamily="34" charset="0"/>
              </a:rPr>
              <a:t>культуры.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Лето </a:t>
            </a:r>
            <a:r>
              <a:rPr lang="ru-RU" sz="2400" dirty="0">
                <a:latin typeface="Arial Black" pitchFamily="34" charset="0"/>
              </a:rPr>
              <a:t>здесь жаркое,  с сухими ветрами.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Для </a:t>
            </a:r>
            <a:r>
              <a:rPr lang="ru-RU" sz="2400" dirty="0">
                <a:latin typeface="Arial Black" pitchFamily="34" charset="0"/>
              </a:rPr>
              <a:t>задержания снега сажают </a:t>
            </a:r>
            <a:r>
              <a:rPr lang="ru-RU" sz="2400" dirty="0" smtClean="0">
                <a:latin typeface="Arial Black" pitchFamily="34" charset="0"/>
              </a:rPr>
              <a:t>здесь</a:t>
            </a:r>
          </a:p>
          <a:p>
            <a:r>
              <a:rPr lang="ru-RU" sz="2400" dirty="0" smtClean="0">
                <a:latin typeface="Arial Black" pitchFamily="34" charset="0"/>
              </a:rPr>
              <a:t> лесные полосы</a:t>
            </a:r>
            <a:r>
              <a:rPr lang="ru-RU" sz="2400" dirty="0">
                <a:latin typeface="Arial Black" pitchFamily="34" charset="0"/>
              </a:rPr>
              <a:t>. </a:t>
            </a:r>
            <a:r>
              <a:rPr lang="ru-RU" sz="2400" dirty="0" smtClean="0">
                <a:latin typeface="Arial Black" pitchFamily="34" charset="0"/>
              </a:rPr>
              <a:t>Множество </a:t>
            </a:r>
            <a:r>
              <a:rPr lang="ru-RU" sz="2400" dirty="0">
                <a:latin typeface="Arial Black" pitchFamily="34" charset="0"/>
              </a:rPr>
              <a:t>грызунов </a:t>
            </a:r>
          </a:p>
          <a:p>
            <a:r>
              <a:rPr lang="ru-RU" sz="2400" dirty="0" smtClean="0">
                <a:latin typeface="Arial Black" pitchFamily="34" charset="0"/>
              </a:rPr>
              <a:t>населяют </a:t>
            </a:r>
            <a:r>
              <a:rPr lang="ru-RU" sz="2400" dirty="0">
                <a:latin typeface="Arial Black" pitchFamily="34" charset="0"/>
              </a:rPr>
              <a:t>эти </a:t>
            </a:r>
            <a:r>
              <a:rPr lang="ru-RU" sz="2400" dirty="0" smtClean="0">
                <a:latin typeface="Arial Black" pitchFamily="34" charset="0"/>
              </a:rPr>
              <a:t>края, спасаясь в </a:t>
            </a:r>
            <a:r>
              <a:rPr lang="ru-RU" sz="2400" dirty="0">
                <a:latin typeface="Arial Black" pitchFamily="34" charset="0"/>
              </a:rPr>
              <a:t>норах от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хитрых лисиц</a:t>
            </a:r>
            <a:r>
              <a:rPr lang="ru-RU" sz="2400" dirty="0">
                <a:latin typeface="Arial Black" pitchFamily="34" charset="0"/>
              </a:rPr>
              <a:t>, орлов.</a:t>
            </a: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6660232" y="4797152"/>
            <a:ext cx="1606955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7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363</Words>
  <Application>Microsoft Office PowerPoint</Application>
  <PresentationFormat>Экран (4:3)</PresentationFormat>
  <Paragraphs>98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«Путешествие по природным зонам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природным зонам России»</dc:title>
  <dc:creator>Головатовка</dc:creator>
  <cp:lastModifiedBy>Сергей</cp:lastModifiedBy>
  <cp:revision>64</cp:revision>
  <dcterms:created xsi:type="dcterms:W3CDTF">2013-01-22T04:36:47Z</dcterms:created>
  <dcterms:modified xsi:type="dcterms:W3CDTF">2015-01-23T18:11:00Z</dcterms:modified>
</cp:coreProperties>
</file>