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71" r:id="rId3"/>
    <p:sldId id="267" r:id="rId4"/>
    <p:sldId id="272" r:id="rId5"/>
    <p:sldId id="268" r:id="rId6"/>
    <p:sldId id="269" r:id="rId7"/>
    <p:sldId id="263" r:id="rId8"/>
    <p:sldId id="264" r:id="rId9"/>
    <p:sldId id="258" r:id="rId10"/>
    <p:sldId id="257" r:id="rId11"/>
    <p:sldId id="260" r:id="rId12"/>
    <p:sldId id="259" r:id="rId13"/>
    <p:sldId id="261" r:id="rId14"/>
    <p:sldId id="273" r:id="rId15"/>
    <p:sldId id="262" r:id="rId16"/>
    <p:sldId id="265" r:id="rId17"/>
    <p:sldId id="270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11AC1-980B-4E2F-989F-FD925DEF0F65}" type="datetimeFigureOut">
              <a:rPr lang="ru-RU" smtClean="0"/>
              <a:t>08.06.2014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88CD7-7DCE-48C5-B71B-8C5588019D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8CD7-7DCE-48C5-B71B-8C5588019DA2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8CD7-7DCE-48C5-B71B-8C5588019DA2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8CD7-7DCE-48C5-B71B-8C5588019DA2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8CD7-7DCE-48C5-B71B-8C5588019DA2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8CD7-7DCE-48C5-B71B-8C5588019DA2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BD9AA-A16D-4870-9EB4-BD635802F711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8CD7-7DCE-48C5-B71B-8C5588019DA2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8CD7-7DCE-48C5-B71B-8C5588019DA2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BD9AA-A16D-4870-9EB4-BD635802F711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8CD7-7DCE-48C5-B71B-8C5588019DA2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8CD7-7DCE-48C5-B71B-8C5588019DA2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BD9AA-A16D-4870-9EB4-BD635802F711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8CD7-7DCE-48C5-B71B-8C5588019DA2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BD9AA-A16D-4870-9EB4-BD635802F711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BD9AA-A16D-4870-9EB4-BD635802F711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8CD7-7DCE-48C5-B71B-8C5588019DA2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8CD7-7DCE-48C5-B71B-8C5588019DA2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88CD7-7DCE-48C5-B71B-8C5588019DA2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7272366" cy="3286148"/>
          </a:xfrm>
        </p:spPr>
        <p:txBody>
          <a:bodyPr>
            <a:normAutofit/>
          </a:bodyPr>
          <a:lstStyle/>
          <a:p>
            <a:r>
              <a:rPr lang="ru-RU" dirty="0" smtClean="0"/>
              <a:t>Урок </a:t>
            </a:r>
            <a:r>
              <a:rPr lang="ru-RU" dirty="0" smtClean="0"/>
              <a:t>№3,   учебник Р.Н. </a:t>
            </a:r>
            <a:r>
              <a:rPr lang="ru-RU" dirty="0" err="1" smtClean="0"/>
              <a:t>Бунеев</a:t>
            </a:r>
            <a:r>
              <a:rPr lang="ru-RU" dirty="0" smtClean="0"/>
              <a:t>, </a:t>
            </a:r>
            <a:r>
              <a:rPr lang="ru-RU" dirty="0" err="1" smtClean="0"/>
              <a:t>Е.В.Бунеева</a:t>
            </a:r>
            <a:r>
              <a:rPr lang="ru-RU" dirty="0" smtClean="0"/>
              <a:t>, О.В.Пронина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r"/>
            <a:r>
              <a:rPr lang="ru-RU" dirty="0" smtClean="0"/>
              <a:t>Мищенко Ольга  Анатольевна</a:t>
            </a:r>
          </a:p>
          <a:p>
            <a:pPr algn="r"/>
            <a:r>
              <a:rPr lang="ru-RU" dirty="0" smtClean="0"/>
              <a:t>учитель начальных классов</a:t>
            </a:r>
          </a:p>
          <a:p>
            <a:pPr algn="r"/>
            <a:r>
              <a:rPr lang="ru-RU" dirty="0" smtClean="0"/>
              <a:t> высшей квалификационной категории</a:t>
            </a:r>
          </a:p>
          <a:p>
            <a:pPr algn="r"/>
            <a:r>
              <a:rPr lang="ru-RU" dirty="0" smtClean="0"/>
              <a:t>ГБОУ школы 106 г. Санкт-Петербурга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2000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класс</a:t>
            </a:r>
            <a:br>
              <a:rPr lang="ru-RU" dirty="0" smtClean="0"/>
            </a:br>
            <a:r>
              <a:rPr lang="ru-RU" dirty="0" smtClean="0"/>
              <a:t>Правописание </a:t>
            </a:r>
            <a:r>
              <a:rPr lang="ru-RU" dirty="0" smtClean="0"/>
              <a:t>парных согласных на конце слов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 найти в слове орфограмму?</a:t>
            </a:r>
            <a:endParaRPr lang="ru-RU" dirty="0" smtClean="0"/>
          </a:p>
          <a:p>
            <a:r>
              <a:rPr lang="ru-RU" dirty="0" smtClean="0"/>
              <a:t>Какие </a:t>
            </a:r>
            <a:r>
              <a:rPr lang="ru-RU" dirty="0" smtClean="0"/>
              <a:t>согласные на конце слов не вызовут сомнений при написании?</a:t>
            </a:r>
          </a:p>
          <a:p>
            <a:endParaRPr lang="ru-RU" dirty="0" smtClean="0"/>
          </a:p>
          <a:p>
            <a:r>
              <a:rPr lang="ru-RU" dirty="0" smtClean="0"/>
              <a:t>Л,М,Н, Р,Х, Ц,Ч</a:t>
            </a:r>
          </a:p>
          <a:p>
            <a:endParaRPr lang="ru-RU" dirty="0" smtClean="0"/>
          </a:p>
          <a:p>
            <a:r>
              <a:rPr lang="ru-RU" dirty="0" smtClean="0"/>
              <a:t>ПОЧЕМУ?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Выполняем задание вместе!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В тексте подчеркни слова со звонкими и глухими согласными на конце слова, которые нужно проверять при их написании. Подбери  для них  проверочные слова.</a:t>
            </a:r>
          </a:p>
          <a:p>
            <a:endParaRPr lang="ru-RU" sz="2800" i="1" dirty="0" smtClean="0"/>
          </a:p>
          <a:p>
            <a:pPr algn="ctr">
              <a:buNone/>
            </a:pPr>
            <a:r>
              <a:rPr lang="ru-RU" b="1" dirty="0" smtClean="0"/>
              <a:t>И днём, и ночью сыплет снег,</a:t>
            </a:r>
          </a:p>
          <a:p>
            <a:pPr algn="ctr">
              <a:buNone/>
            </a:pPr>
            <a:r>
              <a:rPr lang="ru-RU" b="1" dirty="0" smtClean="0"/>
              <a:t>Река остановила бег.</a:t>
            </a:r>
          </a:p>
          <a:p>
            <a:pPr algn="ctr">
              <a:buNone/>
            </a:pPr>
            <a:r>
              <a:rPr lang="ru-RU" b="1" dirty="0" smtClean="0"/>
              <a:t>Мороз построил мост</a:t>
            </a:r>
          </a:p>
          <a:p>
            <a:pPr algn="ctr">
              <a:buNone/>
            </a:pPr>
            <a:r>
              <a:rPr lang="ru-RU" b="1" dirty="0" smtClean="0"/>
              <a:t>Из голубого льда.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Выполняем задание В ГРУППЕ!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В выделенных словах подчеркни парные согласные, которые нужно проверить. В столбиках найди проверочные слова и выдели в них проверенную орфограмму.</a:t>
            </a:r>
          </a:p>
          <a:p>
            <a:endParaRPr lang="ru-RU" sz="2800" i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4" y="3214686"/>
          <a:ext cx="821537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571714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брат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714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собрат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города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714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братик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пригород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714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браток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городок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714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братец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городишко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714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братство 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Выполняем задание в ПАРАХ!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i="1" dirty="0" smtClean="0"/>
              <a:t>Вставь пропущенную парную согласную на конце слова</a:t>
            </a:r>
            <a:endParaRPr lang="ru-RU" i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2285991"/>
          <a:ext cx="7929618" cy="4286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809"/>
                <a:gridCol w="3964809"/>
              </a:tblGrid>
              <a:tr h="1099941">
                <a:tc>
                  <a:txBody>
                    <a:bodyPr/>
                    <a:lstStyle/>
                    <a:p>
                      <a:r>
                        <a:rPr lang="ru-RU" sz="3200" b="1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sz="3200" b="1" smtClean="0">
                          <a:solidFill>
                            <a:schemeClr val="tx1"/>
                          </a:solidFill>
                        </a:rPr>
                        <a:t>ГРИ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b="1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3200" b="1" smtClean="0">
                          <a:solidFill>
                            <a:schemeClr val="tx1"/>
                          </a:solidFill>
                        </a:rPr>
                        <a:t>СВЯ</a:t>
                      </a:r>
                      <a:r>
                        <a:rPr lang="ru-RU" sz="3200" b="1" smtClean="0">
                          <a:solidFill>
                            <a:schemeClr val="tx1"/>
                          </a:solidFill>
                        </a:rPr>
                        <a:t>…Ь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26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СУ…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КУЛА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26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ШКА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МЁ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26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МОРКО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…Ь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ФЛА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26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ЭТА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МАЛЫ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268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СВЕ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РЫ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…Ь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285984" y="2357430"/>
          <a:ext cx="500066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3200" smtClean="0"/>
                        <a:t>Б</a:t>
                      </a:r>
                      <a:endParaRPr lang="ru-RU" sz="32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858280" cy="785818"/>
          </a:xfrm>
        </p:spPr>
        <p:txBody>
          <a:bodyPr>
            <a:noAutofit/>
          </a:bodyPr>
          <a:lstStyle/>
          <a:p>
            <a:r>
              <a:rPr lang="ru-RU" dirty="0" smtClean="0"/>
              <a:t>Выполни задание сам!</a:t>
            </a:r>
            <a:br>
              <a:rPr lang="ru-RU" dirty="0" smtClean="0"/>
            </a:br>
            <a:endParaRPr lang="ru-RU" sz="2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2214554"/>
          <a:ext cx="7215238" cy="4206240"/>
        </p:xfrm>
        <a:graphic>
          <a:graphicData uri="http://schemas.openxmlformats.org/drawingml/2006/table">
            <a:tbl>
              <a:tblPr/>
              <a:tblGrid>
                <a:gridCol w="3607242"/>
                <a:gridCol w="3607996"/>
              </a:tblGrid>
              <a:tr h="30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Проверяемое слово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Проверочное слово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ХЛЕБ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РЫБАК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ПАРАТ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МОРОЗ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ГОЛОС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ТВОРОК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СТОРОШ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КАРАНДАШ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285861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Заполни таблицу.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Обозначь орфограмму. 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После выполнения выполни взаимопроверку в парах.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 в тетрадь сам!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Упр. 245 учебник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Упр. 249 Д.м.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 цель нашего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Сравни с результатом: совпадает ли он с целью?</a:t>
            </a:r>
          </a:p>
          <a:p>
            <a:endParaRPr lang="ru-RU" dirty="0" smtClean="0"/>
          </a:p>
          <a:p>
            <a:r>
              <a:rPr lang="ru-RU" dirty="0" smtClean="0"/>
              <a:t>Если  совпадает, то цель </a:t>
            </a:r>
            <a:r>
              <a:rPr lang="ru-RU" dirty="0" smtClean="0"/>
              <a:t>достигнута.</a:t>
            </a:r>
            <a:endParaRPr lang="ru-RU" dirty="0" smtClean="0"/>
          </a:p>
          <a:p>
            <a:r>
              <a:rPr lang="ru-RU" dirty="0" smtClean="0"/>
              <a:t>А если не совпадает? Подумай, что не получилось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r>
              <a:rPr lang="ru-RU" dirty="0" smtClean="0"/>
              <a:t>Заполни листки самооценки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Листы самооценки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ru-RU" dirty="0" smtClean="0"/>
              <a:t>Я сегодня научилась  ……</a:t>
            </a:r>
          </a:p>
          <a:p>
            <a:r>
              <a:rPr lang="ru-RU" dirty="0" smtClean="0"/>
              <a:t>Мне было интересно  …..</a:t>
            </a:r>
          </a:p>
          <a:p>
            <a:r>
              <a:rPr lang="ru-RU" dirty="0" smtClean="0"/>
              <a:t>Теперь я смогу сам  ……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92882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Д.з</a:t>
            </a:r>
            <a:r>
              <a:rPr lang="ru-RU" dirty="0" smtClean="0"/>
              <a:t>. по выбору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sz="3600" dirty="0" smtClean="0"/>
              <a:t>Просмотри заданные упражнения в </a:t>
            </a:r>
            <a:r>
              <a:rPr lang="ru-RU" sz="3600" dirty="0" smtClean="0"/>
              <a:t>учебнике и «Дидактическом материале».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2. Выбери для себя тот уровень, который ты можешь выполнить самостоятельно.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3143248"/>
            <a:ext cx="9001156" cy="2982915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Необходимый </a:t>
            </a:r>
            <a:r>
              <a:rPr lang="ru-RU" dirty="0" smtClean="0">
                <a:solidFill>
                  <a:srgbClr val="FF0000"/>
                </a:solidFill>
              </a:rPr>
              <a:t>уровень:  </a:t>
            </a:r>
            <a:r>
              <a:rPr lang="ru-RU" dirty="0" err="1" smtClean="0">
                <a:solidFill>
                  <a:srgbClr val="FF0000"/>
                </a:solidFill>
              </a:rPr>
              <a:t>уч</a:t>
            </a:r>
            <a:r>
              <a:rPr lang="ru-RU" dirty="0" smtClean="0">
                <a:solidFill>
                  <a:srgbClr val="FF0000"/>
                </a:solidFill>
              </a:rPr>
              <a:t>.  №243(т.), 244 (т.)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Программный уровень: уч.№244(т.),  Д.м. №249 (т.)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Приземление самолёта</a:t>
            </a:r>
          </a:p>
          <a:p>
            <a:pPr algn="ctr"/>
            <a:endParaRPr lang="ru-RU" dirty="0" smtClean="0"/>
          </a:p>
          <a:p>
            <a:pPr algn="ctr">
              <a:buNone/>
            </a:pPr>
            <a:r>
              <a:rPr lang="ru-RU" dirty="0" smtClean="0"/>
              <a:t>На какой площадке может приземлиться каждый самолётик? </a:t>
            </a:r>
          </a:p>
          <a:p>
            <a:pPr algn="ctr">
              <a:buNone/>
            </a:pPr>
            <a:r>
              <a:rPr lang="ru-RU" dirty="0" smtClean="0"/>
              <a:t>Проведи линию.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3571876"/>
            <a:ext cx="4038600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err="1" smtClean="0"/>
              <a:t>ко_</a:t>
            </a:r>
            <a:endParaRPr lang="ru-RU" sz="5400" dirty="0" smtClean="0"/>
          </a:p>
          <a:p>
            <a:pPr>
              <a:buNone/>
            </a:pPr>
            <a:r>
              <a:rPr lang="ru-RU" sz="5400" dirty="0" err="1" smtClean="0"/>
              <a:t>лё_</a:t>
            </a:r>
            <a:endParaRPr lang="ru-RU" sz="5400" dirty="0" smtClean="0"/>
          </a:p>
          <a:p>
            <a:pPr>
              <a:buNone/>
            </a:pPr>
            <a:r>
              <a:rPr lang="ru-RU" sz="5400" dirty="0" err="1" smtClean="0"/>
              <a:t>пило_</a:t>
            </a:r>
            <a:endParaRPr lang="ru-RU" sz="5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29124" y="3429000"/>
            <a:ext cx="4038600" cy="3143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err="1" smtClean="0"/>
              <a:t>компо_</a:t>
            </a:r>
            <a:endParaRPr lang="ru-RU" sz="5400" dirty="0" smtClean="0"/>
          </a:p>
          <a:p>
            <a:pPr>
              <a:buNone/>
            </a:pPr>
            <a:r>
              <a:rPr lang="ru-RU" sz="5400" dirty="0" err="1" smtClean="0"/>
              <a:t>мё_</a:t>
            </a:r>
            <a:endParaRPr lang="ru-RU" sz="5400" dirty="0" smtClean="0"/>
          </a:p>
          <a:p>
            <a:pPr>
              <a:buNone/>
            </a:pPr>
            <a:r>
              <a:rPr lang="ru-RU" sz="5400" dirty="0" err="1" smtClean="0"/>
              <a:t>самолё_</a:t>
            </a:r>
            <a:endParaRPr lang="ru-RU" sz="5400" dirty="0"/>
          </a:p>
        </p:txBody>
      </p:sp>
      <p:pic>
        <p:nvPicPr>
          <p:cNvPr id="1026" name="Picture 2" descr="http://dutsadok.com.ua/clipart/transport/samole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92957">
            <a:off x="44117" y="822318"/>
            <a:ext cx="2857520" cy="2111750"/>
          </a:xfrm>
          <a:prstGeom prst="rect">
            <a:avLst/>
          </a:prstGeom>
          <a:noFill/>
        </p:spPr>
      </p:pic>
      <p:pic>
        <p:nvPicPr>
          <p:cNvPr id="7" name="Picture 2" descr="http://dutsadok.com.ua/clipart/transport/samole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97448">
            <a:off x="3800644" y="119518"/>
            <a:ext cx="2857520" cy="2111750"/>
          </a:xfrm>
          <a:prstGeom prst="rect">
            <a:avLst/>
          </a:prstGeom>
          <a:noFill/>
        </p:spPr>
      </p:pic>
      <p:sp>
        <p:nvSpPr>
          <p:cNvPr id="8" name="Пятно 1 7"/>
          <p:cNvSpPr/>
          <p:nvPr/>
        </p:nvSpPr>
        <p:spPr>
          <a:xfrm>
            <a:off x="1357290" y="2428868"/>
            <a:ext cx="1857388" cy="11430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Д</a:t>
            </a:r>
            <a:endParaRPr lang="ru-RU" sz="3200" dirty="0"/>
          </a:p>
        </p:txBody>
      </p:sp>
      <p:sp>
        <p:nvSpPr>
          <p:cNvPr id="9" name="Пятно 1 8"/>
          <p:cNvSpPr/>
          <p:nvPr/>
        </p:nvSpPr>
        <p:spPr>
          <a:xfrm>
            <a:off x="5572132" y="1500174"/>
            <a:ext cx="1928826" cy="135732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Т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ПРОЧИТАЙ СЛОВА</a:t>
            </a:r>
          </a:p>
          <a:p>
            <a:endParaRPr lang="ru-RU" dirty="0" smtClean="0"/>
          </a:p>
          <a:p>
            <a:r>
              <a:rPr lang="ru-RU" dirty="0" smtClean="0"/>
              <a:t> КАК ТЫ ИХ ЗАПИШЕШЬ?</a:t>
            </a:r>
          </a:p>
          <a:p>
            <a:endParaRPr lang="ru-RU" dirty="0" smtClean="0"/>
          </a:p>
          <a:p>
            <a:r>
              <a:rPr lang="ru-RU" dirty="0" smtClean="0"/>
              <a:t>КАКИЕ ТРУДНОСТИ МОГУТ ВОЗНИКНУТЬ ПРИ  НАПИСАНИИ?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[</a:t>
            </a:r>
            <a:r>
              <a:rPr lang="ru-RU" sz="6000" dirty="0" err="1" smtClean="0"/>
              <a:t>нарот</a:t>
            </a:r>
            <a:r>
              <a:rPr lang="en-US" sz="6000" dirty="0" smtClean="0"/>
              <a:t>]</a:t>
            </a:r>
            <a:endParaRPr lang="ru-RU" sz="6000" dirty="0" smtClean="0"/>
          </a:p>
          <a:p>
            <a:pPr algn="ctr">
              <a:buNone/>
            </a:pPr>
            <a:r>
              <a:rPr lang="en-US" sz="6000" dirty="0" smtClean="0"/>
              <a:t>[</a:t>
            </a:r>
            <a:r>
              <a:rPr lang="ru-RU" sz="6000" dirty="0" err="1" smtClean="0"/>
              <a:t>горат</a:t>
            </a:r>
            <a:r>
              <a:rPr lang="en-US" sz="6000" dirty="0" smtClean="0"/>
              <a:t>]</a:t>
            </a:r>
            <a:endParaRPr lang="ru-RU" sz="6000" dirty="0" smtClean="0"/>
          </a:p>
          <a:p>
            <a:pPr algn="ctr">
              <a:buNone/>
            </a:pPr>
            <a:r>
              <a:rPr lang="en-US" sz="6000" dirty="0" smtClean="0"/>
              <a:t>[</a:t>
            </a:r>
            <a:r>
              <a:rPr lang="ru-RU" sz="6000" dirty="0" err="1" smtClean="0"/>
              <a:t>вакрук</a:t>
            </a:r>
            <a:r>
              <a:rPr lang="en-US" sz="6000" dirty="0" smtClean="0"/>
              <a:t>]</a:t>
            </a:r>
            <a:endParaRPr lang="ru-RU" sz="6000" dirty="0" smtClean="0"/>
          </a:p>
          <a:p>
            <a:pPr algn="ctr">
              <a:buNone/>
            </a:pPr>
            <a:r>
              <a:rPr lang="en-US" sz="6000" dirty="0" smtClean="0"/>
              <a:t>[</a:t>
            </a:r>
            <a:r>
              <a:rPr lang="ru-RU" sz="6000" dirty="0" err="1" smtClean="0"/>
              <a:t>раскас</a:t>
            </a:r>
            <a:r>
              <a:rPr lang="en-US" sz="6000" dirty="0" smtClean="0"/>
              <a:t>]</a:t>
            </a:r>
            <a:endParaRPr lang="ru-RU" sz="6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народ</a:t>
            </a:r>
          </a:p>
          <a:p>
            <a:pPr>
              <a:buNone/>
            </a:pPr>
            <a:r>
              <a:rPr lang="ru-RU" sz="6000" dirty="0" smtClean="0"/>
              <a:t>город</a:t>
            </a:r>
          </a:p>
          <a:p>
            <a:pPr>
              <a:buNone/>
            </a:pPr>
            <a:r>
              <a:rPr lang="ru-RU" sz="6000" dirty="0" smtClean="0"/>
              <a:t>вокруг</a:t>
            </a:r>
          </a:p>
          <a:p>
            <a:pPr>
              <a:buNone/>
            </a:pPr>
            <a:r>
              <a:rPr lang="ru-RU" sz="6000" dirty="0" smtClean="0"/>
              <a:t>рассказ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ВСПОМНИ  МОДЕЛЬ ОРФОГРАММЫ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ПАРНАЯ СОГЛАСНАЯ НА КОНЦЕ СЛОВ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785786" y="2928934"/>
            <a:ext cx="7429552" cy="1903107"/>
            <a:chOff x="714348" y="2143116"/>
            <a:chExt cx="7429552" cy="1903107"/>
          </a:xfrm>
        </p:grpSpPr>
        <p:sp>
          <p:nvSpPr>
            <p:cNvPr id="4" name="Месяц 3"/>
            <p:cNvSpPr/>
            <p:nvPr/>
          </p:nvSpPr>
          <p:spPr>
            <a:xfrm rot="5400000">
              <a:off x="1178695" y="1678769"/>
              <a:ext cx="1143008" cy="2071702"/>
            </a:xfrm>
            <a:prstGeom prst="moon">
              <a:avLst>
                <a:gd name="adj" fmla="val 14268"/>
              </a:avLst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7030A0"/>
                </a:solidFill>
              </a:endParaRPr>
            </a:p>
          </p:txBody>
        </p:sp>
        <p:sp>
          <p:nvSpPr>
            <p:cNvPr id="5" name="Месяц 4"/>
            <p:cNvSpPr/>
            <p:nvPr/>
          </p:nvSpPr>
          <p:spPr>
            <a:xfrm rot="5400000">
              <a:off x="6465107" y="1964521"/>
              <a:ext cx="1357322" cy="2000264"/>
            </a:xfrm>
            <a:prstGeom prst="moon">
              <a:avLst>
                <a:gd name="adj" fmla="val 14268"/>
              </a:avLst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857356" y="3571876"/>
              <a:ext cx="857256" cy="4571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071802" y="4000504"/>
              <a:ext cx="857256" cy="4571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071802" y="3643314"/>
              <a:ext cx="857256" cy="4571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215206" y="3857628"/>
              <a:ext cx="857256" cy="4571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3214678" y="3000372"/>
              <a:ext cx="500066" cy="428628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Почему произношение и написание неодинаковы?</a:t>
            </a:r>
          </a:p>
          <a:p>
            <a:endParaRPr lang="ru-RU" dirty="0" smtClean="0"/>
          </a:p>
          <a:p>
            <a:r>
              <a:rPr lang="ru-RU" dirty="0" smtClean="0"/>
              <a:t>Обозначь орфограмму правильно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Как ты думаешь, ч</a:t>
            </a:r>
            <a:r>
              <a:rPr lang="ru-RU" dirty="0" smtClean="0"/>
              <a:t>ему </a:t>
            </a:r>
            <a:r>
              <a:rPr lang="ru-RU" dirty="0" smtClean="0"/>
              <a:t>будем учиться </a:t>
            </a:r>
            <a:r>
              <a:rPr lang="ru-RU" dirty="0" smtClean="0"/>
              <a:t>сегодня на </a:t>
            </a:r>
            <a:r>
              <a:rPr lang="ru-RU" dirty="0" smtClean="0"/>
              <a:t>уроке?</a:t>
            </a:r>
          </a:p>
          <a:p>
            <a:r>
              <a:rPr lang="ru-RU" dirty="0" smtClean="0"/>
              <a:t>Какие цели поставим перед собой?</a:t>
            </a:r>
          </a:p>
          <a:p>
            <a:pPr>
              <a:buNone/>
            </a:pPr>
            <a:r>
              <a:rPr lang="ru-RU" dirty="0" smtClean="0"/>
              <a:t>     (</a:t>
            </a:r>
            <a:r>
              <a:rPr lang="ru-RU" dirty="0" smtClean="0"/>
              <a:t>цель это то, чего </a:t>
            </a:r>
            <a:r>
              <a:rPr lang="ru-RU" dirty="0" smtClean="0"/>
              <a:t>ты хочешь </a:t>
            </a:r>
            <a:r>
              <a:rPr lang="ru-RU" dirty="0" smtClean="0"/>
              <a:t>добиться)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Правильно определять орфограмму парная согласная на конце слова.</a:t>
            </a:r>
          </a:p>
          <a:p>
            <a:endParaRPr lang="ru-RU" dirty="0" smtClean="0"/>
          </a:p>
          <a:p>
            <a:r>
              <a:rPr lang="ru-RU" dirty="0" smtClean="0"/>
              <a:t>Уметь её правильно обозначать.</a:t>
            </a:r>
          </a:p>
          <a:p>
            <a:endParaRPr lang="ru-RU" dirty="0" smtClean="0"/>
          </a:p>
          <a:p>
            <a:r>
              <a:rPr lang="ru-RU" dirty="0" smtClean="0"/>
              <a:t>Уметь подбирать проверочные слова для этой орфограммы.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Найди парные согласные, которые при написании нужно проверять: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1928802"/>
          <a:ext cx="8429684" cy="42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857256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СУГРОБЫ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ЛОСЬ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АРБУЗ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СОН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ЗНАКИ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ЛЁД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ШАРФ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ЛЕВ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УТЮГ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НОЖ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101</TotalTime>
  <Words>464</Words>
  <Application>Microsoft Office PowerPoint</Application>
  <PresentationFormat>Экран (4:3)</PresentationFormat>
  <Paragraphs>161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Официальная</vt:lpstr>
      <vt:lpstr>2 класс Правописание парных согласных на конце слов</vt:lpstr>
      <vt:lpstr>РАЗМИНКА</vt:lpstr>
      <vt:lpstr>Слайд 3</vt:lpstr>
      <vt:lpstr>РАЗМИНКА</vt:lpstr>
      <vt:lpstr>Слайд 5</vt:lpstr>
      <vt:lpstr>ВСПОМНИ  МОДЕЛЬ ОРФОГРАММЫ </vt:lpstr>
      <vt:lpstr>Слайд 7</vt:lpstr>
      <vt:lpstr>Цель:</vt:lpstr>
      <vt:lpstr>Найди парные согласные, которые при написании нужно проверять:</vt:lpstr>
      <vt:lpstr>ВСПОМНИ!</vt:lpstr>
      <vt:lpstr>Выполняем задание вместе!</vt:lpstr>
      <vt:lpstr>Выполняем задание В ГРУППЕ!</vt:lpstr>
      <vt:lpstr>Выполняем задание в ПАРАХ!</vt:lpstr>
      <vt:lpstr>Выполни задание сам! </vt:lpstr>
      <vt:lpstr>Выполни в тетрадь сам!</vt:lpstr>
      <vt:lpstr>Вспомни цель нашего урока</vt:lpstr>
      <vt:lpstr>Листы самооценки</vt:lpstr>
      <vt:lpstr> Д.з. по выбору:   1. Просмотри заданные упражнения в учебнике и «Дидактическом материале».  2. Выбери для себя тот уровень, который ты можешь выполнить самостоятельно.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Парные согласные на конце слов</dc:title>
  <dc:creator>Илья</dc:creator>
  <cp:lastModifiedBy>1</cp:lastModifiedBy>
  <cp:revision>15</cp:revision>
  <dcterms:created xsi:type="dcterms:W3CDTF">2014-04-21T15:45:37Z</dcterms:created>
  <dcterms:modified xsi:type="dcterms:W3CDTF">2014-06-08T18:56:20Z</dcterms:modified>
</cp:coreProperties>
</file>