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8" r:id="rId4"/>
    <p:sldId id="261" r:id="rId5"/>
    <p:sldId id="263" r:id="rId6"/>
    <p:sldId id="264" r:id="rId7"/>
    <p:sldId id="267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hportal.ru/load/46-1-0-19996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83568" y="2564904"/>
            <a:ext cx="81375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u="sng" dirty="0">
                <a:hlinkClick r:id="rId2"/>
              </a:rPr>
              <a:t>Предложения по цели </a:t>
            </a:r>
            <a:r>
              <a:rPr lang="ru-RU" sz="5400" b="1" u="sng" dirty="0" smtClean="0">
                <a:hlinkClick r:id="rId2"/>
              </a:rPr>
              <a:t>высказывания</a:t>
            </a:r>
            <a:r>
              <a:rPr lang="ru-RU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8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Какие бывают предложения?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34076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</a:t>
            </a: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картинки\картинки Ирина\картинки\филин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048000"/>
            <a:ext cx="2657475" cy="3810000"/>
          </a:xfrm>
          <a:prstGeom prst="rect">
            <a:avLst/>
          </a:prstGeom>
          <a:noFill/>
        </p:spPr>
      </p:pic>
      <p:pic>
        <p:nvPicPr>
          <p:cNvPr id="1027" name="Picture 3" descr="F:\картинки\картинки Ирина\картинки\буратино 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6952"/>
            <a:ext cx="3029148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4211638" y="476250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552" y="-171400"/>
            <a:ext cx="252095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2555875" y="333375"/>
            <a:ext cx="640873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alibri" pitchFamily="34" charset="0"/>
              </a:rPr>
              <a:t>Помоги Незнайке восстановить предложения: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2123728" y="1628775"/>
            <a:ext cx="68407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вывела, маленьких, берлоги, Медведица, из, медвежат.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467544" y="3789040"/>
            <a:ext cx="69865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спит, медведь, зимой, Почему?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51520" y="5229200"/>
            <a:ext cx="871296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птицам, зимой, голодным,  Помоги !</a:t>
            </a:r>
            <a:endParaRPr lang="ru-RU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1556792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Медведица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вывела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берлоги маленьких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медвежат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149080"/>
            <a:ext cx="7767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медведь спит зимой?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5373216"/>
            <a:ext cx="8738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Помоги зимой голодным птицам!</a:t>
            </a:r>
            <a:endParaRPr lang="ru-RU" sz="44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4249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Каждое предложение произносится с определённой целью.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картинки\картинки Ирина\РАМКИ\0_6d37f_9c0d5586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76872"/>
            <a:ext cx="460851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116013" y="333375"/>
            <a:ext cx="69389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 b="1" u="sng" dirty="0">
                <a:solidFill>
                  <a:srgbClr val="FF0000"/>
                </a:solidFill>
                <a:latin typeface="Calibri" pitchFamily="34" charset="0"/>
              </a:rPr>
              <a:t>Предложения по цели</a:t>
            </a:r>
          </a:p>
          <a:p>
            <a:pPr algn="ctr"/>
            <a:r>
              <a:rPr lang="ru-RU" sz="5400" b="1" u="sng" dirty="0">
                <a:solidFill>
                  <a:srgbClr val="FF0000"/>
                </a:solidFill>
                <a:latin typeface="Calibri" pitchFamily="34" charset="0"/>
              </a:rPr>
              <a:t> высказывания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250825" y="1989138"/>
            <a:ext cx="8642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sz="5400" b="1">
                <a:latin typeface="Propisi" pitchFamily="2" charset="0"/>
              </a:rPr>
              <a:t>1. </a:t>
            </a:r>
            <a:r>
              <a:rPr lang="ru-RU" sz="4400" b="1">
                <a:latin typeface="Propisi" pitchFamily="2" charset="0"/>
              </a:rPr>
              <a:t>Медведица  вывела из  берлоги  маленьких  медвежат.</a:t>
            </a:r>
            <a:endParaRPr lang="ru-RU" sz="5400" b="1">
              <a:latin typeface="Propisi" pitchFamily="2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-147638" y="3860800"/>
            <a:ext cx="929163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Calibri" pitchFamily="34" charset="0"/>
              </a:rPr>
              <a:t>Это предложение  содержит сообщение, </a:t>
            </a:r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вест</a:t>
            </a:r>
            <a:r>
              <a:rPr lang="ru-RU" sz="4400">
                <a:latin typeface="Calibri" pitchFamily="34" charset="0"/>
              </a:rPr>
              <a:t>ь, </a:t>
            </a:r>
          </a:p>
          <a:p>
            <a:pPr algn="ctr"/>
            <a:r>
              <a:rPr lang="ru-RU" sz="4400">
                <a:latin typeface="Calibri" pitchFamily="34" charset="0"/>
              </a:rPr>
              <a:t>поэтому называется </a:t>
            </a:r>
          </a:p>
          <a:p>
            <a:pPr algn="ctr"/>
            <a:r>
              <a:rPr lang="ru-RU" sz="4400" b="1" i="1" u="sng">
                <a:latin typeface="Calibri" pitchFamily="34" charset="0"/>
              </a:rPr>
              <a:t>«по</a:t>
            </a:r>
            <a:r>
              <a:rPr lang="ru-RU" sz="4400" b="1" i="1" u="sng">
                <a:solidFill>
                  <a:srgbClr val="FF0000"/>
                </a:solidFill>
                <a:latin typeface="Calibri" pitchFamily="34" charset="0"/>
              </a:rPr>
              <a:t>вест</a:t>
            </a:r>
            <a:r>
              <a:rPr lang="ru-RU" sz="4400" b="1" i="1" u="sng">
                <a:latin typeface="Calibri" pitchFamily="34" charset="0"/>
              </a:rPr>
              <a:t>вовательное»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23850" y="476250"/>
            <a:ext cx="83883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Propisi" pitchFamily="2" charset="0"/>
              </a:rPr>
              <a:t>2.</a:t>
            </a:r>
            <a:r>
              <a:rPr lang="ru-RU" sz="5400" b="1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sz="5400" b="1">
                <a:latin typeface="Propisi" pitchFamily="2" charset="0"/>
              </a:rPr>
              <a:t>Почему медведь зимой спит</a:t>
            </a:r>
            <a:r>
              <a:rPr lang="ru-RU" sz="6600" b="1">
                <a:latin typeface="Propisi" pitchFamily="2" charset="0"/>
              </a:rPr>
              <a:t>?</a:t>
            </a:r>
            <a:endParaRPr lang="ru-RU" sz="6000" b="1">
              <a:latin typeface="Propisi" pitchFamily="2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79388" y="2924175"/>
            <a:ext cx="8785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Calibri" pitchFamily="34" charset="0"/>
              </a:rPr>
              <a:t>Это предложение содержит </a:t>
            </a:r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вопрос</a:t>
            </a:r>
            <a:r>
              <a:rPr lang="ru-RU" sz="4400">
                <a:latin typeface="Calibri" pitchFamily="34" charset="0"/>
              </a:rPr>
              <a:t>,</a:t>
            </a:r>
          </a:p>
          <a:p>
            <a:pPr algn="ctr"/>
            <a:r>
              <a:rPr lang="ru-RU" sz="4400">
                <a:latin typeface="Calibri" pitchFamily="34" charset="0"/>
              </a:rPr>
              <a:t>поэтому оно называется </a:t>
            </a:r>
          </a:p>
          <a:p>
            <a:pPr algn="ctr"/>
            <a:r>
              <a:rPr lang="ru-RU" sz="4400" b="1" i="1" u="sng">
                <a:latin typeface="Calibri" pitchFamily="34" charset="0"/>
              </a:rPr>
              <a:t>«</a:t>
            </a:r>
            <a:r>
              <a:rPr lang="ru-RU" sz="4400" b="1" i="1" u="sng">
                <a:solidFill>
                  <a:srgbClr val="FF0000"/>
                </a:solidFill>
                <a:latin typeface="Calibri" pitchFamily="34" charset="0"/>
              </a:rPr>
              <a:t>вопрос</a:t>
            </a:r>
            <a:r>
              <a:rPr lang="ru-RU" sz="4400" b="1" i="1" u="sng">
                <a:latin typeface="Calibri" pitchFamily="34" charset="0"/>
              </a:rPr>
              <a:t>ительное»</a:t>
            </a:r>
            <a:r>
              <a:rPr lang="ru-RU" sz="4400" u="sng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7852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Propisi" pitchFamily="2" charset="0"/>
              </a:rPr>
              <a:t>3. </a:t>
            </a:r>
            <a:r>
              <a:rPr lang="ru-RU" sz="4800" b="1">
                <a:latin typeface="Propisi" pitchFamily="2" charset="0"/>
              </a:rPr>
              <a:t>Помоги зимой голодным птицам</a:t>
            </a:r>
            <a:r>
              <a:rPr lang="ru-RU" sz="6000" b="1">
                <a:latin typeface="Propisi" pitchFamily="2" charset="0"/>
              </a:rPr>
              <a:t>!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23850" y="2852738"/>
            <a:ext cx="84248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4400">
                <a:latin typeface="Calibri" pitchFamily="34" charset="0"/>
              </a:rPr>
              <a:t>Это предложение содержит призыв,</a:t>
            </a:r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 побужд</a:t>
            </a:r>
            <a:r>
              <a:rPr lang="ru-RU" sz="4400">
                <a:latin typeface="Calibri" pitchFamily="34" charset="0"/>
              </a:rPr>
              <a:t>ение к действию, поэтому называется   </a:t>
            </a:r>
            <a:r>
              <a:rPr lang="ru-RU" sz="4400" b="1" i="1" u="sng">
                <a:latin typeface="Calibri" pitchFamily="34" charset="0"/>
              </a:rPr>
              <a:t>«</a:t>
            </a:r>
            <a:r>
              <a:rPr lang="ru-RU" sz="4400" b="1" i="1" u="sng">
                <a:solidFill>
                  <a:srgbClr val="FF0000"/>
                </a:solidFill>
                <a:latin typeface="Calibri" pitchFamily="34" charset="0"/>
              </a:rPr>
              <a:t>побуд</a:t>
            </a:r>
            <a:r>
              <a:rPr lang="ru-RU" sz="4400" b="1" i="1" u="sng">
                <a:latin typeface="Calibri" pitchFamily="34" charset="0"/>
              </a:rPr>
              <a:t>ительное».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 по цели</a:t>
            </a:r>
          </a:p>
          <a:p>
            <a:pPr algn="ctr"/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высказывания</a:t>
            </a:r>
            <a:endParaRPr lang="ru-RU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877432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ПОВЕСТВОВАТЕЛЬНЫЕ</a:t>
            </a:r>
            <a:r>
              <a:rPr lang="ru-RU" sz="4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повеств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44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ВОПРОСИТЕЛЬНЫЕ 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(вопрос.)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ПОБУДИТЕЛЬНЫЕ 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побуд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4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611560" y="548680"/>
            <a:ext cx="792162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dirty="0">
                <a:solidFill>
                  <a:srgbClr val="002060"/>
                </a:solidFill>
                <a:latin typeface="+mj-lt"/>
              </a:rPr>
              <a:t>  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 птицы весной возвраща-</a:t>
            </a:r>
          </a:p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ются в наши края?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вьют гнёзда.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Потом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гнёздах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появляются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маленькие птенчики.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разоряй птичьи гнезда!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" dur="indefinite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" dur="indefinite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" dur="indefinite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1" dur="indefinite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2" dur="indefinite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3" dur="indefinite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76375" y="188913"/>
            <a:ext cx="6657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Вспомним, чему научились.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323850" y="1557338"/>
            <a:ext cx="82184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sz="3200" b="1">
                <a:latin typeface="Calibri" pitchFamily="34" charset="0"/>
              </a:rPr>
              <a:t>Если предложение  содержит сообщение,</a:t>
            </a:r>
          </a:p>
          <a:p>
            <a:pPr marL="514350" indent="-514350"/>
            <a:r>
              <a:rPr lang="ru-RU" sz="3200" b="1">
                <a:latin typeface="Calibri" pitchFamily="34" charset="0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вест</a:t>
            </a:r>
            <a:r>
              <a:rPr lang="ru-RU" sz="3200" b="1">
                <a:latin typeface="Calibri" pitchFamily="34" charset="0"/>
              </a:rPr>
              <a:t>ь, оно называется </a:t>
            </a:r>
            <a:endParaRPr lang="ru-RU" sz="32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27538" y="2060575"/>
            <a:ext cx="450056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«по</a:t>
            </a:r>
            <a:r>
              <a:rPr lang="ru-RU" sz="3200" b="1" i="1">
                <a:solidFill>
                  <a:srgbClr val="FF0000"/>
                </a:solidFill>
                <a:latin typeface="Calibri" pitchFamily="34" charset="0"/>
              </a:rPr>
              <a:t>вест</a:t>
            </a:r>
            <a:r>
              <a:rPr lang="ru-RU" sz="3200" b="1" i="1">
                <a:latin typeface="Calibri" pitchFamily="34" charset="0"/>
              </a:rPr>
              <a:t>вовательное».</a:t>
            </a:r>
          </a:p>
          <a:p>
            <a:endParaRPr lang="ru-RU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250825" y="2997200"/>
            <a:ext cx="72977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2. </a:t>
            </a:r>
            <a:r>
              <a:rPr lang="ru-RU" sz="3200" b="1">
                <a:latin typeface="Calibri" pitchFamily="34" charset="0"/>
              </a:rPr>
              <a:t>Если предложение содержит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вопрос</a:t>
            </a:r>
            <a:r>
              <a:rPr lang="ru-RU" sz="3200" b="1">
                <a:latin typeface="Calibri" pitchFamily="34" charset="0"/>
              </a:rPr>
              <a:t>, </a:t>
            </a:r>
          </a:p>
          <a:p>
            <a:r>
              <a:rPr lang="ru-RU" sz="3200" b="1">
                <a:latin typeface="Calibri" pitchFamily="34" charset="0"/>
              </a:rPr>
              <a:t>оно называется</a:t>
            </a:r>
            <a:endParaRPr lang="ru-RU" sz="3200" b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276600" y="3500438"/>
            <a:ext cx="3771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>
                <a:latin typeface="Calibri" pitchFamily="34" charset="0"/>
              </a:rPr>
              <a:t>«</a:t>
            </a:r>
            <a:r>
              <a:rPr lang="ru-RU" sz="3200" b="1" i="1">
                <a:solidFill>
                  <a:srgbClr val="FF0000"/>
                </a:solidFill>
                <a:latin typeface="Calibri" pitchFamily="34" charset="0"/>
              </a:rPr>
              <a:t>вопрос</a:t>
            </a:r>
            <a:r>
              <a:rPr lang="ru-RU" sz="3200" b="1" i="1">
                <a:latin typeface="Calibri" pitchFamily="34" charset="0"/>
              </a:rPr>
              <a:t>ительное»</a:t>
            </a:r>
            <a:r>
              <a:rPr lang="ru-RU" sz="3200">
                <a:latin typeface="Calibri" pitchFamily="34" charset="0"/>
              </a:rPr>
              <a:t>.</a:t>
            </a:r>
          </a:p>
        </p:txBody>
      </p:sp>
      <p:sp>
        <p:nvSpPr>
          <p:cNvPr id="15367" name="Прямоугольник 9"/>
          <p:cNvSpPr>
            <a:spLocks noChangeArrowheads="1"/>
          </p:cNvSpPr>
          <p:nvPr/>
        </p:nvSpPr>
        <p:spPr bwMode="auto">
          <a:xfrm>
            <a:off x="323850" y="4437063"/>
            <a:ext cx="84248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3. </a:t>
            </a:r>
            <a:r>
              <a:rPr lang="ru-RU" sz="3200" b="1">
                <a:latin typeface="Calibri" pitchFamily="34" charset="0"/>
              </a:rPr>
              <a:t>Если предложение содержит призыв,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побужд</a:t>
            </a:r>
            <a:r>
              <a:rPr lang="ru-RU" sz="3200" b="1">
                <a:latin typeface="Calibri" pitchFamily="34" charset="0"/>
              </a:rPr>
              <a:t>ение к действию, оно называется</a:t>
            </a:r>
            <a:endParaRPr lang="ru-RU" sz="3200" b="1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55875" y="5589588"/>
            <a:ext cx="3600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alibri" pitchFamily="34" charset="0"/>
              </a:rPr>
              <a:t>«</a:t>
            </a:r>
            <a:r>
              <a:rPr lang="ru-RU" sz="3200" b="1" i="1">
                <a:solidFill>
                  <a:srgbClr val="FF0000"/>
                </a:solidFill>
                <a:latin typeface="Calibri" pitchFamily="34" charset="0"/>
              </a:rPr>
              <a:t>побуд</a:t>
            </a:r>
            <a:r>
              <a:rPr lang="ru-RU" sz="3200" b="1" i="1">
                <a:latin typeface="Calibri" pitchFamily="34" charset="0"/>
              </a:rPr>
              <a:t>ительное».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229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Алексадр Валуев</cp:lastModifiedBy>
  <cp:revision>17</cp:revision>
  <dcterms:created xsi:type="dcterms:W3CDTF">2013-11-11T18:31:37Z</dcterms:created>
  <dcterms:modified xsi:type="dcterms:W3CDTF">2013-11-12T20:54:20Z</dcterms:modified>
</cp:coreProperties>
</file>