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9" r:id="rId1"/>
  </p:sldMasterIdLst>
  <p:sldIdLst>
    <p:sldId id="256" r:id="rId2"/>
    <p:sldId id="286" r:id="rId3"/>
    <p:sldId id="257" r:id="rId4"/>
    <p:sldId id="296" r:id="rId5"/>
    <p:sldId id="275" r:id="rId6"/>
    <p:sldId id="287" r:id="rId7"/>
    <p:sldId id="284" r:id="rId8"/>
    <p:sldId id="299" r:id="rId9"/>
    <p:sldId id="297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2" autoAdjust="0"/>
    <p:restoredTop sz="94675" autoAdjust="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0BB60B-8C6D-4F56-8C8D-ACCCDD0F5658}" type="datetimeFigureOut">
              <a:rPr lang="ru-RU" smtClean="0"/>
              <a:pPr>
                <a:defRPr/>
              </a:pPr>
              <a:t>21.02.2014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85478-41A7-4CCA-91F5-5AE61C2357C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A9F467-A312-4BFC-8164-02AA10912476}" type="datetimeFigureOut">
              <a:rPr lang="ru-RU" smtClean="0"/>
              <a:pPr>
                <a:defRPr/>
              </a:pPr>
              <a:t>21.02.2014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A8AF-4F56-405C-A7B0-273AEDCCE18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40D6EF-369E-40EC-BBEA-C9262C41FFDB}" type="datetimeFigureOut">
              <a:rPr lang="ru-RU" smtClean="0"/>
              <a:pPr>
                <a:defRPr/>
              </a:pPr>
              <a:t>21.02.2014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2EC812-A8A3-4E33-BAC3-9560DD28C07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49732A-BA1C-4FC7-A26F-2A2D2C04B098}" type="datetimeFigureOut">
              <a:rPr lang="ru-RU" smtClean="0"/>
              <a:pPr>
                <a:defRPr/>
              </a:pPr>
              <a:t>21.02.2014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93655-36CE-4406-A121-7CE812D2E5D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E3DF90-3EE3-409F-9F37-0C449E61C28C}" type="datetimeFigureOut">
              <a:rPr lang="ru-RU" smtClean="0"/>
              <a:pPr>
                <a:defRPr/>
              </a:pPr>
              <a:t>21.02.2014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979B0D-7515-44C9-B6C5-4E41C6CFBB9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C6481A-8CA2-41E7-A6A3-0C1CE4A3A9E0}" type="datetimeFigureOut">
              <a:rPr lang="ru-RU" smtClean="0"/>
              <a:pPr>
                <a:defRPr/>
              </a:pPr>
              <a:t>21.02.2014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96C807-29EC-43B0-BE68-B16A35D9F38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170B5E-17AF-409A-BD34-2603045BF788}" type="datetimeFigureOut">
              <a:rPr lang="ru-RU" smtClean="0"/>
              <a:pPr>
                <a:defRPr/>
              </a:pPr>
              <a:t>21.02.2014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980F5C-23F5-4133-952D-0B8EDCB6E04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4BD04D-CAEC-4CEA-B4B2-959B677D9C58}" type="datetimeFigureOut">
              <a:rPr lang="ru-RU" smtClean="0"/>
              <a:pPr>
                <a:defRPr/>
              </a:pPr>
              <a:t>21.02.2014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10B445-A699-4477-81AD-36EA1798CE2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89EFC6-AC4B-4990-9EE6-D53D361E553D}" type="datetimeFigureOut">
              <a:rPr lang="ru-RU" smtClean="0"/>
              <a:pPr>
                <a:defRPr/>
              </a:pPr>
              <a:t>21.02.2014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34484D-F98D-4879-9033-5F518470957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1CF552-A9E8-4273-91E1-8130EF6F5764}" type="datetimeFigureOut">
              <a:rPr lang="ru-RU" smtClean="0"/>
              <a:pPr>
                <a:defRPr/>
              </a:pPr>
              <a:t>21.02.2014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52D72-7BEC-44BB-8492-6EE9816F98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72F3B9-7AA6-4838-B2EC-3F8C5E3F35C6}" type="datetimeFigureOut">
              <a:rPr lang="ru-RU" smtClean="0"/>
              <a:pPr>
                <a:defRPr/>
              </a:pPr>
              <a:t>21.02.2014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AF7198-FF17-4495-AD75-D7C95400D6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1B9078A-17DF-46B4-8993-90D8621E665C}" type="datetimeFigureOut">
              <a:rPr lang="ru-RU" smtClean="0"/>
              <a:pPr>
                <a:defRPr/>
              </a:pPr>
              <a:t>21.02.2014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13C425D-C1F8-455E-8AFB-97C3611A874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5400600" cy="100811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_Albionic" pitchFamily="34" charset="-52"/>
              </a:rPr>
              <a:t/>
            </a:r>
            <a:br>
              <a:rPr lang="en-US" sz="5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_Albionic" pitchFamily="34" charset="-52"/>
              </a:rPr>
            </a:br>
            <a:r>
              <a:rPr lang="en-US" sz="5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_Albionic" pitchFamily="34" charset="-52"/>
              </a:rPr>
              <a:t/>
            </a:r>
            <a:br>
              <a:rPr lang="en-US" sz="5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_Albionic" pitchFamily="34" charset="-52"/>
              </a:rPr>
            </a:br>
            <a:r>
              <a:rPr lang="en-US" sz="5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_Albionic" pitchFamily="34" charset="-52"/>
              </a:rPr>
              <a:t/>
            </a:r>
            <a:br>
              <a:rPr lang="en-US" sz="5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_Albionic" pitchFamily="34" charset="-52"/>
              </a:rPr>
            </a:br>
            <a:r>
              <a:rPr lang="en-US" sz="5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_Albionic" pitchFamily="34" charset="-52"/>
              </a:rPr>
              <a:t/>
            </a:r>
            <a:br>
              <a:rPr lang="en-US" sz="5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_Albionic" pitchFamily="34" charset="-52"/>
              </a:rPr>
            </a:br>
            <a:r>
              <a:rPr lang="en-US" sz="5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_Albionic" pitchFamily="34" charset="-52"/>
              </a:rPr>
              <a:t/>
            </a:r>
            <a:br>
              <a:rPr lang="en-US" sz="5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_Albionic" pitchFamily="34" charset="-52"/>
              </a:rPr>
            </a:b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«МЕХАНИЗМЫ</a:t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ПОВЫШЕНИЯ  КАЧЕСТВА </a:t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ОБРАЗОВАНИЯ УЧАЩИХСЯ»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  </a:t>
            </a:r>
            <a:endParaRPr lang="ru-RU" sz="4000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9712" y="4797152"/>
            <a:ext cx="8208963" cy="1268760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_Albionic" pitchFamily="34" charset="-52"/>
              </a:rPr>
              <a:t>Качество образования –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_Albionic" pitchFamily="34" charset="-52"/>
              </a:rPr>
              <a:t>это процесс постоянного совершенствования</a:t>
            </a:r>
            <a:r>
              <a:rPr lang="ru-RU" sz="3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_Albionic" pitchFamily="34" charset="-52"/>
              </a:rPr>
              <a:t>.</a:t>
            </a:r>
            <a:endParaRPr lang="ru-RU" sz="36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_Albionic" pitchFamily="34" charset="-52"/>
            </a:endParaRPr>
          </a:p>
        </p:txBody>
      </p:sp>
      <p:pic>
        <p:nvPicPr>
          <p:cNvPr id="5" name="Рисунок 4" descr="IMG_3139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5508104" y="980728"/>
            <a:ext cx="3167149" cy="35079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49275"/>
            <a:ext cx="9144000" cy="128111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yarsky" pitchFamily="33" charset="0"/>
              </a:rPr>
              <a:t>Из чего оно складывается?</a:t>
            </a:r>
            <a:endParaRPr lang="ru-RU" sz="4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yarsky" pitchFamily="33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2492375"/>
            <a:ext cx="8713788" cy="3240088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b="1" dirty="0"/>
              <a:t>и</a:t>
            </a:r>
            <a:r>
              <a:rPr lang="ru-RU" sz="2800" b="1" dirty="0" smtClean="0"/>
              <a:t>з высокого уровня профессионализма педагогов</a:t>
            </a:r>
            <a:r>
              <a:rPr lang="ru-RU" sz="2800" b="1" dirty="0"/>
              <a:t>;</a:t>
            </a:r>
            <a:endParaRPr lang="ru-RU" sz="2800" b="1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000" b="1" dirty="0" smtClean="0"/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b="1" dirty="0"/>
              <a:t>и</a:t>
            </a:r>
            <a:r>
              <a:rPr lang="ru-RU" sz="2800" b="1" dirty="0" smtClean="0"/>
              <a:t>з создания комфортности в обучении школьников;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100" b="1" dirty="0" smtClean="0"/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b="1" dirty="0"/>
              <a:t>п</a:t>
            </a:r>
            <a:r>
              <a:rPr lang="ru-RU" sz="2800" b="1" dirty="0" smtClean="0"/>
              <a:t>рочности знаний учащихся</a:t>
            </a:r>
            <a:r>
              <a:rPr lang="ru-RU" sz="2800" b="1" dirty="0"/>
              <a:t>;</a:t>
            </a:r>
            <a:endParaRPr lang="ru-RU" sz="2800" b="1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100" b="1" dirty="0" smtClean="0"/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b="1" dirty="0" smtClean="0"/>
              <a:t>соблюдение </a:t>
            </a:r>
            <a:r>
              <a:rPr lang="ru-RU" sz="2800" b="1" dirty="0"/>
              <a:t>санитарно-гигиенических </a:t>
            </a:r>
            <a:r>
              <a:rPr lang="ru-RU" sz="2800" b="1" dirty="0" smtClean="0"/>
              <a:t>норм;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100" b="1" dirty="0" smtClean="0"/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b="1" dirty="0" smtClean="0"/>
              <a:t>из </a:t>
            </a:r>
            <a:r>
              <a:rPr lang="ru-RU" sz="2800" b="1" dirty="0"/>
              <a:t>материально-технического обеспечения школы.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4100" name="Picture 2" descr="C:\Users\Татьяна\Pictures\Мои рисунки\Фотошоп\+ школьные\! книги, блокноты\книга 3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6443663" y="5589588"/>
            <a:ext cx="2341562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8509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yarsky" pitchFamily="33" charset="0"/>
              </a:rPr>
              <a:t>Целевые </a:t>
            </a: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yarsky" pitchFamily="33" charset="0"/>
              </a:rPr>
              <a:t>направления:</a:t>
            </a:r>
            <a:endParaRPr lang="ru-RU" sz="48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yarsky" pitchFamily="33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950" y="1196975"/>
            <a:ext cx="8928100" cy="5327650"/>
          </a:xfrm>
        </p:spPr>
        <p:txBody>
          <a:bodyPr rtlCol="0">
            <a:no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600" b="1" dirty="0"/>
              <a:t>с</a:t>
            </a:r>
            <a:r>
              <a:rPr lang="ru-RU" sz="2600" b="1" dirty="0" smtClean="0"/>
              <a:t>овершенствование </a:t>
            </a:r>
            <a:r>
              <a:rPr lang="ru-RU" sz="2600" b="1" dirty="0"/>
              <a:t>организации учебного процесса и повышение результатов </a:t>
            </a:r>
            <a:r>
              <a:rPr lang="ru-RU" sz="2600" b="1" dirty="0" smtClean="0"/>
              <a:t>обучения;</a:t>
            </a:r>
          </a:p>
          <a:p>
            <a:pPr marL="0" indent="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b="1" dirty="0" smtClean="0"/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600" b="1" dirty="0"/>
              <a:t>с</a:t>
            </a:r>
            <a:r>
              <a:rPr lang="ru-RU" sz="2600" b="1" dirty="0" smtClean="0"/>
              <a:t>оздание </a:t>
            </a:r>
            <a:r>
              <a:rPr lang="ru-RU" sz="2600" b="1" dirty="0"/>
              <a:t>условий для повышения мотивации к обучению, саморазвитию, самостоятельности в принятии </a:t>
            </a:r>
            <a:r>
              <a:rPr lang="ru-RU" sz="2600" b="1" dirty="0" smtClean="0"/>
              <a:t>решений;</a:t>
            </a:r>
          </a:p>
          <a:p>
            <a:pPr marL="0" indent="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b="1" dirty="0" smtClean="0"/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600" b="1" dirty="0" smtClean="0"/>
              <a:t>обеспечение </a:t>
            </a:r>
            <a:r>
              <a:rPr lang="ru-RU" sz="2600" b="1" dirty="0"/>
              <a:t>учебно-воспитательного процесса на современном </a:t>
            </a:r>
            <a:r>
              <a:rPr lang="ru-RU" sz="2600" b="1" dirty="0" smtClean="0"/>
              <a:t>уровне</a:t>
            </a:r>
            <a:r>
              <a:rPr lang="ru-RU" sz="2600" b="1" dirty="0"/>
              <a:t>;</a:t>
            </a:r>
            <a:endParaRPr lang="ru-RU" sz="2600" b="1" dirty="0" smtClean="0"/>
          </a:p>
          <a:p>
            <a:pPr marL="0" indent="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b="1" dirty="0"/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600" b="1" dirty="0"/>
              <a:t>с</a:t>
            </a:r>
            <a:r>
              <a:rPr lang="ru-RU" sz="2600" b="1" dirty="0" smtClean="0"/>
              <a:t>оздание </a:t>
            </a:r>
            <a:r>
              <a:rPr lang="ru-RU" sz="2600" b="1" dirty="0"/>
              <a:t>условий для удовлетворения образовательных потребностей </a:t>
            </a:r>
            <a:r>
              <a:rPr lang="ru-RU" sz="2600" b="1" dirty="0" smtClean="0"/>
              <a:t>ребенка;</a:t>
            </a:r>
          </a:p>
          <a:p>
            <a:pPr marL="0" indent="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b="1" dirty="0"/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600" b="1" dirty="0"/>
              <a:t>с</a:t>
            </a:r>
            <a:r>
              <a:rPr lang="ru-RU" sz="2600" b="1" dirty="0" smtClean="0"/>
              <a:t>овершенствование </a:t>
            </a:r>
            <a:r>
              <a:rPr lang="ru-RU" sz="2600" b="1" dirty="0"/>
              <a:t>системы воспитательной работы как средства повышения качества </a:t>
            </a:r>
            <a:r>
              <a:rPr lang="ru-RU" sz="2600" b="1" dirty="0" smtClean="0"/>
              <a:t>образования;</a:t>
            </a:r>
          </a:p>
          <a:p>
            <a:pPr marL="0" indent="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b="1" dirty="0"/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600" b="1" dirty="0"/>
              <a:t>о</a:t>
            </a:r>
            <a:r>
              <a:rPr lang="ru-RU" sz="2600" b="1" dirty="0" smtClean="0"/>
              <a:t>беспечение </a:t>
            </a:r>
            <a:r>
              <a:rPr lang="ru-RU" sz="2600" b="1" dirty="0"/>
              <a:t>физического развития учащихся, использование </a:t>
            </a:r>
            <a:r>
              <a:rPr lang="ru-RU" sz="2600" b="1" dirty="0" smtClean="0"/>
              <a:t>здоровьесберегающих технологий;</a:t>
            </a: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yarsky" pitchFamily="33" charset="0"/>
              </a:rPr>
              <a:t>Задачи:</a:t>
            </a:r>
            <a:endParaRPr lang="ru-RU" sz="48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yarsky" pitchFamily="33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1700213"/>
            <a:ext cx="8229600" cy="4525962"/>
          </a:xfrm>
        </p:spPr>
        <p:txBody>
          <a:bodyPr rtlCol="0">
            <a:normAutofit lnSpcReduction="10000"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600" b="1" dirty="0"/>
              <a:t>о</a:t>
            </a:r>
            <a:r>
              <a:rPr lang="ru-RU" sz="2600" b="1" dirty="0" smtClean="0"/>
              <a:t>бобщение </a:t>
            </a:r>
            <a:r>
              <a:rPr lang="ru-RU" sz="2600" b="1" dirty="0"/>
              <a:t>и внедрение в практику </a:t>
            </a:r>
            <a:r>
              <a:rPr lang="ru-RU" sz="2600" b="1" dirty="0" smtClean="0"/>
              <a:t>достижений передового </a:t>
            </a:r>
            <a:r>
              <a:rPr lang="ru-RU" sz="2600" b="1" dirty="0"/>
              <a:t>педагогического </a:t>
            </a:r>
            <a:r>
              <a:rPr lang="ru-RU" sz="2600" b="1" dirty="0" smtClean="0"/>
              <a:t>опыта</a:t>
            </a:r>
            <a:r>
              <a:rPr lang="ru-RU" sz="2600" b="1" dirty="0"/>
              <a:t>;</a:t>
            </a:r>
            <a:endParaRPr lang="ru-RU" sz="2600" b="1" dirty="0" smtClean="0"/>
          </a:p>
          <a:p>
            <a:pPr marL="0" indent="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000" b="1" dirty="0"/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600" b="1" dirty="0"/>
              <a:t>ф</a:t>
            </a:r>
            <a:r>
              <a:rPr lang="ru-RU" sz="2600" b="1" dirty="0" smtClean="0"/>
              <a:t>ормирование </a:t>
            </a:r>
            <a:r>
              <a:rPr lang="ru-RU" sz="2600" b="1" dirty="0"/>
              <a:t>установок на освоение </a:t>
            </a:r>
            <a:r>
              <a:rPr lang="ru-RU" sz="2600" b="1" dirty="0" smtClean="0"/>
              <a:t>современных педагогических </a:t>
            </a:r>
            <a:r>
              <a:rPr lang="ru-RU" sz="2600" b="1" dirty="0"/>
              <a:t>технологий, </a:t>
            </a:r>
            <a:r>
              <a:rPr lang="ru-RU" sz="2600" b="1" dirty="0" smtClean="0"/>
              <a:t>подходов, обеспечивающих </a:t>
            </a:r>
            <a:r>
              <a:rPr lang="ru-RU" sz="2600" b="1" dirty="0"/>
              <a:t>подготовку качественно </a:t>
            </a:r>
            <a:r>
              <a:rPr lang="ru-RU" sz="2600" b="1" dirty="0" smtClean="0"/>
              <a:t>нового младшего школьника</a:t>
            </a:r>
            <a:r>
              <a:rPr lang="ru-RU" sz="2600" b="1" dirty="0"/>
              <a:t>;</a:t>
            </a:r>
            <a:endParaRPr lang="ru-RU" sz="2600" b="1" dirty="0" smtClean="0"/>
          </a:p>
          <a:p>
            <a:pPr marL="0" indent="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000" b="1" dirty="0"/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600" b="1" dirty="0"/>
              <a:t>с</a:t>
            </a:r>
            <a:r>
              <a:rPr lang="ru-RU" sz="2600" b="1" dirty="0" smtClean="0"/>
              <a:t>оздание </a:t>
            </a:r>
            <a:r>
              <a:rPr lang="ru-RU" sz="2600" b="1" dirty="0"/>
              <a:t>единой системы урочной и </a:t>
            </a:r>
            <a:r>
              <a:rPr lang="ru-RU" sz="2600" b="1" dirty="0" smtClean="0"/>
              <a:t>внеурочной деятельности </a:t>
            </a:r>
            <a:r>
              <a:rPr lang="ru-RU" sz="2600" b="1" dirty="0"/>
              <a:t>учителей и учеников, направленной </a:t>
            </a:r>
            <a:r>
              <a:rPr lang="ru-RU" sz="2600" b="1" dirty="0" smtClean="0"/>
              <a:t>на разностороннее </a:t>
            </a:r>
            <a:r>
              <a:rPr lang="ru-RU" sz="2600" b="1" dirty="0"/>
              <a:t>развитие образовательного </a:t>
            </a:r>
            <a:r>
              <a:rPr lang="ru-RU" sz="2600" b="1" dirty="0" smtClean="0"/>
              <a:t>процесса</a:t>
            </a:r>
            <a:r>
              <a:rPr lang="ru-RU" sz="2600" b="1" dirty="0"/>
              <a:t>;</a:t>
            </a:r>
            <a:endParaRPr lang="ru-RU" sz="2600" b="1" dirty="0" smtClean="0"/>
          </a:p>
          <a:p>
            <a:pPr marL="0" indent="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000" b="1" dirty="0"/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600" b="1" dirty="0"/>
              <a:t>о</a:t>
            </a:r>
            <a:r>
              <a:rPr lang="ru-RU" sz="2600" b="1" dirty="0" smtClean="0"/>
              <a:t>рганизация </a:t>
            </a:r>
            <a:r>
              <a:rPr lang="ru-RU" sz="2600" b="1" dirty="0"/>
              <a:t>взаимодействия учителей </a:t>
            </a:r>
            <a:r>
              <a:rPr lang="ru-RU" sz="2600" b="1" dirty="0" smtClean="0"/>
              <a:t>начальных классов</a:t>
            </a:r>
            <a:r>
              <a:rPr lang="ru-RU" sz="2600" b="1" dirty="0"/>
              <a:t>, </a:t>
            </a:r>
            <a:r>
              <a:rPr lang="ru-RU" sz="2600" b="1" dirty="0" smtClean="0"/>
              <a:t>психолога</a:t>
            </a:r>
            <a:r>
              <a:rPr lang="en-US" sz="2600" b="1" dirty="0" smtClean="0"/>
              <a:t> </a:t>
            </a:r>
            <a:r>
              <a:rPr lang="ru-RU" sz="2600" b="1" dirty="0" smtClean="0"/>
              <a:t>и </a:t>
            </a:r>
            <a:r>
              <a:rPr lang="ru-RU" sz="2600" b="1" dirty="0"/>
              <a:t>родителей с </a:t>
            </a:r>
            <a:r>
              <a:rPr lang="ru-RU" sz="2600" b="1" dirty="0" smtClean="0"/>
              <a:t>целью изучения </a:t>
            </a:r>
            <a:r>
              <a:rPr lang="ru-RU" sz="2600" b="1" dirty="0"/>
              <a:t>и развития индивидуальных </a:t>
            </a:r>
            <a:r>
              <a:rPr lang="ru-RU" sz="2600" b="1" dirty="0" smtClean="0"/>
              <a:t>способностей обучающихся</a:t>
            </a:r>
            <a:r>
              <a:rPr lang="ru-RU" sz="2600" b="1" dirty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Татьяна\Pictures\Мои рисунки\Фотошоп\+ школьные\! книги, блокноты\блокнот с ручкой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380288" y="5157788"/>
            <a:ext cx="150495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yarsky" pitchFamily="33" charset="0"/>
              </a:rPr>
              <a:t>Составляющие качества </a:t>
            </a: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yarsky" pitchFamily="33" charset="0"/>
              </a:rPr>
              <a:t>образования:</a:t>
            </a:r>
            <a:endParaRPr lang="ru-RU" sz="48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yarsky" pitchFamily="33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773238"/>
            <a:ext cx="8785225" cy="4997450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400" b="1" dirty="0"/>
              <a:t>к</a:t>
            </a:r>
            <a:r>
              <a:rPr lang="ru-RU" sz="3400" b="1" dirty="0" smtClean="0"/>
              <a:t>ачество </a:t>
            </a:r>
            <a:r>
              <a:rPr lang="ru-RU" sz="3400" b="1" dirty="0"/>
              <a:t>обученности школьников по образовательным </a:t>
            </a:r>
            <a:r>
              <a:rPr lang="ru-RU" sz="3400" b="1" dirty="0" smtClean="0"/>
              <a:t>областям;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300" b="1" dirty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400" b="1" dirty="0"/>
              <a:t>к</a:t>
            </a:r>
            <a:r>
              <a:rPr lang="ru-RU" sz="3400" b="1" dirty="0" smtClean="0"/>
              <a:t>ачество </a:t>
            </a:r>
            <a:r>
              <a:rPr lang="ru-RU" sz="3400" b="1" dirty="0"/>
              <a:t>сформированности общеучебных умений </a:t>
            </a:r>
            <a:r>
              <a:rPr lang="ru-RU" sz="3400" b="1" dirty="0" smtClean="0"/>
              <a:t>школьников (умение </a:t>
            </a:r>
            <a:r>
              <a:rPr lang="ru-RU" sz="3400" b="1" dirty="0"/>
              <a:t>работать с учебником, текстом, составить план, умение анализировать, делать вывод и т. п</a:t>
            </a:r>
            <a:r>
              <a:rPr lang="ru-RU" sz="3400" b="1" dirty="0" smtClean="0"/>
              <a:t>.);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300" b="1" dirty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400" b="1" dirty="0"/>
              <a:t>к</a:t>
            </a:r>
            <a:r>
              <a:rPr lang="ru-RU" sz="3400" b="1" dirty="0" smtClean="0"/>
              <a:t>ачество </a:t>
            </a:r>
            <a:r>
              <a:rPr lang="ru-RU" sz="3400" b="1" dirty="0"/>
              <a:t>воспитанности </a:t>
            </a:r>
            <a:r>
              <a:rPr lang="ru-RU" sz="3400" b="1" dirty="0" smtClean="0"/>
              <a:t>школьников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300" b="1" dirty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400" b="1" dirty="0"/>
              <a:t>к</a:t>
            </a:r>
            <a:r>
              <a:rPr lang="ru-RU" sz="3400" b="1" dirty="0" smtClean="0"/>
              <a:t>ачество </a:t>
            </a:r>
            <a:r>
              <a:rPr lang="ru-RU" sz="3400" b="1" dirty="0"/>
              <a:t>развития личности </a:t>
            </a:r>
            <a:r>
              <a:rPr lang="ru-RU" sz="3400" b="1" dirty="0" smtClean="0"/>
              <a:t>школьников (эмоциональность</a:t>
            </a:r>
            <a:r>
              <a:rPr lang="ru-RU" sz="3400" b="1" dirty="0"/>
              <a:t>, воля, познавательный интерес, мотивация и т. д</a:t>
            </a:r>
            <a:r>
              <a:rPr lang="ru-RU" sz="3400" b="1" dirty="0" smtClean="0"/>
              <a:t>.);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300" b="1" dirty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400" b="1" dirty="0"/>
              <a:t>к</a:t>
            </a:r>
            <a:r>
              <a:rPr lang="ru-RU" sz="3400" b="1" dirty="0" smtClean="0"/>
              <a:t>ачество </a:t>
            </a:r>
            <a:r>
              <a:rPr lang="ru-RU" sz="3400" b="1" dirty="0"/>
              <a:t>социальной </a:t>
            </a:r>
            <a:r>
              <a:rPr lang="ru-RU" sz="3400" b="1" dirty="0" smtClean="0"/>
              <a:t>адаптации (способность </a:t>
            </a:r>
            <a:r>
              <a:rPr lang="ru-RU" sz="3400" b="1" dirty="0"/>
              <a:t>найти свою «нишу» в обществе</a:t>
            </a:r>
            <a:r>
              <a:rPr lang="ru-RU" sz="3400" b="1" dirty="0" smtClean="0"/>
              <a:t>).</a:t>
            </a:r>
            <a:endParaRPr lang="ru-RU" sz="3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476672"/>
            <a:ext cx="5327823" cy="56663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yarsky" pitchFamily="33" charset="0"/>
              </a:rPr>
              <a:t>        </a:t>
            </a: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yarsky" pitchFamily="33" charset="0"/>
              </a:rPr>
              <a:t>Начальное </a:t>
            </a:r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yarsky" pitchFamily="33" charset="0"/>
              </a:rPr>
              <a:t>       </a:t>
            </a:r>
            <a:br>
              <a:rPr lang="en-US" sz="4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yarsky" pitchFamily="33" charset="0"/>
              </a:rPr>
            </a:br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yarsky" pitchFamily="33" charset="0"/>
              </a:rPr>
              <a:t>        </a:t>
            </a: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yarsky" pitchFamily="33" charset="0"/>
              </a:rPr>
              <a:t>образование</a:t>
            </a:r>
            <a:endParaRPr lang="ru-RU" sz="48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yarsky" pitchFamily="33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950" y="1916832"/>
            <a:ext cx="8856663" cy="4780831"/>
          </a:xfrm>
        </p:spPr>
        <p:txBody>
          <a:bodyPr rtlCol="0">
            <a:noAutofit/>
          </a:bodyPr>
          <a:lstStyle/>
          <a:p>
            <a:pPr>
              <a:buNone/>
              <a:defRPr/>
            </a:pPr>
            <a:endParaRPr lang="en-US" sz="2600" b="1" i="1" dirty="0" smtClean="0"/>
          </a:p>
          <a:p>
            <a:pPr>
              <a:buNone/>
              <a:defRPr/>
            </a:pPr>
            <a:r>
              <a:rPr lang="ru-RU" sz="2400" b="1" i="1" u="sng" dirty="0" smtClean="0"/>
              <a:t> Начальное образование </a:t>
            </a:r>
            <a:r>
              <a:rPr lang="ru-RU" sz="2400" b="1" dirty="0" smtClean="0"/>
              <a:t>- </a:t>
            </a:r>
            <a:r>
              <a:rPr lang="ru-RU" sz="2400" dirty="0"/>
              <a:t>особая ступень в развитии ребенка. Впервые учебная деятельность становится ведущей. Но ученик начальной школы – это еще ребенок, который любит играть. Как построить свою работу так, чтобы детям  на уроке было интересно, комфортно, но и в то же время, чтобы они учились думать, напряженно работать с учебным материалом, осваивая новые знания.</a:t>
            </a:r>
          </a:p>
          <a:p>
            <a:pPr fontAlgn="auto">
              <a:spcAft>
                <a:spcPts val="0"/>
              </a:spcAft>
              <a:buNone/>
              <a:defRPr/>
            </a:pPr>
            <a:endParaRPr lang="ru-RU" sz="2600" b="1" i="1" u="sng" dirty="0"/>
          </a:p>
        </p:txBody>
      </p:sp>
      <p:pic>
        <p:nvPicPr>
          <p:cNvPr id="1026" name="Picture 2" descr="C:\Users\Учитель\Desktop\IMG_2662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652120" y="4725144"/>
            <a:ext cx="2736304" cy="1875675"/>
          </a:xfrm>
          <a:prstGeom prst="rect">
            <a:avLst/>
          </a:prstGeom>
          <a:noFill/>
        </p:spPr>
      </p:pic>
      <p:pic>
        <p:nvPicPr>
          <p:cNvPr id="6" name="Picture 2" descr="C:\Users\Татьяна\Pictures\Мои рисунки\Фотошоп\+ школьные\объекты\254-3 копия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1964213" cy="1984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C:\Users\Учитель\Desktop\SAM_0088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827584" y="5013176"/>
            <a:ext cx="1944216" cy="16505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476250"/>
            <a:ext cx="82804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yarsky" pitchFamily="33" charset="0"/>
              </a:rPr>
              <a:t>Педагогические качества: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750" y="1556793"/>
            <a:ext cx="8229600" cy="4536503"/>
          </a:xfrm>
        </p:spPr>
        <p:txBody>
          <a:bodyPr rtlCol="0">
            <a:normAutofit fontScale="92500" lnSpcReduction="10000"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b="1" dirty="0"/>
              <a:t>в</a:t>
            </a:r>
            <a:r>
              <a:rPr lang="ru-RU" sz="2800" b="1" dirty="0" smtClean="0"/>
              <a:t>ладение современными образовательными технологиями;</a:t>
            </a:r>
          </a:p>
          <a:p>
            <a:pPr marL="0" indent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100" b="1" dirty="0" smtClean="0"/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b="1" dirty="0" smtClean="0"/>
              <a:t>способность делать</a:t>
            </a:r>
            <a:endParaRPr lang="en-US" sz="2800" b="1" dirty="0" smtClean="0"/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b="1" dirty="0" smtClean="0"/>
              <a:t> </a:t>
            </a:r>
            <a:r>
              <a:rPr lang="ru-RU" sz="2800" b="1" dirty="0"/>
              <a:t>учебный материал </a:t>
            </a:r>
            <a:endParaRPr lang="en-US" sz="2800" b="1" dirty="0" smtClean="0"/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b="1" dirty="0" smtClean="0"/>
              <a:t>доступным пониманию;</a:t>
            </a:r>
          </a:p>
          <a:p>
            <a:pPr marL="0" indent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000" b="1" dirty="0" smtClean="0"/>
              <a:t> </a:t>
            </a:r>
            <a:endParaRPr lang="ru-RU" sz="1000" b="1" dirty="0"/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b="1" dirty="0"/>
              <a:t>творческое применение </a:t>
            </a:r>
            <a:endParaRPr lang="en-US" sz="2800" b="1" dirty="0" smtClean="0"/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b="1" dirty="0" smtClean="0"/>
              <a:t>методов обучения;</a:t>
            </a:r>
          </a:p>
          <a:p>
            <a:pPr marL="0" indent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000" b="1" dirty="0" smtClean="0"/>
              <a:t> </a:t>
            </a:r>
            <a:endParaRPr lang="ru-RU" sz="1000" b="1" dirty="0"/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b="1" dirty="0" smtClean="0"/>
              <a:t>способность </a:t>
            </a:r>
            <a:r>
              <a:rPr lang="ru-RU" sz="2800" b="1" dirty="0"/>
              <a:t>организовать </a:t>
            </a:r>
            <a:endParaRPr lang="en-US" sz="2800" b="1" dirty="0" smtClean="0"/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b="1" dirty="0" smtClean="0"/>
              <a:t>детский коллектив;</a:t>
            </a:r>
          </a:p>
          <a:p>
            <a:pPr marL="0" indent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000" b="1" dirty="0" smtClean="0"/>
              <a:t> </a:t>
            </a:r>
            <a:endParaRPr lang="ru-RU" sz="1000" b="1" dirty="0"/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b="1" dirty="0"/>
              <a:t>интерес к </a:t>
            </a:r>
            <a:r>
              <a:rPr lang="ru-RU" sz="2800" b="1" dirty="0" smtClean="0"/>
              <a:t>детям;</a:t>
            </a:r>
          </a:p>
          <a:p>
            <a:pPr marL="0" indent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000" b="1" dirty="0" smtClean="0"/>
              <a:t> </a:t>
            </a:r>
            <a:endParaRPr lang="ru-RU" sz="1000" b="1" dirty="0"/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b="1" dirty="0"/>
              <a:t>яркость речи, такт, связь с жизнью, </a:t>
            </a:r>
            <a:r>
              <a:rPr lang="ru-RU" sz="2800" b="1" dirty="0" smtClean="0"/>
              <a:t>способность </a:t>
            </a:r>
            <a:r>
              <a:rPr lang="ru-RU" sz="2800" b="1" dirty="0"/>
              <a:t>к внеклассной работе</a:t>
            </a:r>
            <a:r>
              <a:rPr lang="ru-RU" sz="2800" b="1" dirty="0" smtClean="0"/>
              <a:t>.</a:t>
            </a:r>
            <a:endParaRPr lang="ru-RU" sz="2800" b="1" dirty="0"/>
          </a:p>
        </p:txBody>
      </p:sp>
      <p:pic>
        <p:nvPicPr>
          <p:cNvPr id="2050" name="Picture 2" descr="C:\Users\Учитель\Desktop\IMG_2638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652120" y="1988840"/>
            <a:ext cx="2592288" cy="31845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5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1000"/>
                            </p:stCondLst>
                            <p:childTnLst>
                              <p:par>
                                <p:cTn id="6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6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7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8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8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50" y="333375"/>
            <a:ext cx="8928100" cy="180022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yarsky" pitchFamily="33" charset="0"/>
              </a:rPr>
              <a:t>Т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yarsky" pitchFamily="33" charset="0"/>
              </a:rPr>
              <a:t>ехнологии и методики применяемые в начальной школе:</a:t>
            </a:r>
            <a:endParaRPr lang="ru-RU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yarsky" pitchFamily="33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2492375"/>
            <a:ext cx="8785225" cy="3889375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sz="2400" b="1" dirty="0" smtClean="0"/>
              <a:t>технология личностно-ориентированного образования;</a:t>
            </a:r>
            <a:endParaRPr lang="en-US" sz="2400" b="1" dirty="0" smtClean="0"/>
          </a:p>
          <a:p>
            <a:pPr>
              <a:buFont typeface="Wingdings" pitchFamily="2" charset="2"/>
              <a:buChar char="Ø"/>
            </a:pPr>
            <a:r>
              <a:rPr lang="ru-RU" sz="2400" b="1" dirty="0" smtClean="0"/>
              <a:t>Технология развивающего обучения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 smtClean="0"/>
              <a:t>технология уровневой дифференциации;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 smtClean="0"/>
              <a:t>технология игрового обучения;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 smtClean="0"/>
              <a:t>технология системно-деятельностного </a:t>
            </a:r>
          </a:p>
          <a:p>
            <a:pPr>
              <a:buNone/>
            </a:pPr>
            <a:r>
              <a:rPr lang="ru-RU" sz="2400" b="1" dirty="0" smtClean="0"/>
              <a:t>подхода (проблемное обучение);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 smtClean="0"/>
              <a:t>проектная деятельность;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 smtClean="0"/>
              <a:t>здоровьесберегающие технологии;</a:t>
            </a:r>
          </a:p>
          <a:p>
            <a:pPr>
              <a:buFont typeface="Wingdings" pitchFamily="2" charset="2"/>
              <a:buChar char="Ø"/>
            </a:pPr>
            <a:r>
              <a:rPr lang="ru-RU" sz="2600" b="1" dirty="0" smtClean="0"/>
              <a:t>информационно-коммуникационные технологии.</a:t>
            </a:r>
          </a:p>
        </p:txBody>
      </p:sp>
      <p:pic>
        <p:nvPicPr>
          <p:cNvPr id="3074" name="Picture 2" descr="C:\Users\Учитель\Desktop\IMG_2673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868144" y="3861048"/>
            <a:ext cx="2936454" cy="16587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188641"/>
            <a:ext cx="8229600" cy="2016224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yarsky" pitchFamily="33" charset="0"/>
              </a:rPr>
              <a:t>Технология развивающего обучения</a:t>
            </a:r>
            <a:endParaRPr lang="ru-RU" sz="48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yarsky" pitchFamily="33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3212976"/>
            <a:ext cx="6048672" cy="30241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None/>
              <a:defRPr/>
            </a:pPr>
            <a:endParaRPr lang="ru-RU" dirty="0"/>
          </a:p>
        </p:txBody>
      </p:sp>
      <p:pic>
        <p:nvPicPr>
          <p:cNvPr id="4098" name="Picture 2" descr="C:\Users\Учитель\Desktop\SAM_115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971600" y="1916832"/>
            <a:ext cx="6912768" cy="45887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</TotalTime>
  <Words>365</Words>
  <Application>Microsoft Office PowerPoint</Application>
  <PresentationFormat>Экран (4:3)</PresentationFormat>
  <Paragraphs>73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     «МЕХАНИЗМЫ ПОВЫШЕНИЯ  КАЧЕСТВА  ОБРАЗОВАНИЯ УЧАЩИХСЯ»  </vt:lpstr>
      <vt:lpstr>Из чего оно складывается?</vt:lpstr>
      <vt:lpstr>Целевые направления:</vt:lpstr>
      <vt:lpstr>Задачи:</vt:lpstr>
      <vt:lpstr>Составляющие качества образования:</vt:lpstr>
      <vt:lpstr>        Начальное                 образование</vt:lpstr>
      <vt:lpstr>Педагогические качества: </vt:lpstr>
      <vt:lpstr>Технологии и методики применяемые в начальной школе:</vt:lpstr>
      <vt:lpstr>Технология развивающего обучения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«ПОВЫШЕНИЕ КАЧЕСТВА ОБРАЗОВАНИЯ УЧАЩИХСЯ»</dc:title>
  <dc:creator>Татьяна</dc:creator>
  <cp:lastModifiedBy>Учитель</cp:lastModifiedBy>
  <cp:revision>9</cp:revision>
  <dcterms:created xsi:type="dcterms:W3CDTF">2012-11-15T19:51:52Z</dcterms:created>
  <dcterms:modified xsi:type="dcterms:W3CDTF">2014-02-21T10:43:06Z</dcterms:modified>
</cp:coreProperties>
</file>