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60" r:id="rId3"/>
    <p:sldId id="323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278" r:id="rId21"/>
    <p:sldId id="292" r:id="rId22"/>
    <p:sldId id="291" r:id="rId23"/>
    <p:sldId id="290" r:id="rId24"/>
    <p:sldId id="289" r:id="rId25"/>
    <p:sldId id="288" r:id="rId26"/>
    <p:sldId id="287" r:id="rId27"/>
    <p:sldId id="286" r:id="rId28"/>
    <p:sldId id="285" r:id="rId29"/>
    <p:sldId id="284" r:id="rId30"/>
    <p:sldId id="283" r:id="rId31"/>
    <p:sldId id="282" r:id="rId32"/>
    <p:sldId id="281" r:id="rId33"/>
    <p:sldId id="280" r:id="rId34"/>
    <p:sldId id="279" r:id="rId35"/>
    <p:sldId id="325" r:id="rId36"/>
    <p:sldId id="322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3366FF"/>
    <a:srgbClr val="FF00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5" autoAdjust="0"/>
    <p:restoredTop sz="94595" autoAdjust="0"/>
  </p:normalViewPr>
  <p:slideViewPr>
    <p:cSldViewPr>
      <p:cViewPr>
        <p:scale>
          <a:sx n="60" d="100"/>
          <a:sy n="60" d="100"/>
        </p:scale>
        <p:origin x="-846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8286A-339F-4F90-AC04-782A52854821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A3F79-396E-4721-B3BE-8C4557C21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9542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F78DF-9B0B-4FE8-B37C-028AAA175FF4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B1FD-ED33-4C9B-B3C0-3150A6D58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06514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61631-DB2D-42ED-AE0B-CF49A8E9F524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1FBDF-5AE7-4B12-9114-04C2D91BE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14643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17586-4592-468F-BD70-9369D2B04DBB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E3C45-249D-4DED-A589-4D2014D2E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06856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27854-4A18-44AE-A2CB-44DE0C47C65F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C87CF-DD50-44E6-BD6C-D50D6E21B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38707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EECE7-3020-4F75-BD91-D07E6BDEF72A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3C3D8-3EF8-4357-86F1-E9735703B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91161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CE134-49DE-4C0C-8F26-B5FE8DD031C5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D630C-ED8C-412D-BEA9-6D86EE34B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6155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4D975-3D80-4C2F-895C-DC562DC23102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7CE1B-B8BA-4DBC-9F44-D54EE6B0F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15647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42CA0-2CDC-45CE-813C-87F54BDA1CA6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E26CE-412A-4DDA-95D8-ED6BA957A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37659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8FA25-0DBE-4037-9A6F-806D11FD293E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8CDBC-AF94-422E-A304-85C159CC9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81576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6F0C-3364-4A60-8FEA-E332BB00A154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8504B-F116-4F94-BBED-B29D258C8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30312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5D928-56D5-4058-99EC-A71C48330DE3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BA35C-2D69-4F96-9A0E-C26CE1556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3576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CF070A5D-0C92-4B16-ABC2-4787BBBF37E1}" type="datetimeFigureOut">
              <a:rPr lang="en-US"/>
              <a:pPr>
                <a:defRPr/>
              </a:pPr>
              <a:t>1/22/2015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78FF747-CA20-4200-8D7F-C53C91D9D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17" Type="http://schemas.openxmlformats.org/officeDocument/2006/relationships/slide" Target="slide19.xml"/><Relationship Id="rId2" Type="http://schemas.openxmlformats.org/officeDocument/2006/relationships/slide" Target="slide4.xml"/><Relationship Id="rId16" Type="http://schemas.openxmlformats.org/officeDocument/2006/relationships/slide" Target="slide1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13" Type="http://schemas.openxmlformats.org/officeDocument/2006/relationships/slide" Target="slide31.xml"/><Relationship Id="rId18" Type="http://schemas.openxmlformats.org/officeDocument/2006/relationships/slide" Target="slide36.xml"/><Relationship Id="rId3" Type="http://schemas.openxmlformats.org/officeDocument/2006/relationships/slide" Target="slide21.xml"/><Relationship Id="rId7" Type="http://schemas.openxmlformats.org/officeDocument/2006/relationships/slide" Target="slide25.xml"/><Relationship Id="rId12" Type="http://schemas.openxmlformats.org/officeDocument/2006/relationships/slide" Target="slide30.xml"/><Relationship Id="rId17" Type="http://schemas.openxmlformats.org/officeDocument/2006/relationships/slide" Target="slide35.xml"/><Relationship Id="rId2" Type="http://schemas.openxmlformats.org/officeDocument/2006/relationships/slide" Target="slide20.xml"/><Relationship Id="rId16" Type="http://schemas.openxmlformats.org/officeDocument/2006/relationships/slide" Target="slide3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4.xml"/><Relationship Id="rId11" Type="http://schemas.openxmlformats.org/officeDocument/2006/relationships/slide" Target="slide29.xml"/><Relationship Id="rId5" Type="http://schemas.openxmlformats.org/officeDocument/2006/relationships/slide" Target="slide23.xml"/><Relationship Id="rId15" Type="http://schemas.openxmlformats.org/officeDocument/2006/relationships/slide" Target="slide33.xml"/><Relationship Id="rId10" Type="http://schemas.openxmlformats.org/officeDocument/2006/relationships/slide" Target="slide28.xml"/><Relationship Id="rId4" Type="http://schemas.openxmlformats.org/officeDocument/2006/relationships/slide" Target="slide22.xml"/><Relationship Id="rId9" Type="http://schemas.openxmlformats.org/officeDocument/2006/relationships/slide" Target="slide27.xml"/><Relationship Id="rId14" Type="http://schemas.openxmlformats.org/officeDocument/2006/relationships/slide" Target="slide3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лако 5"/>
          <p:cNvSpPr/>
          <p:nvPr/>
        </p:nvSpPr>
        <p:spPr>
          <a:xfrm>
            <a:off x="533400" y="685800"/>
            <a:ext cx="8305800" cy="4953000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91080" y="2514600"/>
            <a:ext cx="699044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«Знатоки природы»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533400" y="838200"/>
            <a:ext cx="80010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50"/>
                </a:solidFill>
              </a:rPr>
              <a:t>У этого растения могучий ствол, огромная крона, красивые резные листовые пластинки, а плодами лакомятся кабаны, белки, мыши. 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0" y="4419600"/>
            <a:ext cx="449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  <a:latin typeface="Corbel" pitchFamily="34" charset="0"/>
              </a:rPr>
              <a:t>Дуб</a:t>
            </a:r>
            <a:endParaRPr lang="ru-RU" sz="28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762000" y="838200"/>
            <a:ext cx="77724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50"/>
                </a:solidFill>
              </a:rPr>
              <a:t>Шкура этого животного высоко ценится из-за превосходного меха. О ком идет речь?  </a:t>
            </a: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2590800" y="20574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30475" y="4257675"/>
            <a:ext cx="419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  <a:latin typeface="Corbel" pitchFamily="34" charset="0"/>
              </a:rPr>
              <a:t>Соболь</a:t>
            </a:r>
            <a:endParaRPr lang="ru-RU" sz="28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762000" y="990600"/>
            <a:ext cx="77724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50"/>
                </a:solidFill>
              </a:rPr>
              <a:t>Бегает среди камней,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50"/>
                </a:solidFill>
              </a:rPr>
              <a:t> Не угонишься за ней.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50"/>
                </a:solidFill>
              </a:rPr>
              <a:t> Ухватил за хвост, но ах!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50"/>
                </a:solidFill>
              </a:rPr>
              <a:t> Удрала, а хвост в руках.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2590800" y="20574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33600" y="4114800"/>
            <a:ext cx="502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  <a:latin typeface="Corbel" pitchFamily="34" charset="0"/>
              </a:rPr>
              <a:t>Ящерица</a:t>
            </a:r>
            <a:endParaRPr lang="ru-RU" sz="28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371475" y="307975"/>
            <a:ext cx="8086725" cy="5254625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B050"/>
                </a:solidFill>
              </a:rPr>
              <a:t>Это птица самая тяжёлая среди в России. Масса её достигает 16 кг. Она прекрасно бегает и неплохо летает, хотя взлетать ей тяжеловато. Во время дождей перья этих птиц сильно намокают, так как у них отсутствует жировая смазка. Мокрые перья во время заморозков леденеют и делают птиц совершенно беспомощными. </a:t>
            </a:r>
            <a:r>
              <a:rPr lang="ru-RU" sz="2400" i="1" dirty="0">
                <a:solidFill>
                  <a:srgbClr val="00B050"/>
                </a:solidFill>
              </a:rPr>
              <a:t> 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2590800" y="20574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19338" y="4724400"/>
            <a:ext cx="419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>
                <a:solidFill>
                  <a:srgbClr val="FF0000"/>
                </a:solidFill>
                <a:latin typeface="Corbel" pitchFamily="34" charset="0"/>
              </a:rPr>
              <a:t>Дрофа</a:t>
            </a: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762000" y="838200"/>
            <a:ext cx="77724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1676400" y="1524000"/>
            <a:ext cx="58674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sz="2800">
                <a:solidFill>
                  <a:srgbClr val="00B050"/>
                </a:solidFill>
                <a:latin typeface="Corbel" pitchFamily="34" charset="0"/>
              </a:rPr>
              <a:t>Это растение семейства розовых. Богато витаминами (A, B, C, E, K, P). Имя растение получило из-за обильного количества небольших шипов, растущих на каждом кустике по множеству штук? 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90800" y="4202113"/>
            <a:ext cx="411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  <a:latin typeface="Corbel" pitchFamily="34" charset="0"/>
              </a:rPr>
              <a:t>Шиповник</a:t>
            </a:r>
            <a:endParaRPr lang="ru-RU" sz="28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762000" y="838200"/>
            <a:ext cx="77724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1668463" y="1600200"/>
            <a:ext cx="6096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sz="2400">
                <a:solidFill>
                  <a:srgbClr val="00B050"/>
                </a:solidFill>
                <a:latin typeface="Corbel" pitchFamily="34" charset="0"/>
              </a:rPr>
              <a:t>Задние ноги у этих грызунов длинные и сильные. С их помощью они прыгают – да ещё как! До 3 метров бывают у них прыжки. Это в 20 раз больше длины тела зверька! Длинный хвост помогает ему поддерживать равновесие, особенно при рез-ких поворотах.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165600"/>
            <a:ext cx="426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  <a:latin typeface="Corbel" pitchFamily="34" charset="0"/>
              </a:rPr>
              <a:t>Тушканчик. </a:t>
            </a:r>
            <a:endParaRPr lang="ru-RU" sz="28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762000" y="838200"/>
            <a:ext cx="77724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2590800" y="20574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1857375" y="2057400"/>
            <a:ext cx="6096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>
                <a:solidFill>
                  <a:srgbClr val="00B050"/>
                </a:solidFill>
                <a:latin typeface="Corbel" pitchFamily="34" charset="0"/>
              </a:rPr>
              <a:t>Из куста шипуля</a:t>
            </a:r>
          </a:p>
          <a:p>
            <a:pPr eaLnBrk="1" hangingPunct="1"/>
            <a:r>
              <a:rPr lang="ru-RU" sz="2800">
                <a:solidFill>
                  <a:srgbClr val="00B050"/>
                </a:solidFill>
                <a:latin typeface="Corbel" pitchFamily="34" charset="0"/>
              </a:rPr>
              <a:t> За ногу ущипнула . </a:t>
            </a:r>
          </a:p>
          <a:p>
            <a:pPr eaLnBrk="1" hangingPunct="1"/>
            <a:r>
              <a:rPr lang="ru-RU" sz="2800">
                <a:solidFill>
                  <a:srgbClr val="00B050"/>
                </a:solidFill>
                <a:latin typeface="Corbel" pitchFamily="34" charset="0"/>
              </a:rPr>
              <a:t>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0" y="4191000"/>
            <a:ext cx="457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>
                <a:solidFill>
                  <a:srgbClr val="FF0000"/>
                </a:solidFill>
                <a:latin typeface="Corbel" pitchFamily="34" charset="0"/>
              </a:rPr>
              <a:t>Змея</a:t>
            </a:r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762000" y="838200"/>
            <a:ext cx="77724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2590800" y="20574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1676400" y="1676400"/>
            <a:ext cx="6096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400">
                <a:solidFill>
                  <a:srgbClr val="00B050"/>
                </a:solidFill>
                <a:latin typeface="Corbel" pitchFamily="34" charset="0"/>
              </a:rPr>
              <a:t>Эта птица одна из самых крупных на земле. Она не летает и передвигается по земле. Эта птица иногда прячет голову в песок, на что учёные до сих пор ведут спор для чего: одни считают для того, чтобы спрятаться от опасности, другие,  чтобы очистить свои перья  от паразитов. Что это за птица? 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617788" y="4495800"/>
            <a:ext cx="388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  <a:latin typeface="Corbel" pitchFamily="34" charset="0"/>
              </a:rPr>
              <a:t>Страус</a:t>
            </a:r>
            <a:endParaRPr lang="ru-RU" sz="28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838200" y="914400"/>
            <a:ext cx="77724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2590800" y="20574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1828800" y="1600200"/>
            <a:ext cx="6096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sz="2400">
                <a:solidFill>
                  <a:srgbClr val="00B050"/>
                </a:solidFill>
                <a:latin typeface="Corbel" pitchFamily="34" charset="0"/>
              </a:rPr>
              <a:t>Это растение из рода бобовых имеет корень длиной до 3- 4 метров, что позволяет ему выживать в пустынях. Это растение богато сахарами, которые в тёплую погоду выделяются у неё на стеблях, застывая комками. Этим растением питается всего лишь один вид животных, которое и обозначено в названии этого растения. ?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38400" y="4622800"/>
            <a:ext cx="3657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  <a:latin typeface="Corbel" pitchFamily="34" charset="0"/>
              </a:rPr>
              <a:t>Верблюжья колючка</a:t>
            </a:r>
            <a:endParaRPr lang="ru-RU" sz="28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838200" y="914400"/>
            <a:ext cx="77724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2590800" y="20574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2209800" y="1752600"/>
            <a:ext cx="533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sz="2800">
                <a:solidFill>
                  <a:srgbClr val="00B050"/>
                </a:solidFill>
                <a:latin typeface="Corbel" pitchFamily="34" charset="0"/>
              </a:rPr>
              <a:t>Это животное дает от 5 до 15 литров густого жирного молока ежедневно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819400" y="4495800"/>
            <a:ext cx="3657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  <a:latin typeface="Corbel" pitchFamily="34" charset="0"/>
              </a:rPr>
              <a:t>Верблюд</a:t>
            </a:r>
            <a:endParaRPr lang="ru-RU" sz="28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7850" y="2209800"/>
          <a:ext cx="7970837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629"/>
                <a:gridCol w="1385802"/>
                <a:gridCol w="1385802"/>
                <a:gridCol w="1385802"/>
                <a:gridCol w="1385802"/>
              </a:tblGrid>
              <a:tr h="94615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Тундра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100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200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300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400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</a:tr>
              <a:tr h="94615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Лес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100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7" action="ppaction://hlinksldjump"/>
                        </a:rPr>
                        <a:t>200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8" action="ppaction://hlinksldjump"/>
                        </a:rPr>
                        <a:t>300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9" action="ppaction://hlinksldjump"/>
                        </a:rPr>
                        <a:t>400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</a:tr>
              <a:tr h="94615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Степь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 action="ppaction://hlinksldjump"/>
                        </a:rPr>
                        <a:t>100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  <a:hlinkClick r:id="rId11" action="ppaction://hlinksldjump"/>
                        </a:rPr>
                        <a:t>200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  <a:hlinkClick r:id="rId12" action="ppaction://hlinksldjump"/>
                        </a:rPr>
                        <a:t>300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  <a:hlinkClick r:id="rId13" action="ppaction://hlinksldjump"/>
                        </a:rPr>
                        <a:t>400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</a:tr>
              <a:tr h="94615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Пустыня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  <a:hlinkClick r:id="rId14" action="ppaction://hlinksldjump"/>
                        </a:rPr>
                        <a:t>100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  <a:hlinkClick r:id="rId15" action="ppaction://hlinksldjump"/>
                        </a:rPr>
                        <a:t>200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  <a:hlinkClick r:id="rId16" action="ppaction://hlinksldjump"/>
                        </a:rPr>
                        <a:t>300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  <a:hlinkClick r:id="rId17" action="ppaction://hlinksldjump"/>
                        </a:rPr>
                        <a:t>400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3" marR="91453" marT="45701" marB="45701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0" y="152400"/>
            <a:ext cx="4143375" cy="1477963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FF00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dirty="0">
                <a:solidFill>
                  <a:srgbClr val="CC00CC"/>
                </a:solidFill>
                <a:latin typeface="+mn-lt"/>
              </a:rPr>
              <a:t>1 тур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CC00CC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1245007"/>
            <a:ext cx="7709803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мире животных и растений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743200" y="1981200"/>
            <a:ext cx="373380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Не море, не земля, корабли не плавают, а ходить нельзя.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895600" y="3581400"/>
            <a:ext cx="381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i="1">
                <a:solidFill>
                  <a:srgbClr val="FF0000"/>
                </a:solidFill>
                <a:latin typeface="Corbel" pitchFamily="34" charset="0"/>
              </a:rPr>
              <a:t>болото</a:t>
            </a:r>
            <a:endParaRPr lang="ru-RU">
              <a:latin typeface="Corbe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667000" y="2625725"/>
            <a:ext cx="4114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3200">
                <a:solidFill>
                  <a:srgbClr val="B0105C"/>
                </a:solidFill>
                <a:latin typeface="Calibri" pitchFamily="34" charset="0"/>
                <a:cs typeface="Times New Roman" pitchFamily="18" charset="0"/>
              </a:rPr>
              <a:t>Молчит холодною зимой, но разговорчива весной. </a:t>
            </a:r>
            <a:endParaRPr lang="ru-RU" sz="3200">
              <a:solidFill>
                <a:srgbClr val="B0105C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76600" y="4114800"/>
            <a:ext cx="2590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600" i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река</a:t>
            </a:r>
            <a:endParaRPr lang="ru-RU" sz="36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2209800" y="2379663"/>
            <a:ext cx="480060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3200">
                <a:solidFill>
                  <a:srgbClr val="B0105C"/>
                </a:solidFill>
                <a:latin typeface="Calibri" pitchFamily="34" charset="0"/>
                <a:cs typeface="Times New Roman" pitchFamily="18" charset="0"/>
              </a:rPr>
              <a:t>Значительное затопление местности в результате подъёме воды в реке, озере и море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743200" y="472440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наводнение</a:t>
            </a:r>
            <a:endParaRPr lang="ru-RU" sz="280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144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i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i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i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i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i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гейзер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4579" name="Rectangle 1"/>
          <p:cNvSpPr>
            <a:spLocks noChangeArrowheads="1"/>
          </p:cNvSpPr>
          <p:nvPr/>
        </p:nvSpPr>
        <p:spPr bwMode="auto">
          <a:xfrm>
            <a:off x="1371600" y="1676400"/>
            <a:ext cx="67818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24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Бьёт источника фонтан,</a:t>
            </a:r>
          </a:p>
          <a:p>
            <a:pPr algn="ctr"/>
            <a:r>
              <a:rPr lang="ru-RU" sz="24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Струя до поднебесья.</a:t>
            </a:r>
          </a:p>
          <a:p>
            <a:pPr algn="ctr"/>
            <a:r>
              <a:rPr lang="ru-RU" sz="24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В соседях с ним живёт вулкан,</a:t>
            </a:r>
          </a:p>
          <a:p>
            <a:pPr algn="ctr"/>
            <a:r>
              <a:rPr lang="ru-RU" sz="24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Фонтан вам тот известен. </a:t>
            </a:r>
          </a:p>
          <a:p>
            <a:pPr algn="ctr"/>
            <a:endParaRPr lang="ru-RU" sz="240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1905000" y="2397125"/>
            <a:ext cx="5638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Что ты знаешь о воздухе? (свойства воздуха)</a:t>
            </a:r>
            <a:endParaRPr lang="ru-RU" sz="320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05000" y="3886200"/>
            <a:ext cx="533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3200" i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Прозрачен, проводит звуки, не имеет запахи, сохраняет тепло</a:t>
            </a:r>
            <a:endParaRPr lang="ru-RU" sz="320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i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i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Между перьями слои воздуха, удерживающие тепло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6627" name="Rectangle 1"/>
          <p:cNvSpPr>
            <a:spLocks noChangeArrowheads="1"/>
          </p:cNvSpPr>
          <p:nvPr/>
        </p:nvSpPr>
        <p:spPr bwMode="auto">
          <a:xfrm>
            <a:off x="2057400" y="2271713"/>
            <a:ext cx="5410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Почему в сильные морозы птицы сидят нахохлившись?</a:t>
            </a:r>
          </a:p>
          <a:p>
            <a:pPr algn="just"/>
            <a:endParaRPr lang="ru-RU" sz="2800">
              <a:solidFill>
                <a:srgbClr val="C00000"/>
              </a:solidFill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i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i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i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Для поступления кислорода растениям и живым обитателям, например, рыбам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27651" name="Rectangle 1"/>
          <p:cNvSpPr>
            <a:spLocks noChangeArrowheads="1"/>
          </p:cNvSpPr>
          <p:nvPr/>
        </p:nvSpPr>
        <p:spPr bwMode="auto">
          <a:xfrm>
            <a:off x="2667000" y="2273300"/>
            <a:ext cx="4572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Зачем в водоёмах делают проруби? </a:t>
            </a:r>
            <a:endParaRPr lang="ru-RU" sz="2800">
              <a:solidFill>
                <a:srgbClr val="C00000"/>
              </a:solidFill>
            </a:endParaRP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2895600" y="3733800"/>
            <a:ext cx="3657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2438400" y="2151063"/>
            <a:ext cx="480060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Ветер огромной разрушительной силы, имеющий скорость более 30 м/сек </a:t>
            </a:r>
            <a:endParaRPr lang="ru-RU" sz="3200">
              <a:solidFill>
                <a:srgbClr val="C00000"/>
              </a:solidFill>
              <a:latin typeface="Corbe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95600" y="4419600"/>
            <a:ext cx="335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3200" i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ураган</a:t>
            </a:r>
            <a:endParaRPr lang="ru-RU" sz="32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1905000" y="2349500"/>
            <a:ext cx="5943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С языком, а не лает, без зубов, а кусает. </a:t>
            </a:r>
            <a:endParaRPr lang="ru-RU" sz="2800">
              <a:solidFill>
                <a:srgbClr val="C00000"/>
              </a:solidFill>
              <a:latin typeface="Corbe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67000" y="4191000"/>
            <a:ext cx="304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800" i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костёр</a:t>
            </a:r>
            <a:r>
              <a:rPr lang="ru-RU" sz="280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ru-RU" sz="28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1828800" y="2349500"/>
            <a:ext cx="5943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Родился я в печке,</a:t>
            </a:r>
          </a:p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Завился в колечки, </a:t>
            </a:r>
          </a:p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Сплясал гопака</a:t>
            </a:r>
          </a:p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И ушёл в облака. </a:t>
            </a:r>
            <a:endParaRPr lang="ru-RU" sz="2800">
              <a:solidFill>
                <a:srgbClr val="C00000"/>
              </a:solidFill>
              <a:latin typeface="Corbe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971800" y="411480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дым</a:t>
            </a:r>
            <a:endParaRPr lang="ru-RU" sz="280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3400" y="2209800"/>
          <a:ext cx="8077200" cy="40973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72316"/>
                <a:gridCol w="1326221"/>
                <a:gridCol w="1326221"/>
                <a:gridCol w="1326221"/>
                <a:gridCol w="1326221"/>
              </a:tblGrid>
              <a:tr h="1005943"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2400" dirty="0" smtClean="0"/>
                        <a:t>Вода</a:t>
                      </a:r>
                    </a:p>
                    <a:p>
                      <a:pPr algn="ctr"/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100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200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300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400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</a:tr>
              <a:tr h="1122936"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2400" dirty="0" smtClean="0"/>
                        <a:t>Воздух</a:t>
                      </a:r>
                    </a:p>
                    <a:p>
                      <a:pPr algn="ctr"/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100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7" action="ppaction://hlinksldjump"/>
                        </a:rPr>
                        <a:t>200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8" action="ppaction://hlinksldjump"/>
                        </a:rPr>
                        <a:t>300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9" action="ppaction://hlinksldjump"/>
                        </a:rPr>
                        <a:t>400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</a:tr>
              <a:tr h="1005943"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2400" dirty="0" smtClean="0"/>
                        <a:t>Огонь</a:t>
                      </a:r>
                    </a:p>
                    <a:p>
                      <a:pPr algn="ctr"/>
                      <a:endParaRPr lang="ru-RU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10" action="ppaction://hlinksldjump"/>
                        </a:rPr>
                        <a:t>100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11" action="ppaction://hlinksldjump"/>
                        </a:rPr>
                        <a:t>200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12" action="ppaction://hlinksldjump"/>
                        </a:rPr>
                        <a:t>300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13" action="ppaction://hlinksldjump"/>
                        </a:rPr>
                        <a:t>400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</a:tr>
              <a:tr h="96251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Земля </a:t>
                      </a:r>
                      <a:endParaRPr lang="ru-RU" sz="2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14" action="ppaction://hlinksldjump"/>
                        </a:rPr>
                        <a:t>100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15" action="ppaction://hlinksldjump"/>
                        </a:rPr>
                        <a:t>200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16" action="ppaction://hlinksldjump"/>
                        </a:rPr>
                        <a:t>300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  <a:hlinkClick r:id="rId17" action="ppaction://hlinksldjump"/>
                        </a:rPr>
                        <a:t>400</a:t>
                      </a:r>
                      <a:endParaRPr lang="ru-RU" sz="36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84438" y="-1588"/>
            <a:ext cx="4724400" cy="2555876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FF00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тур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4438" y="1276350"/>
            <a:ext cx="39036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мире стихий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в конец 5">
            <a:hlinkClick r:id="rId18" action="ppaction://hlinksldjump" highlightClick="1"/>
          </p:cNvPr>
          <p:cNvSpPr/>
          <p:nvPr/>
        </p:nvSpPr>
        <p:spPr>
          <a:xfrm>
            <a:off x="8305800" y="6324600"/>
            <a:ext cx="6096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</a:rPr>
              <a:t>Назовите причины возгорания в лесу.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905000" y="4038600"/>
            <a:ext cx="533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</a:rPr>
              <a:t>Молнии, деятельность человека, торфяные болота </a:t>
            </a:r>
            <a:endParaRPr lang="ru-RU" sz="280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2438400" y="1981200"/>
            <a:ext cx="46482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Образования земной коры, где магма выходит на поверхность, образуя лаву, камни, газы.</a:t>
            </a:r>
            <a:endParaRPr lang="ru-RU" sz="2800">
              <a:solidFill>
                <a:srgbClr val="C00000"/>
              </a:solidFill>
              <a:latin typeface="Corbe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52800" y="4724400"/>
            <a:ext cx="220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800" i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вулкан</a:t>
            </a:r>
            <a:endParaRPr lang="ru-RU" sz="28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795" name="Rectangle 5"/>
          <p:cNvSpPr>
            <a:spLocks noChangeArrowheads="1"/>
          </p:cNvSpPr>
          <p:nvPr/>
        </p:nvSpPr>
        <p:spPr bwMode="auto">
          <a:xfrm>
            <a:off x="1600200" y="1981200"/>
            <a:ext cx="65532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Вся в вершинах эта местность,</a:t>
            </a:r>
          </a:p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Для людей неробких.</a:t>
            </a:r>
          </a:p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Здесь туристам интересно</a:t>
            </a:r>
          </a:p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Вверх идти по тропке. </a:t>
            </a:r>
            <a:endParaRPr lang="ru-RU" sz="2800">
              <a:solidFill>
                <a:srgbClr val="C00000"/>
              </a:solidFill>
              <a:latin typeface="Corbe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95600" y="4191000"/>
            <a:ext cx="342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горы</a:t>
            </a:r>
            <a:endParaRPr lang="ru-RU" sz="280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2362200" y="2133600"/>
            <a:ext cx="4724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От дождей, текущих вод</a:t>
            </a:r>
          </a:p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Он растёт из года в год.</a:t>
            </a:r>
          </a:p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Он полей равнинных враг,</a:t>
            </a:r>
          </a:p>
          <a:p>
            <a:pPr algn="ctr" eaLnBrk="0" hangingPunct="0"/>
            <a:r>
              <a:rPr lang="ru-RU" sz="280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И зовут его…</a:t>
            </a:r>
            <a:endParaRPr lang="ru-RU" sz="2800">
              <a:solidFill>
                <a:srgbClr val="C00000"/>
              </a:solidFill>
              <a:latin typeface="Corbe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895600" y="4648200"/>
            <a:ext cx="342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800" i="1">
                <a:solidFill>
                  <a:srgbClr val="FF0000"/>
                </a:solidFill>
                <a:latin typeface="Corbel" pitchFamily="34" charset="0"/>
                <a:cs typeface="Times New Roman" pitchFamily="18" charset="0"/>
              </a:rPr>
              <a:t>овраг</a:t>
            </a:r>
            <a:endParaRPr lang="ru-RU" sz="28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2286000" y="1752600"/>
            <a:ext cx="495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>
                <a:solidFill>
                  <a:srgbClr val="C00000"/>
                </a:solidFill>
              </a:rPr>
              <a:t>Плодородный слой земли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24200" y="3886200"/>
            <a:ext cx="2895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</a:rPr>
              <a:t>чернозём</a:t>
            </a:r>
            <a:endParaRPr lang="ru-RU" sz="280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1143000" y="990600"/>
            <a:ext cx="6934200" cy="4800600"/>
          </a:xfrm>
          <a:prstGeom prst="cloudCallout">
            <a:avLst/>
          </a:prstGeom>
          <a:solidFill>
            <a:schemeClr val="accent2">
              <a:lumMod val="20000"/>
              <a:lumOff val="8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36867" name="TextBox 3"/>
          <p:cNvSpPr txBox="1">
            <a:spLocks noChangeArrowheads="1"/>
          </p:cNvSpPr>
          <p:nvPr/>
        </p:nvSpPr>
        <p:spPr bwMode="auto">
          <a:xfrm>
            <a:off x="2286000" y="1752600"/>
            <a:ext cx="4953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>
                <a:solidFill>
                  <a:srgbClr val="C00000"/>
                </a:solidFill>
              </a:rPr>
              <a:t>Каким природным явлениям выставляют баллы, как ученикам в школе?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24200" y="3886200"/>
            <a:ext cx="3124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</a:rPr>
              <a:t>землетрясениям</a:t>
            </a:r>
            <a:endParaRPr lang="ru-RU" sz="280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848600" y="5943600"/>
            <a:ext cx="1066800" cy="685800"/>
          </a:xfrm>
          <a:prstGeom prst="actionButtonHom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лако 5"/>
          <p:cNvSpPr/>
          <p:nvPr/>
        </p:nvSpPr>
        <p:spPr>
          <a:xfrm>
            <a:off x="533400" y="685800"/>
            <a:ext cx="8305800" cy="4953000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2057400"/>
            <a:ext cx="75438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24500" cmpd="dbl">
                  <a:solidFill>
                    <a:srgbClr val="6600FF"/>
                  </a:solidFill>
                  <a:prstDash val="solid"/>
                  <a:miter lim="800000"/>
                </a:ln>
                <a:solidFill>
                  <a:srgbClr val="3366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</a:rPr>
              <a:t>Поздравляем победителей!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762000" y="838200"/>
            <a:ext cx="77724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2590800" y="20574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600200" y="1550988"/>
            <a:ext cx="6477000" cy="230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3600">
                <a:solidFill>
                  <a:srgbClr val="00B050"/>
                </a:solidFill>
                <a:latin typeface="Calibri" pitchFamily="34" charset="0"/>
                <a:cs typeface="Times New Roman" pitchFamily="18" charset="0"/>
              </a:rPr>
              <a:t>Мха копытами касаясь,</a:t>
            </a:r>
          </a:p>
          <a:p>
            <a:pPr algn="just"/>
            <a:r>
              <a:rPr lang="ru-RU" sz="3600">
                <a:solidFill>
                  <a:srgbClr val="00B050"/>
                </a:solidFill>
                <a:latin typeface="Calibri" pitchFamily="34" charset="0"/>
                <a:cs typeface="Times New Roman" pitchFamily="18" charset="0"/>
              </a:rPr>
              <a:t> Ходит северный красавец,</a:t>
            </a:r>
          </a:p>
          <a:p>
            <a:pPr algn="just"/>
            <a:r>
              <a:rPr lang="ru-RU" sz="3600">
                <a:solidFill>
                  <a:srgbClr val="00B050"/>
                </a:solidFill>
                <a:latin typeface="Calibri" pitchFamily="34" charset="0"/>
                <a:cs typeface="Times New Roman" pitchFamily="18" charset="0"/>
              </a:rPr>
              <a:t> Ходит смело и легко,</a:t>
            </a:r>
          </a:p>
          <a:p>
            <a:pPr algn="just"/>
            <a:r>
              <a:rPr lang="ru-RU" sz="3600">
                <a:solidFill>
                  <a:srgbClr val="00B050"/>
                </a:solidFill>
                <a:latin typeface="Calibri" pitchFamily="34" charset="0"/>
                <a:cs typeface="Times New Roman" pitchFamily="18" charset="0"/>
              </a:rPr>
              <a:t> Рога раскинув широко.? </a:t>
            </a: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43200" y="3962400"/>
            <a:ext cx="3657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600">
                <a:solidFill>
                  <a:srgbClr val="FF0000"/>
                </a:solidFill>
                <a:latin typeface="Corbel" pitchFamily="34" charset="0"/>
              </a:rPr>
              <a:t>Северный олень</a:t>
            </a:r>
          </a:p>
        </p:txBody>
      </p:sp>
      <p:sp>
        <p:nvSpPr>
          <p:cNvPr id="12" name="Управляющая кнопка: домой 11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762000" y="762000"/>
            <a:ext cx="77724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B050"/>
                </a:solidFill>
              </a:rPr>
              <a:t>Растительноядная птица. Летом её оперение бурое, а белым становится ближе к зиме. Ноги к зиме покрываются перьями до самых когтей. Это защищает их от холода и позволяет ходить по снегу, не проваливаясь.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00B05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2590800" y="20574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057400" y="4195763"/>
            <a:ext cx="502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400" i="1">
                <a:solidFill>
                  <a:srgbClr val="FF0000"/>
                </a:solidFill>
                <a:latin typeface="Corbel" pitchFamily="34" charset="0"/>
              </a:rPr>
              <a:t>Белая куропатка.</a:t>
            </a:r>
            <a:endParaRPr lang="ru-RU" sz="24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762000" y="838200"/>
            <a:ext cx="77724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50"/>
                </a:solidFill>
              </a:rPr>
              <a:t>Это растение за год вырастает на толщину спички, похоже на миниатюрный кустарник, является пищей для северных оленей.  </a:t>
            </a: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2590800" y="20574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971800" y="4562475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i="1">
                <a:solidFill>
                  <a:srgbClr val="FF0000"/>
                </a:solidFill>
                <a:latin typeface="Corbel" pitchFamily="34" charset="0"/>
              </a:rPr>
              <a:t>Ягель</a:t>
            </a:r>
            <a:endParaRPr lang="ru-RU" sz="28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762000" y="457200"/>
            <a:ext cx="7772400" cy="5181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B050"/>
                </a:solidFill>
              </a:rPr>
              <a:t>Эти птицы откладывают яйца прямо на камни, а насиживая, кладут их на лапы, прижимая к брюху и прикрывая со всех сторон перьями. У пары всего одно яйцо, которое они насиживают по очереди. Грушевидная форма придаёт яйцу кайр устойчивость на карнизе.  </a:t>
            </a:r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2590800" y="20574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625975"/>
            <a:ext cx="426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200" i="1">
                <a:solidFill>
                  <a:srgbClr val="FF0000"/>
                </a:solidFill>
                <a:latin typeface="Corbel" pitchFamily="34" charset="0"/>
              </a:rPr>
              <a:t>Кайра</a:t>
            </a:r>
            <a:endParaRPr lang="ru-RU" sz="32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609600" y="838200"/>
            <a:ext cx="80772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00B050"/>
                </a:solidFill>
              </a:rPr>
              <a:t>Горбоносый,  длинноногий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00B050"/>
                </a:solidFill>
              </a:rPr>
              <a:t> Великан </a:t>
            </a:r>
            <a:r>
              <a:rPr lang="ru-RU" sz="3200" dirty="0" err="1">
                <a:solidFill>
                  <a:srgbClr val="00B050"/>
                </a:solidFill>
              </a:rPr>
              <a:t>ветвисторогий</a:t>
            </a:r>
            <a:endParaRPr lang="ru-RU" sz="3200" dirty="0">
              <a:solidFill>
                <a:srgbClr val="00B050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00B050"/>
                </a:solidFill>
              </a:rPr>
              <a:t> Ест траву, кустов побеги,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00B050"/>
                </a:solidFill>
              </a:rPr>
              <a:t> С ним тягаться трудно в беге.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2590800" y="20574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57400" y="4038600"/>
            <a:ext cx="4800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000" i="1">
                <a:solidFill>
                  <a:srgbClr val="FF0000"/>
                </a:solidFill>
                <a:latin typeface="Corbel" pitchFamily="34" charset="0"/>
              </a:rPr>
              <a:t>Лось</a:t>
            </a:r>
            <a:endParaRPr lang="ru-RU" sz="40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762000" y="838200"/>
            <a:ext cx="7772400" cy="48006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B050"/>
                </a:solidFill>
              </a:rPr>
              <a:t>Какие птицы в лесу выводят птенцов в мороз, зимой?  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2590800" y="2057400"/>
            <a:ext cx="426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>
              <a:latin typeface="Corbel" pitchFamily="34" charset="0"/>
            </a:endParaRP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371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ru-RU" sz="1400">
                <a:latin typeface="Calibri" pitchFamily="34" charset="0"/>
                <a:cs typeface="Times New Roman" pitchFamily="18" charset="0"/>
              </a:rPr>
              <a:t>К</a:t>
            </a: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38400" y="4267200"/>
            <a:ext cx="449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200" i="1">
                <a:solidFill>
                  <a:srgbClr val="FF0000"/>
                </a:solidFill>
                <a:latin typeface="Corbel" pitchFamily="34" charset="0"/>
              </a:rPr>
              <a:t>Клесты</a:t>
            </a:r>
            <a:endParaRPr lang="ru-RU" sz="320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077200" y="6096000"/>
            <a:ext cx="7620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98">
  <a:themeElements>
    <a:clrScheme name="Случаи умножения и деления на 10, 10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лучаи умножения и деления на 10, 10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учаи умножения и деления на 10, 10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учаи умножения и деления на 10, 10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учаи умножения и деления на 10, 10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учаи умножения и деления на 10, 10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учаи умножения и деления на 10, 10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учаи умножения и деления на 10, 10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учаи умножения и деления на 10, 10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учаи умножения и деления на 10, 10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учаи умножения и деления на 10, 10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учаи умножения и деления на 10, 10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учаи умножения и деления на 10, 10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учаи умножения и деления на 10, 10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835</Words>
  <Application>Microsoft Office PowerPoint</Application>
  <PresentationFormat>Экран (4:3)</PresentationFormat>
  <Paragraphs>159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1" baseType="lpstr">
      <vt:lpstr>Arial</vt:lpstr>
      <vt:lpstr>Calibri</vt:lpstr>
      <vt:lpstr>Times New Roman</vt:lpstr>
      <vt:lpstr>Corbel</vt:lpstr>
      <vt:lpstr>Тема98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Ирина</cp:lastModifiedBy>
  <cp:revision>39</cp:revision>
  <dcterms:modified xsi:type="dcterms:W3CDTF">2015-01-22T16:00:03Z</dcterms:modified>
</cp:coreProperties>
</file>