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7AB21F-2820-481C-859F-8033AA88221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3FDD0C-EBCF-46BF-88E7-A6D130218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a/aa/%D0%9E%D0%BF%D1%8B%D0%BB%D0%B5%D0%BD%D0%B8%D0%B5_%D0%BF%D1%87%D0%B5%D0%BB%D0%B0.jpg/270px-%D0%9E%D0%BF%D1%8B%D0%BB%D0%B5%D0%BD%D0%B8%D0%B5_%D0%BF%D1%87%D0%B5%D0%BB%D0%B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6190456" cy="147002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11000" dirty="0" smtClean="0">
                <a:solidFill>
                  <a:srgbClr val="FFFF00"/>
                </a:solidFill>
              </a:rPr>
              <a:t>Пчёлы</a:t>
            </a:r>
            <a:endParaRPr lang="ru-RU" sz="110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45224"/>
            <a:ext cx="5616624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949280"/>
            <a:ext cx="510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Болтухова</a:t>
            </a:r>
            <a:r>
              <a:rPr lang="ru-RU" dirty="0" smtClean="0"/>
              <a:t>  Г.В. ГБОУ СОШ №76 г.С-Петербург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0064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TyD5c0Yle3P8XCeKZTgGTvgpyYWgHLn08Gux2eDftj3e2WdDu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3371"/>
            <a:ext cx="2322425" cy="1960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Impact" pitchFamily="34" charset="0"/>
              </a:rPr>
              <a:t>Организация семьи медоносных пчёл</a:t>
            </a:r>
            <a:endParaRPr lang="ru-RU" sz="3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980728"/>
            <a:ext cx="70202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Семьи медоносных пчёл можно отнести к ярко выраженным общественным колониям. В семье каждая пчела исполняет свою функцию. Функции пчелы условно определяются её биологическим возрастом. Однако, как установлено, при отсутствии пчёл старших возрастов их функции могут выполнять пчёлы более младших возрастов.</a:t>
            </a:r>
          </a:p>
        </p:txBody>
      </p:sp>
      <p:pic>
        <p:nvPicPr>
          <p:cNvPr id="15366" name="Picture 6" descr="https://encrypted-tbn3.gstatic.com/images?q=tbn:ANd9GcTh3bDe2GN23Pq_5fMskMVvh09-BjJWLctrCSvHnOtGNW2XEtUY2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8999"/>
            <a:ext cx="2322425" cy="26780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3753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Arial" pitchFamily="34" charset="0"/>
                <a:cs typeface="Arial" pitchFamily="34" charset="0"/>
              </a:rPr>
              <a:t>Молодые рабочие пчёлы (возраст до 10 дней) составляют свиту матки, кормят её и личинки, так как у молодых пчёл хорошо выделяется маточное молочко.</a:t>
            </a:r>
          </a:p>
        </p:txBody>
      </p:sp>
      <p:pic>
        <p:nvPicPr>
          <p:cNvPr id="16386" name="Picture 2" descr="https://encrypted-tbn1.gstatic.com/images?q=tbn:ANd9GcTbRO60TANsTwYsGfu5Ri4iv3RV_08q6zap7jdGwhAwn2e9LEU-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6128"/>
            <a:ext cx="3864812" cy="2894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s://encrypted-tbn0.gstatic.com/images?q=tbn:ANd9GcS9uOYnGwd3e8U17qtvqWvyrXaFNZpLi1uXyBxQOzfFSkqQh92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87" y="3587484"/>
            <a:ext cx="3831734" cy="28658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ttps://encrypted-tbn1.gstatic.com/images?q=tbn:ANd9GcT1T_AXAScvNU_C7E8GijasYqoVg_G0QJFU9aBTn1UzNbTdcEH5U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44" y="4236363"/>
            <a:ext cx="3312368" cy="2481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634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79563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Приблизительно с 7-дневного возраста на нижней части брюшка пчелы начинают работать восковые железы и начинает выделяться воск в виде небольших пластинок. Такие пчёлы постепенно переключаются на строительные работы в гнезде. Как правило, весной наблюдается массовая отстройка белых сот — это связано с тем, что перезимовавшие пчёлы к этому периоду массово достигают биологического возраста, соответствующего пчёлам-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отстройщицам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7410" name="Picture 2" descr="https://encrypted-tbn2.gstatic.com/images?q=tbn:ANd9GcSCJgNlF8HlAvRBj3hMjuX6CaF5jL60-8XipZ13ZC96ET4leO1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116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8101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260648"/>
            <a:ext cx="417646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>
                <a:latin typeface="Arial" pitchFamily="34" charset="0"/>
                <a:cs typeface="Arial" pitchFamily="34" charset="0"/>
              </a:rPr>
              <a:t>Приблизительно к 14—15 дням продуктивность восковых желез резко падает и пчёлы переключаются на следующие виды деятельности по уходу за гнездом — они производят чистку ячеек, уборку и вынос мусора.</a:t>
            </a:r>
          </a:p>
        </p:txBody>
      </p:sp>
      <p:pic>
        <p:nvPicPr>
          <p:cNvPr id="18434" name="Picture 2" descr="https://encrypted-tbn2.gstatic.com/images?q=tbn:ANd9GcRggvl6IbwZLa6YzIgz9AOG81IK9QyMHQRJg0dfhWwWGWfZk1m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6" y="260648"/>
            <a:ext cx="4416542" cy="29390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encrypted-tbn2.gstatic.com/images?q=tbn:ANd9GcQtkW6eKGRw_aiC9eG8ZEGEdXSur1pbGVsa4FbtycT9_MfUtgh24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9" y="3356992"/>
            <a:ext cx="448549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1704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945" y="2651428"/>
            <a:ext cx="91344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С возраста примерно 20 дней пчёлы переключаются на вентиляцию гнезда и охрану летка.</a:t>
            </a:r>
          </a:p>
        </p:txBody>
      </p:sp>
      <p:pic>
        <p:nvPicPr>
          <p:cNvPr id="19458" name="Picture 2" descr="https://encrypted-tbn1.gstatic.com/images?q=tbn:ANd9GcQjdQ6TuDD3i0AfhOiKj8-Cv1nROGDk2gsNCC48Yhns2Hu04d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6" y="64180"/>
            <a:ext cx="4021024" cy="2701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s://encrypted-tbn2.gstatic.com/images?q=tbn:ANd9GcSUUM1qS2HphuYBfk9uVeWwOSm0PdoIXr8Mkesfsl_qeXVKcRj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6" y="4129007"/>
            <a:ext cx="4168420" cy="27809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ttps://encrypted-tbn2.gstatic.com/images?q=tbn:ANd9GcTOhjNELczYnjOSj-l6ZUELCZwk45DBTFAhsLdspb7G0_-NsbTz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66" y="64179"/>
            <a:ext cx="4193316" cy="2701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https://encrypted-tbn2.gstatic.com/images?q=tbn:ANd9GcSaZuCAmxDhwKEv-jNSIQhab8WqTwizq4l2eb0a8ttF_ldgLwd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64" y="4129007"/>
            <a:ext cx="4492173" cy="2677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647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8410"/>
            <a:ext cx="61926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Пчёлы возрастом старше 22—25 дней в основном занимаются медосбором.   Наибольшее количество избыточных питательных веществ организм пчелы содержит именно при её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выходе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из ячейки. В то же время больше всего пчёл гибнет именно при заборе воды из природных водоёмов. Намного меньше их погибает при медосборе с цветов и при подлёте к улью.</a:t>
            </a:r>
          </a:p>
        </p:txBody>
      </p:sp>
      <p:pic>
        <p:nvPicPr>
          <p:cNvPr id="20482" name="Picture 2" descr="https://encrypted-tbn3.gstatic.com/images?q=tbn:ANd9GcQy1xR0L90K50qfAcvFK-Np4p-Vg4Xm5LXe_ZDrx7KFUIZGZt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836712"/>
            <a:ext cx="3021395" cy="2419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s://encrypted-tbn3.gstatic.com/images?q=tbn:ANd9GcQB9FoiZCfrMap4ka1mEPH7X9FBZfc_Ae7GFqjRrCsPCzwiPxr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3021395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8355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310" y="27856"/>
            <a:ext cx="52581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Impact" pitchFamily="34" charset="0"/>
              </a:rPr>
              <a:t>Медоносные пчёлы </a:t>
            </a:r>
            <a:endParaRPr lang="ru-RU" sz="4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54726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Медоносные пчёлы живут большими семьями. В нормальных условиях семья состоит из одной пчелиной матки, многих тысяч рабочих пчёл (женские особи), а в летнее время и из трутней (мужские особи, живущие в тесном сообществе). Ни матка, ни рабочие пчёлы, ни трутни отдельно существовать не могут, а также не могут самостоятельно образовывать новую семью.</a:t>
            </a:r>
          </a:p>
        </p:txBody>
      </p:sp>
      <p:pic>
        <p:nvPicPr>
          <p:cNvPr id="21506" name="Picture 2" descr="http://kosht.info/agriculture/animal-husbandry/bee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46" y="720981"/>
            <a:ext cx="3334342" cy="24919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s://encrypted-tbn2.gstatic.com/images?q=tbn:ANd9GcSUVB7-GvH2sFPBnaTBmA4jrM_wiKve2FweHeZOhGky_pDMeVX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46" y="3933056"/>
            <a:ext cx="3384376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1992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Семья пчёл — это своеобразная биологическая единица. Каждая пчелиная семья имеет свои индивидуальные качества и присущие лишь ей наследственные особенности.</a:t>
            </a:r>
          </a:p>
        </p:txBody>
      </p:sp>
      <p:pic>
        <p:nvPicPr>
          <p:cNvPr id="22530" name="Picture 2" descr="https://encrypted-tbn3.gstatic.com/images?q=tbn:ANd9GcQGOqHa_ZgpTs2lJGlObMsonY-ShAk3CVhqOqKIqU9U3WMsPQ1lY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46543"/>
            <a:ext cx="5328592" cy="3657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224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7476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  <a:latin typeface="Impact" pitchFamily="34" charset="0"/>
              </a:rPr>
              <a:t>Благодарю за внимание!</a:t>
            </a:r>
          </a:p>
        </p:txBody>
      </p:sp>
      <p:pic>
        <p:nvPicPr>
          <p:cNvPr id="23554" name="Picture 2" descr="https://encrypted-tbn3.gstatic.com/images?q=tbn:ANd9GcRDQw-XiHQZZNy40_z1UoFfPXIRkaX3r-zo_Tl0p8JSBv2_JZ3jb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464496" cy="4464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63190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5256584" cy="309634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Пчел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можно обнаружить на всех континентах, кроме Антарктиды. Пчёлы приспособились питаться нектаром и пыльцой, </a:t>
            </a:r>
          </a:p>
        </p:txBody>
      </p:sp>
      <p:pic>
        <p:nvPicPr>
          <p:cNvPr id="7170" name="Picture 2" descr="http://pchela-i-uley.ru/wp-content/uploads/2009/12/pche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495675" cy="28765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31779" y="32129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используя нектар главным образом в качестве источника энергии, а пыльцу для получения белков и других питательных веществ.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https://encrypted-tbn0.gstatic.com/images?q=tbn:ANd9GcSs7QuZ8xuVPD4pU6sBu_WoQGLjYQiG_HHHS-FCVDu82NsG8rmU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26" y="3215858"/>
            <a:ext cx="4255453" cy="3347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6029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662" y="160338"/>
            <a:ext cx="6400800" cy="20162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Пчёлы имеют длинный хоботок, которым они пользуются для высасывания нектара растений. У них также имеются усики.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2492896"/>
            <a:ext cx="5148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пчёлы имеют две пары крыльев, задняя пара по размеру меньше передней.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797152"/>
            <a:ext cx="5256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Размер пчёл колеблется от 2 мм до 39 мм.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www.fermerbezhlopot.ru/wp-content/uploads/2013/10/4d7c03121e8a015e761fcd22c6f4f9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76720"/>
            <a:ext cx="2411759" cy="18977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data:image/jpeg;base64,/9j/4AAQSkZJRgABAQAAAQABAAD/2wCEAAkGBhQSERUUEBQUFRUVFxUUFRUVFBQUFxgUFhcVFBQXFRQXHCYeFxkkGRQUHy8gIycpLCwsFR4xNTAqNSYrLCkBCQoKDgwOGg8PGiwkHyQpLC0pLCwpKSksLCwsLCksKSwsLCwpKSwpLCwsKSwsKSkpKSksLCwsLCwsLCwsLCwsKf/AABEIAMIBAwMBIgACEQEDEQH/xAAcAAABBQEBAQAAAAAAAAAAAAAFAAECAwQGBwj/xAA+EAABAwIEAwYDBwMDAwUAAAABAAIRAyEEBRIxQVGRBiJhcYGxEzKhFEJSwdHh8AdikiNy8TOi0hUWgrLC/8QAGgEAAgMBAQAAAAAAAAAAAAAAAQIAAwQFBv/EACsRAAICAQQBBAIBBAMAAAAAAAABAhEDBBIhMUEFEyIyUWEjFIGxwTNxof/aAAwDAQACEQMRAD8AnSoDSLDYcFL7O38I6KykO6PIKULgtuzOU/Z2/hHQJjQb+EdArimIQshT9nbyHQJvgN/COitKZC2Ar+A3kOgT/Bb+EdApJKWyDCi3kOicUG/hHQJ1MBNYSP2dv4R0CkMO38I6KYCkAmTYCH2dvIdAnGHb+EdArQ1SATWQp+zt/COiX2dv4R0CvhMVLCZ3Ydv4R0VbqDfwjoFpcqyEG2Qyuw7fwjoFS+i3kOi1PVD1W5MhlfRbyHRUPojkOi1PVD0jbBZnNJvIdAqKlIfhHRaHKmolbYxnNJvIdFD4TeQ6KwlQKKbFZA0xyHRN8NvIdE5KiXjc7Jkm3SJ2MaY5DoExpt5DonOI1DYBRLkWmnRGqYvhN5Dom+C3kOgSBT6kLYAfiGw4wknxJ7x/nBOrkw2ekUR3R5D2TkJUflHkE5StckIFRUiolLRCJUVKEylEGThKEgiQkFNoUQptChCQCmAmaFMBEg4CkAkE4CNkGUSFZCgUCFblW5WuVTkrIUPVFRaHKh6VhM71Q9aKioelAZ3qmoralUXlVue3nwU2tjJMyVCoak+Ppf6b+WknoEMyF5NEE8yrVj+O4jjxYQKzPOowNhup4mrpHnYeaalTgX34+aePxju/JFwrJKMqRVZKrqxSWpIuUJUS5GiGXEnvH+cElViHd4/zgnVyQ1HqVL5R5BKEqPyjyCkQkYCBCiQpwlpQohXCaFYWpi1CiFaeFKEg1AA4CmAmAUwFCDhTCiFMKEJBPKjKeVAClRclKgSgQZypcVN71ixWNDUBqsteVmqVgOKE43Nzw4X/AFQ6pjXEwDv/AMplEtjibDzsU3msWPxEAkcL9L/kVioUjIM/wlSzUxTkzMx6EH6/qooq6LVp2BcVmpIdHE+4v7LI7MTO/IqvQB80xIJAMEj+3fhzWZ2Fc8k0+9G7fvAeXEeS6EMaolbWFv8A1IkOEzLSOoK1dlWB1COIcfyKE5a4GQ4eCI5HiW06vwjIBu0k/MTvwt+yrmvi4j7FLs3VaEuE/dvHjwJTkKDcRqrOHIR6tcR7EK1wWXJ3RlmqdFTlUVc5UuQSFSIOVZKk5VFWJDUY8S7vH+cEyjiPmP8AOCdXUGj1qiO6PIeyklQHdHkFOFQ+yshCUKUJ4QIVwowrSE0IMhXCfSrNKfSlIVwpgKQalCgBQnTQnQAJKUxTEqEEXKtzkiVjxNWFB4QcnSLMRtugeKBIv6+iPYWq1wIO/Irnc1xLWlwB/M/wKrc3KkdXHp4xVsF4l9o3KxazN/p4W/IKrHY54JDKZMbk2HNVYTEPfbQZ52Ist0MbUbYJSV0gpQrkab24+RPNUZviCWjfa/pssL8QRbh+6m+rrAaYE+6O2qYAh2eo0NT2YkfO0OpuJgQfHmLoLmtIU6pNJ3ynuuFtkTbgDiKIa0xWpEhviImLnbuk+bly9fEOBh0gixB5ixC3xkpIyNUGsO344c9giq3vPYLahxcwe4CrxpDqeoSHsIcOccR7dEMwePcx7XsMOaZBXU1sIyu0PpQ3VdzZsHHeBG3H1VUo07Hix8mYXvNQizmTP9xifYrfUpmSFny2q7DsDHAG/E7eS7TszljapJN5XK1k/ZTyS6JLHvars4tzVS9erf8As6nqLo3XnvabAfCruaNlk0uux55bYizwSxq2A3qslWPVS6qRXRixHzFJNiR3j/OCdX7Q0ewUB3W+Q9lMtTYf5R5BWkLG+ymirSkQrNKUJSFcJaVZpS0oBIaUgFOEygCMJKFSu0blZauZDhdSmTazYouqAblD3V6juEBZK7h95xPkm2MdYmwo7Gt4GU1V7okC3jZD6eNa3bS3xPed6NCHZrnNPUO+42vrcN/BjBIHgisbZpjp0vsGG4k8Y8v24q1lFzruEDxafzj3XNYftI8y2gNI5w2mPVxly1YfDPrfPXieDAXH/J//AIqTUY8NmnHiS5SC+Kw9MCXOa3jdzWj/AOxK53GYmiQQw0nudYaO+Qeb3Foa0RxmURxPZFlpc+of7nH8ohDsxyGnSbZpc/kHEgehSQyYk6RolCbXYNfQFZoHeZeCWi5mxL73H7rbgG02taGEl0S6fIRB5IMzEOpvO24JBDpsTPtuo08WWmRAJ2nlw6ytM1KaqzMqiyWZPvpnxt9AhFLEEPBNoMT4cUVxdQEguaCTAkG9xx9UNrBsyNjO/LmrMfCpgnyzqqeFljKtI94WP91zIPX8lhzrLm4nvgBtX73AO8/GOPFXdlczAGgiAGmD4zb1JI6BFcxyxryC06ZI24k6nfmPoqvceORHHccC3KTMf881rp134dwc02t5eq343CVKZuJ4SN+cz6lCsXiNQjrwuFoU9zKnGkH62Yiq23EcJ/guF2X9MsfJ0OPA+Ex+3svNMvcRSqPES3SB4kmNuNpXTdhM5LcRSeYAL9JEc+6ZPqsuvxe5p5x/QMTqSPcWtXmf9RcJFVruYXqGlcB/UplmLxXpTcdQka9RzA83eFU5q0vaoMpyQOZhe5TpWc5FbsgrO7zWGDEJL2TC5e1rGCNmt9gkuM/VpJ9G9abgGYc91vkFaFRhj3W+QV4K6L7OUOkEkkKDQ8JQnVdU2sjQaIV8QG7oVicwcflWjEUBu8gDxQnEZuwWpifE7fqU6il2WxgX0sE5/wAxKsrYynRAHzO2WFrq1QbkD/Af+R+iwYbBNdVhzy+N47o67nqm3xLY47Ls1zq3zgXuLyP/AIj84QkZ5JgA+bzP/a2PdF+1GBb8EaAAG8AuYy3Kn1HQAY5xKsxTU42i2cdjoI18QHA6nHyHcH+LY/NY6GHdJAE2NgLowclFK9Q8oFif2VzcYxjg6mBAvYCSTZK7SGXLOXwLSx0uMTe533RzJ82id7b3nnsfRc/mNYuJI9RPiZ257qihivhkHfmNun84ozxb1ZI5HF0enYXNdbfPYXHmeahbUD6nyG31XN4PMgNz8wB3vHCT+ivrZqXENpgEusBMSQO6PLkOKwRw26RolkpFWY4TTqedAaQbbk7xYfwklc7Ww8gOduZty4fzzXQYYh79FUCnVmNDp6iQJPhwTVMvkttAnSJtYXJM7km/ktcW4cMpdS5Rz2k3jht4C3VYsTTLTe+/0t+qPswo1ARbj0B9yChuMoHSOO88hfaeOyvjMrcTJRxbmHl/I3R3EZ86BDnNDQDIF9cN3MERAXNVcI4QYJDrCOa6alk7vgva7cttzJhpPhFh/imnsVNiLc7QSy/Om1gAY1CA4WuLAuHRYcZlrXGHBom/I8j+S5tjTTcHAkOHHZEsmNStWa0yRMk8hInpAVM8Shc4ukNGb+rRsZ2Zc2i6o50NkgWkEHY/ug1XDVKJDmE6SZBExI9ivR+3DBTy0xElzAB6/sqP6P4animV6WIY2owaCA4bG9wdwfJYoa2S08tRNWk6r9BlFblE9O7JZocTg6FZ3zPYNX+4S1x9SCfVc9/UfByxrxwN12mHwrKTGsptDWNENaLADwQHtrQ1YV/hdeT02aP9SpRVJy/yWzVwZ489qbDt748x7rQ6moBt17e+DmpnsTTYf7W+wSWfBV9VNh5sb7BJeRlBpnbjLhAHDO7rfIK8LJhXd1vkFoDl6p9nBLgnVYcoVXn7u6F0MkTr4gNEuMIbUzYutSaT4mw/dXDASZeZKubRA2CX5MtqKBNTL31DNRxPhsFbh8nYzxKIOKHY/MQ0hvEo0S2+EV54SzDPcwXjdcpkddxMDiu6+EK1JzYsQQuYydowpeKjTqBt5J8C37os0yj7cU0dLl+UNe2KgkHdCM/zFuEqOp0BpA+Uxcg8ZVL+2cG9h6IX20HxmCrTuRY+XiroL22l4YG96AeZ58ajp4cbyqKeZEC9/DwQ+m39VbSYSR4LRJREi2gy/JXjD/aJEEib7lxOkD0aUP8AgONnwI4kgTEbQuuzgE4Si1kaPg0qlhxANIyY5+PFc5h6+oFsw5uxEXbJEmT6WhBri0FPmmZaJIAB4WH6IphXgt7w1AC7fOJ9ZA6IZig5veB1jjeSPO5RPJ8Yxxjc8ognzKoyJpbkWxafBkxdcgBlSXCJaTvG+k+IW7Ls3gtFQyyTDiSS02EG9229FDM8AT3STIu13+6dLfp1KACoWOLXgg7QVfFxyx5KJReOVo67ECHCNocPCdQg9AkMIHACNgOvH3WTIq5c3Q+e78pP4TaPRFm4hrHEO4RP86Ll5nKMtqNkEmrJ4fI9ekCBpcDPIbGPGEUxWTBokn7zjH9rm6I6SVVleaMMFpHzAep2RZ/eF+CxPPkjwy5KL5PPs6yJwOtomdwPdUZQH0Hh7mlrXbE8SuxxWMYJbyMGUF7QZA+o0V6RJaIlvAcLBbcWdyjsycJ+TM9jl8ezNm+eOqNeyowu7pDCZtxkD0Rj+huNAxFZk/MwOjmQf3WbDPbXwr2PjU1pI5iAVzfYOu+liw5guJCE8ccmly4kqoDTU4s+mXFB+0jZw9QHkVyVT+prqTtNWiSObT+SJYDtpRxjhSaHBzrwRwFz7LyUdHnwtTa4XJdSacThzlVQ7U38fuu4b8FkNJe0MavL+0tMMxFUvIHeJ6329V3tB6k9TNxaqjHm03trjkJ5Zn4bSY0m4EdElxFerULiWtEcJPgktz02N8gSmdphX90eQWlrlgwru6PII1lGA+Ke9YKzPmhiW6fRmhHc6RSCpStmLyZzLs7w+qwlDFmhlVwdjTxyg+USJVbilKrqOVwogJXDZ/WczFHVbaD4LpKmchlZrSp9qMmbiWBzP+o248UFLbJN9GvFBSi15MmXZ1AAkWul2ja2vS+LTI1tFxzHouEx+KewlrgWkWUsuz+q0xuDuN1reJVuixVNp1JA+rii517Qi+X41wbBPd5G/qq6mAFTvtsTwNh04KeGwRmDP8KE8iaoaONt8EX5eHGWceBt4/qtDKOkSWifHko6SCYkjn9EPxGJeTf+cFSrnxZqrby0dTjcTrwYuNVMkETP+nUgjo5v/cFzmHcWuLm72HC/XgteUkuY5v4muHrGpsniZYOqCtxJa/vbHY+dlrwrhxZizPlSQcxND4lMPZMEWHctPDSY+iE4asabrczYiN4uj/ZSoDWFNxtU+UbwQLE+BAXXZh2ToOdJpjnItPSywZ9XHTS9vIuGaceP3luT5OcwmKOIiWwRpg6QNjxHG4RCjkTCWOq0w7TbVxja/NFcHkbKZ7oNzxv0RH7PaOS5M9ck/wCPhGyOH8nAZ/2rcKhp06TGaDym37hDmYN2MeDSeGuPzMcYjxB4hHe2fZou/wBamO80d4D7zf1C5KhWc0h9Mw4GQQu1p9mXFvxd/wCzBm3QlUujs8g7JVKM/FcItYcwZBnqulr12sbB47HxQfKe1Qq0walnCzv1HqsWOzfdjr+xXJnjzZcn8g7yRjH4mXMK01CvTexWVB2Eh4kPBkHkV5TgMM6vUDWSfyC91ybC/DosbyACy+r5Pbxxxp8lGnVycjyLN8vbg8U5psx5LdRH5yAFHJsNTy3FGriabzRqAGlVazX5iBa59gux/qL2e+PTcWiXtOtsWMiCQPEiR0QTIcyfiaAw9RrrQ1zgB/0ydXev8xEjbjKuw6n3dPufXU+a/udDY2zt8JTweNpipTDHg/2wQeTgRIKhhOzFGjVFSm2CAR1Uch7PsouaWD5dQnaQ7cOjfgbrpDhgfArzuSdSccMnt/Y7ezhmZoXnXbHL2/a3PImWt+lvyXo7qBG+3NcL2zH+uP8AaPcrT6Vaz1+mZdTL+O0cVim98+nsE6sxTe+fT2SXsFRy97/IewY7rfILr8DUa6kAwQeK5DCfK3yCO5JjND4OxXJ9V08smPdHwWabJsnbD1AOG9wq8ZljagkWKJhlkxpryeLVTxS3R4Oy1GSpnG4nDOYYcFkrGxXZ47Aio2DvwK5DH4d1MkOHkvYaLXR1MfwzmZtO8btdHmmf4xzaxPEKOH7a12Gx85uru0LJqHUhLcA07G+8cF28bjsW5ElF3wEsbiW4u8Q/iTzWFmAcx0b+O/1V2Ewzmnb9FsOJDbnYcOZ8fBJKdcR6LYQb+xTTcWyeA8P5dI5oWiAP+YXW9h8po43U6q6G03CaY3cDNy7gJ5c0Y7Y9h6Qb8SgwNAEua3aOYC5mTXYoZfaydmnHC18TzbBYszcnmfyC01A1x2WjD5FrPcnzXR5L2dbSOp/ePjsrc2pxw58/gaMZA/JckMBxEAGQDb1/nJAB2cdUxLqMGzyBa8TIvwsvT20wQY35IBmuHdTe6sJA06XgEDvRLCTwEAjxgKrQa1yyNS8iajFceDncTktOg+RULZEFwvpFgYE8uP0uvRex+ZNxVJjyBJlj97OG/COR9V5Xisf8SQTvvaNkZ7A9qaeGe6lWPdeRpcLhrjbvHlttsrvUtNPNhbSuS6M+HIoSPU8Xlfw3tIuJHpcKWIrRVcOG30QPFZq4wKju60k77we6fEcUVxN6mocYd6G/sV5CeOUUtx1E2DMZQAe5jvTxB2XEdo+ykPLqJEkSWnj+hXo2d4PU1r27ix8uC5qsw1HC4aQNzxhdLQ6iUHui/wDsXJBTVM88oYd7JLmlokB0jnY+cQi+V9mcRiqjmURqDRJeTDIiW97meAXT5jlw+A57oLS0lxiYImD4/uul/pUSMEGuDRDiWiwJa4BwJG/E+kLq5/UJey8sVzdGKeniuDP2T7KHCN1VmgusXEEGJ910FXP++1tMCDxdIk8t7futGbvhhsYJAPHiItxQDBNLtQIloeCLWAg94fReac3nbyZDRDEkuAxi2mo3vaTIkQCLHmJsUJoBlAzo2gSIENs0W48EYdSDY02BEkm8nYeXFYcVhRVbfnwsZ87qnHJdN8MuXCC+GhwDmEEcxdbqWIj5uvBcdgXVKFR7aYLpbbaN7Fw5cEcybtBSxJextn0zDhwO8Fp4ixtupLA43KHKKMr5ph6QVyvbHs4ag+NSu5o7zebRxA5hHwSza45K+nXDtrFWafUbJbl2Z547VeDw3FDvn09gnXo2a9k8O+s9xa4EkEhpgTA2CS9GvUsVdGT+n/ZyeEHdHkPZbGLoqfZhhY2LWCzVuzbx8plWw1+DJxZVLTZEbcizj7lQ+RR0tXD1MM5huCCjGVZ5ENqbcCuN6h6Xf8uD+6LcOoeN7Zht5hC8xw7arSHDyPJFTDhIuCs7qK4GPJLHK1wzsQcZI8P7XZLUpViHXB+V3AhBcJhXF3dItuvds1yNlZpZUAIO3MeS4DH9nRh3FpFuB5r2Wh9TWaGx/Yz58UY/JdHG4nG1G2+qtwRBHeAMrq8PlNGr3XbqeH7DgO1HVoB5fmtMtZiitsuGLFbuYsydkT8LENLAdL5Y/lB4+hgr1HBmW6XbIBgsBTpgQ3y/NHME+dx6rzOvze9LcjTCNATH5OKTjpAANwqG0F1OMw2tsH0Pig9OlDtPEKrHnco89ltGengrSbDYfstlTD03USwtDiZncT6q3EVGQBxHLZW0gHNA5EjluVHkfD6Iuzw7tV2fNLFvaBpa46mxtpPAIZVw2gEX3mV7P2u7MitTOgf6o7zXR1bPALzjFZDVMB7HM1nSC4QCdrL22h1sM+FW+Uc3UYHGW5Lhhfstj/jUPhOMll2m86eIP0XoOEvTpn+0NPm3u+wC4nK8U7D1mYfDMIptOmpU0yXvi5LuF12uGxRDO/e+22//AAvOepr5XFcPlGzDe2n4CzaephHMLkswwoa/lN11lOv43QjNsB8QQOdoXJ009kqZooGOpCpSdRfIa8RI3Gx6SEe7F4EUqTgxrmt1WDoJkBo3G4Q/DZc4tAPzALosmZoo3/E78gtGXN8HBPiyrI+KL8fT1BwPFBmht2BxAjTHjIvPOyM4nVEm1kFdQDgdXnZY4Sq0NjXBfWJaBIlhseax4suaAAbCJ58YRSk4OGk3sOix1sKdJkTePRSE0nTGA9bMyz4jz91rh6XI+qw/0zBf9oedy6n/APsroafZ01GkO7rXAgk73EbLb2f7NUsGxzKZcdRDnFxEkgQNtlslqcUcE4L7Ov8AwyzjeRSvoI0MXwf1/VKq2LjqEi1vJNWbDYbbw8Fyd1jqr4MWJxZ1HY7eySyY1p1mCeHsElrTddj7IhXB1SGt8gtrHArNh6fdb5BT0rHuafBW0mPicC14ghc3mORuZdlwuop1uasdTldPS+ozxOn0Z8mKMuJHGZdnbqJh128QV0uHxTag1MM8xxCpxWQ03GSLq7C5a1nyqzXPT51vhxIqxQyY3SdodzENzTLW1Wlrx5HiPJG3U1RVorkY5uErXZ0IyT4ZxmR9lWU6zxWaX2mm6SAIuQ4DjHpZdNUhw0R3eAFo8laGwbqJZdas2pnmlukyQxRhdALHEsIBHgORHMclrwD7ieNh4fut2OwLazNJHl5oPgMIW6mcQZ8oVilGeP8AYzX4OjcyyF5i3SNQ32P6onr1dAT6rPUotdYixsskHtdsMX+QEyiXG388VtoOsQy8RM8fLkmZhiwuaLyLHwTUWmm4Ei2x8itkpJjGttSQOhCBdo3UXVWMe8a5aWsuTIuD4I9VbBn+FC6nZ5pritAuD1iBPpKbTTjBtybQ/jgzYCpLQ9m7nG0DYGCiJaCJP12srqGEa2NI57bDyUACQdXMj0Qnk3O0CMaLcFdoMQraxgePBPSbATY6hqZPELLaciPgzNxEd53qiuQ4ttajqbtreOhAP1QI09dNw4rT2QaaWD0cfi1I9SD+a1qMfblJ9mfNF2qCGaYo/K3ncrPTpDveKsqMggcvdTpsWOUy6KUUKlRjgtDCGi6ZuyhUZdU3Yj57NwdOyhUqAbqinV0i6w1cdrcdJBA5EFNGDkVrH8qCMSZTuCH5fjZ3I3hEgknFxYZLawVimd8+nsElPF/OfT2CSuT4BbNuX4hr6bS0zYLQWrzzKsxq0A3eIG67PKs+ZWEEw7keK1avQTwtyjyjDDUeJ8G5zUmVoVzmqs0lzeUa1JNDVa/JZ6eKPorXMWceGxTpssjFGp+MaOamHBwsspYp4OnpEIvkVwSVoVWksWGqbt9R480UrMkGLFYKmG0tbG7L+fNGNVTGhK0WNCy4pmkuPMBafiCFmxLtW14hGF2WLslTbqHKPbknqGBYWCpa4ge61Yp3dsiw+TOGamh3E+ysNIEKvD0jpgHZS+IRIIg/RHzwNXgoquGsCduHlsrawt5gqmkwtk7kq0vKd98DUPTbDQB6Kuoo08UNjwWrQCkdp8k6K/FPUu0jmFWGkK2mZQ65I0Y6OGIuPVbcG0RYRcn1KuYYCZh3UlNsRytUM8KLHKdS0KLqd7JERMsbVCzZlSAe0vc4NI4Fwggh2zfxN1C/grH0ocCrS6Snxy9uW5clc430DR8MtEudJ+Yaq0CRxHGDaARKz/Z6WolziQRSEA1GmRoa8mPDV/irsT2gDHkPHdnQNMudrBA7zRsDIi15BveHpdoKb6gawuNzeHAQGhxIJHjC66nmiv8Aj477M6r8mehQotPF0hwl+s3LTcjheLjn6oxha+mi1zyRDZJO9hxQvD9qmhjftEseWtcQ1ryNLtiJEjxHCJ2VGYdoqD2jvP0gh5Apv7wBJDZjaRJ8AJVefFlzNRlClfa5CmvLLsW5xeTtMewTpU8SXta4gS5rXGJiS0ExO4SWdwlHii61+AfmGy5nE1CHiCR5GEkl39N9GZNV0d1lVdxpNlzjbmVrFU8z1KdJecyr5MXF9EZ69Z0G56lDcvrO0O7x+bmUkk0PozXHo106zuZ6lW0qzp3PUpJJfI0ib6zp+Y9Sqn1Te56lJJKuxIGehVMbnqVmfVOvc7jiUklfHtmhE8TVN7nqVNlUxuduZSSRfQShlZ0fMepUjWdAuepSSTNcj+RUqzr3PUpUaruZ6lJJBkMmJqHWbnqiGHqu0i56lJJNk+qBIZ1U3uepUKdV07nqUklWuieC74zuZ6lSFU8z1KdJIytj1qptc9SmFZ3M9SnSQXQvgVaqY3PUqFKs7mepSSUXQV9Rq1QmJJ+Zp34gyOhCXxnavmPUpkla38QR8lvxncz1KY1nfiPUpJJLISBndJJJK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hQSERUUEBQUFRUVFxUUFRUVFBQUFxgUFhcVFBQXFRQXHCYeFxkkGRQUHy8gIycpLCwsFR4xNTAqNSYrLCkBCQoKDgwOGg8PGiwkHyQpLC0pLCwpKSksLCwsLCksKSwsLCwpKSwpLCwsKSwsKSkpKSksLCwsLCwsLCwsLCwsKf/AABEIAMIBAwMBIgACEQEDEQH/xAAcAAABBQEBAQAAAAAAAAAAAAAFAAECAwQGBwj/xAA+EAABAwIEAwYDBwMDAwUAAAABAAIRAyEEBRIxQVGRBiJhcYGxEzKhFEJSwdHh8AdikiNy8TOi0hUWgrLC/8QAGgEAAgMBAQAAAAAAAAAAAAAAAQIAAwQFBv/EACsRAAICAQQBBAIBBAMAAAAAAAABAhEDBBIhMUEFEyIyUWEjFIGxwTNxof/aAAwDAQACEQMRAD8AnSoDSLDYcFL7O38I6KykO6PIKULgtuzOU/Z2/hHQJjQb+EdArimIQshT9nbyHQJvgN/COitKZC2Ar+A3kOgT/Bb+EdApJKWyDCi3kOicUG/hHQJ1MBNYSP2dv4R0CkMO38I6KYCkAmTYCH2dvIdAnGHb+EdArQ1SATWQp+zt/COiX2dv4R0CvhMVLCZ3Ydv4R0VbqDfwjoFpcqyEG2Qyuw7fwjoFS+i3kOi1PVD1W5MhlfRbyHRUPojkOi1PVD0jbBZnNJvIdAqKlIfhHRaHKmolbYxnNJvIdFD4TeQ6KwlQKKbFZA0xyHRN8NvIdE5KiXjc7Jkm3SJ2MaY5DoExpt5DonOI1DYBRLkWmnRGqYvhN5Dom+C3kOgSBT6kLYAfiGw4wknxJ7x/nBOrkw2ekUR3R5D2TkJUflHkE5StckIFRUiolLRCJUVKEylEGThKEgiQkFNoUQptChCQCmAmaFMBEg4CkAkE4CNkGUSFZCgUCFblW5WuVTkrIUPVFRaHKh6VhM71Q9aKioelAZ3qmoralUXlVue3nwU2tjJMyVCoak+Ppf6b+WknoEMyF5NEE8yrVj+O4jjxYQKzPOowNhup4mrpHnYeaalTgX34+aePxju/JFwrJKMqRVZKrqxSWpIuUJUS5GiGXEnvH+cElViHd4/zgnVyQ1HqVL5R5BKEqPyjyCkQkYCBCiQpwlpQohXCaFYWpi1CiFaeFKEg1AA4CmAmAUwFCDhTCiFMKEJBPKjKeVAClRclKgSgQZypcVN71ixWNDUBqsteVmqVgOKE43Nzw4X/AFQ6pjXEwDv/AMplEtjibDzsU3msWPxEAkcL9L/kVioUjIM/wlSzUxTkzMx6EH6/qooq6LVp2BcVmpIdHE+4v7LI7MTO/IqvQB80xIJAMEj+3fhzWZ2Fc8k0+9G7fvAeXEeS6EMaolbWFv8A1IkOEzLSOoK1dlWB1COIcfyKE5a4GQ4eCI5HiW06vwjIBu0k/MTvwt+yrmvi4j7FLs3VaEuE/dvHjwJTkKDcRqrOHIR6tcR7EK1wWXJ3RlmqdFTlUVc5UuQSFSIOVZKk5VFWJDUY8S7vH+cEyjiPmP8AOCdXUGj1qiO6PIeyklQHdHkFOFQ+yshCUKUJ4QIVwowrSE0IMhXCfSrNKfSlIVwpgKQalCgBQnTQnQAJKUxTEqEEXKtzkiVjxNWFB4QcnSLMRtugeKBIv6+iPYWq1wIO/Irnc1xLWlwB/M/wKrc3KkdXHp4xVsF4l9o3KxazN/p4W/IKrHY54JDKZMbk2HNVYTEPfbQZ52Ist0MbUbYJSV0gpQrkab24+RPNUZviCWjfa/pssL8QRbh+6m+rrAaYE+6O2qYAh2eo0NT2YkfO0OpuJgQfHmLoLmtIU6pNJ3ynuuFtkTbgDiKIa0xWpEhviImLnbuk+bly9fEOBh0gixB5ixC3xkpIyNUGsO344c9giq3vPYLahxcwe4CrxpDqeoSHsIcOccR7dEMwePcx7XsMOaZBXU1sIyu0PpQ3VdzZsHHeBG3H1VUo07Hix8mYXvNQizmTP9xifYrfUpmSFny2q7DsDHAG/E7eS7TszljapJN5XK1k/ZTyS6JLHvars4tzVS9erf8As6nqLo3XnvabAfCruaNlk0uux55bYizwSxq2A3qslWPVS6qRXRixHzFJNiR3j/OCdX7Q0ewUB3W+Q9lMtTYf5R5BWkLG+ymirSkQrNKUJSFcJaVZpS0oBIaUgFOEygCMJKFSu0blZauZDhdSmTazYouqAblD3V6juEBZK7h95xPkm2MdYmwo7Gt4GU1V7okC3jZD6eNa3bS3xPed6NCHZrnNPUO+42vrcN/BjBIHgisbZpjp0vsGG4k8Y8v24q1lFzruEDxafzj3XNYftI8y2gNI5w2mPVxly1YfDPrfPXieDAXH/J//AIqTUY8NmnHiS5SC+Kw9MCXOa3jdzWj/AOxK53GYmiQQw0nudYaO+Qeb3Foa0RxmURxPZFlpc+of7nH8ohDsxyGnSbZpc/kHEgehSQyYk6RolCbXYNfQFZoHeZeCWi5mxL73H7rbgG02taGEl0S6fIRB5IMzEOpvO24JBDpsTPtuo08WWmRAJ2nlw6ytM1KaqzMqiyWZPvpnxt9AhFLEEPBNoMT4cUVxdQEguaCTAkG9xx9UNrBsyNjO/LmrMfCpgnyzqqeFljKtI94WP91zIPX8lhzrLm4nvgBtX73AO8/GOPFXdlczAGgiAGmD4zb1JI6BFcxyxryC06ZI24k6nfmPoqvceORHHccC3KTMf881rp134dwc02t5eq343CVKZuJ4SN+cz6lCsXiNQjrwuFoU9zKnGkH62Yiq23EcJ/guF2X9MsfJ0OPA+Ex+3svNMvcRSqPES3SB4kmNuNpXTdhM5LcRSeYAL9JEc+6ZPqsuvxe5p5x/QMTqSPcWtXmf9RcJFVruYXqGlcB/UplmLxXpTcdQka9RzA83eFU5q0vaoMpyQOZhe5TpWc5FbsgrO7zWGDEJL2TC5e1rGCNmt9gkuM/VpJ9G9abgGYc91vkFaFRhj3W+QV4K6L7OUOkEkkKDQ8JQnVdU2sjQaIV8QG7oVicwcflWjEUBu8gDxQnEZuwWpifE7fqU6il2WxgX0sE5/wAxKsrYynRAHzO2WFrq1QbkD/Af+R+iwYbBNdVhzy+N47o67nqm3xLY47Ls1zq3zgXuLyP/AIj84QkZ5JgA+bzP/a2PdF+1GBb8EaAAG8AuYy3Kn1HQAY5xKsxTU42i2cdjoI18QHA6nHyHcH+LY/NY6GHdJAE2NgLowclFK9Q8oFif2VzcYxjg6mBAvYCSTZK7SGXLOXwLSx0uMTe533RzJ82id7b3nnsfRc/mNYuJI9RPiZ257qihivhkHfmNun84ozxb1ZI5HF0enYXNdbfPYXHmeahbUD6nyG31XN4PMgNz8wB3vHCT+ivrZqXENpgEusBMSQO6PLkOKwRw26RolkpFWY4TTqedAaQbbk7xYfwklc7Ww8gOduZty4fzzXQYYh79FUCnVmNDp6iQJPhwTVMvkttAnSJtYXJM7km/ktcW4cMpdS5Rz2k3jht4C3VYsTTLTe+/0t+qPswo1ARbj0B9yChuMoHSOO88hfaeOyvjMrcTJRxbmHl/I3R3EZ86BDnNDQDIF9cN3MERAXNVcI4QYJDrCOa6alk7vgva7cttzJhpPhFh/imnsVNiLc7QSy/Om1gAY1CA4WuLAuHRYcZlrXGHBom/I8j+S5tjTTcHAkOHHZEsmNStWa0yRMk8hInpAVM8Shc4ukNGb+rRsZ2Zc2i6o50NkgWkEHY/ug1XDVKJDmE6SZBExI9ivR+3DBTy0xElzAB6/sqP6P4animV6WIY2owaCA4bG9wdwfJYoa2S08tRNWk6r9BlFblE9O7JZocTg6FZ3zPYNX+4S1x9SCfVc9/UfByxrxwN12mHwrKTGsptDWNENaLADwQHtrQ1YV/hdeT02aP9SpRVJy/yWzVwZ489qbDt748x7rQ6moBt17e+DmpnsTTYf7W+wSWfBV9VNh5sb7BJeRlBpnbjLhAHDO7rfIK8LJhXd1vkFoDl6p9nBLgnVYcoVXn7u6F0MkTr4gNEuMIbUzYutSaT4mw/dXDASZeZKubRA2CX5MtqKBNTL31DNRxPhsFbh8nYzxKIOKHY/MQ0hvEo0S2+EV54SzDPcwXjdcpkddxMDiu6+EK1JzYsQQuYydowpeKjTqBt5J8C37os0yj7cU0dLl+UNe2KgkHdCM/zFuEqOp0BpA+Uxcg8ZVL+2cG9h6IX20HxmCrTuRY+XiroL22l4YG96AeZ58ajp4cbyqKeZEC9/DwQ+m39VbSYSR4LRJREi2gy/JXjD/aJEEib7lxOkD0aUP8AgONnwI4kgTEbQuuzgE4Si1kaPg0qlhxANIyY5+PFc5h6+oFsw5uxEXbJEmT6WhBri0FPmmZaJIAB4WH6IphXgt7w1AC7fOJ9ZA6IZig5veB1jjeSPO5RPJ8Yxxjc8ognzKoyJpbkWxafBkxdcgBlSXCJaTvG+k+IW7Ls3gtFQyyTDiSS02EG9229FDM8AT3STIu13+6dLfp1KACoWOLXgg7QVfFxyx5KJReOVo67ECHCNocPCdQg9AkMIHACNgOvH3WTIq5c3Q+e78pP4TaPRFm4hrHEO4RP86Ll5nKMtqNkEmrJ4fI9ekCBpcDPIbGPGEUxWTBokn7zjH9rm6I6SVVleaMMFpHzAep2RZ/eF+CxPPkjwy5KL5PPs6yJwOtomdwPdUZQH0Hh7mlrXbE8SuxxWMYJbyMGUF7QZA+o0V6RJaIlvAcLBbcWdyjsycJ+TM9jl8ezNm+eOqNeyowu7pDCZtxkD0Rj+huNAxFZk/MwOjmQf3WbDPbXwr2PjU1pI5iAVzfYOu+liw5guJCE8ccmly4kqoDTU4s+mXFB+0jZw9QHkVyVT+prqTtNWiSObT+SJYDtpRxjhSaHBzrwRwFz7LyUdHnwtTa4XJdSacThzlVQ7U38fuu4b8FkNJe0MavL+0tMMxFUvIHeJ6329V3tB6k9TNxaqjHm03trjkJ5Zn4bSY0m4EdElxFerULiWtEcJPgktz02N8gSmdphX90eQWlrlgwru6PII1lGA+Ke9YKzPmhiW6fRmhHc6RSCpStmLyZzLs7w+qwlDFmhlVwdjTxyg+USJVbilKrqOVwogJXDZ/WczFHVbaD4LpKmchlZrSp9qMmbiWBzP+o248UFLbJN9GvFBSi15MmXZ1AAkWul2ja2vS+LTI1tFxzHouEx+KewlrgWkWUsuz+q0xuDuN1reJVuixVNp1JA+rii517Qi+X41wbBPd5G/qq6mAFTvtsTwNh04KeGwRmDP8KE8iaoaONt8EX5eHGWceBt4/qtDKOkSWifHko6SCYkjn9EPxGJeTf+cFSrnxZqrby0dTjcTrwYuNVMkETP+nUgjo5v/cFzmHcWuLm72HC/XgteUkuY5v4muHrGpsniZYOqCtxJa/vbHY+dlrwrhxZizPlSQcxND4lMPZMEWHctPDSY+iE4asabrczYiN4uj/ZSoDWFNxtU+UbwQLE+BAXXZh2ToOdJpjnItPSywZ9XHTS9vIuGaceP3luT5OcwmKOIiWwRpg6QNjxHG4RCjkTCWOq0w7TbVxja/NFcHkbKZ7oNzxv0RH7PaOS5M9ck/wCPhGyOH8nAZ/2rcKhp06TGaDym37hDmYN2MeDSeGuPzMcYjxB4hHe2fZou/wBamO80d4D7zf1C5KhWc0h9Mw4GQQu1p9mXFvxd/wCzBm3QlUujs8g7JVKM/FcItYcwZBnqulr12sbB47HxQfKe1Qq0walnCzv1HqsWOzfdjr+xXJnjzZcn8g7yRjH4mXMK01CvTexWVB2Eh4kPBkHkV5TgMM6vUDWSfyC91ybC/DosbyACy+r5Pbxxxp8lGnVycjyLN8vbg8U5psx5LdRH5yAFHJsNTy3FGriabzRqAGlVazX5iBa59gux/qL2e+PTcWiXtOtsWMiCQPEiR0QTIcyfiaAw9RrrQ1zgB/0ydXev8xEjbjKuw6n3dPufXU+a/udDY2zt8JTweNpipTDHg/2wQeTgRIKhhOzFGjVFSm2CAR1Uch7PsouaWD5dQnaQ7cOjfgbrpDhgfArzuSdSccMnt/Y7ezhmZoXnXbHL2/a3PImWt+lvyXo7qBG+3NcL2zH+uP8AaPcrT6Vaz1+mZdTL+O0cVim98+nsE6sxTe+fT2SXsFRy97/IewY7rfILr8DUa6kAwQeK5DCfK3yCO5JjND4OxXJ9V08smPdHwWabJsnbD1AOG9wq8ZljagkWKJhlkxpryeLVTxS3R4Oy1GSpnG4nDOYYcFkrGxXZ47Aio2DvwK5DH4d1MkOHkvYaLXR1MfwzmZtO8btdHmmf4xzaxPEKOH7a12Gx85uru0LJqHUhLcA07G+8cF28bjsW5ElF3wEsbiW4u8Q/iTzWFmAcx0b+O/1V2Ewzmnb9FsOJDbnYcOZ8fBJKdcR6LYQb+xTTcWyeA8P5dI5oWiAP+YXW9h8po43U6q6G03CaY3cDNy7gJ5c0Y7Y9h6Qb8SgwNAEua3aOYC5mTXYoZfaydmnHC18TzbBYszcnmfyC01A1x2WjD5FrPcnzXR5L2dbSOp/ePjsrc2pxw58/gaMZA/JckMBxEAGQDb1/nJAB2cdUxLqMGzyBa8TIvwsvT20wQY35IBmuHdTe6sJA06XgEDvRLCTwEAjxgKrQa1yyNS8iajFceDncTktOg+RULZEFwvpFgYE8uP0uvRex+ZNxVJjyBJlj97OG/COR9V5Xisf8SQTvvaNkZ7A9qaeGe6lWPdeRpcLhrjbvHlttsrvUtNPNhbSuS6M+HIoSPU8Xlfw3tIuJHpcKWIrRVcOG30QPFZq4wKju60k77we6fEcUVxN6mocYd6G/sV5CeOUUtx1E2DMZQAe5jvTxB2XEdo+ykPLqJEkSWnj+hXo2d4PU1r27ix8uC5qsw1HC4aQNzxhdLQ6iUHui/wDsXJBTVM88oYd7JLmlokB0jnY+cQi+V9mcRiqjmURqDRJeTDIiW97meAXT5jlw+A57oLS0lxiYImD4/uul/pUSMEGuDRDiWiwJa4BwJG/E+kLq5/UJey8sVzdGKeniuDP2T7KHCN1VmgusXEEGJ910FXP++1tMCDxdIk8t7futGbvhhsYJAPHiItxQDBNLtQIloeCLWAg94fReac3nbyZDRDEkuAxi2mo3vaTIkQCLHmJsUJoBlAzo2gSIENs0W48EYdSDY02BEkm8nYeXFYcVhRVbfnwsZ87qnHJdN8MuXCC+GhwDmEEcxdbqWIj5uvBcdgXVKFR7aYLpbbaN7Fw5cEcybtBSxJextn0zDhwO8Fp4ixtupLA43KHKKMr5ph6QVyvbHs4ag+NSu5o7zebRxA5hHwSza45K+nXDtrFWafUbJbl2Z547VeDw3FDvn09gnXo2a9k8O+s9xa4EkEhpgTA2CS9GvUsVdGT+n/ZyeEHdHkPZbGLoqfZhhY2LWCzVuzbx8plWw1+DJxZVLTZEbcizj7lQ+RR0tXD1MM5huCCjGVZ5ENqbcCuN6h6Xf8uD+6LcOoeN7Zht5hC8xw7arSHDyPJFTDhIuCs7qK4GPJLHK1wzsQcZI8P7XZLUpViHXB+V3AhBcJhXF3dItuvds1yNlZpZUAIO3MeS4DH9nRh3FpFuB5r2Wh9TWaGx/Yz58UY/JdHG4nG1G2+qtwRBHeAMrq8PlNGr3XbqeH7DgO1HVoB5fmtMtZiitsuGLFbuYsydkT8LENLAdL5Y/lB4+hgr1HBmW6XbIBgsBTpgQ3y/NHME+dx6rzOvze9LcjTCNATH5OKTjpAANwqG0F1OMw2tsH0Pig9OlDtPEKrHnco89ltGengrSbDYfstlTD03USwtDiZncT6q3EVGQBxHLZW0gHNA5EjluVHkfD6Iuzw7tV2fNLFvaBpa46mxtpPAIZVw2gEX3mV7P2u7MitTOgf6o7zXR1bPALzjFZDVMB7HM1nSC4QCdrL22h1sM+FW+Uc3UYHGW5Lhhfstj/jUPhOMll2m86eIP0XoOEvTpn+0NPm3u+wC4nK8U7D1mYfDMIptOmpU0yXvi5LuF12uGxRDO/e+22//AAvOepr5XFcPlGzDe2n4CzaephHMLkswwoa/lN11lOv43QjNsB8QQOdoXJ009kqZooGOpCpSdRfIa8RI3Gx6SEe7F4EUqTgxrmt1WDoJkBo3G4Q/DZc4tAPzALosmZoo3/E78gtGXN8HBPiyrI+KL8fT1BwPFBmht2BxAjTHjIvPOyM4nVEm1kFdQDgdXnZY4Sq0NjXBfWJaBIlhseax4suaAAbCJ58YRSk4OGk3sOix1sKdJkTePRSE0nTGA9bMyz4jz91rh6XI+qw/0zBf9oedy6n/APsroafZ01GkO7rXAgk73EbLb2f7NUsGxzKZcdRDnFxEkgQNtlslqcUcE4L7Ov8AwyzjeRSvoI0MXwf1/VKq2LjqEi1vJNWbDYbbw8Fyd1jqr4MWJxZ1HY7eySyY1p1mCeHsElrTddj7IhXB1SGt8gtrHArNh6fdb5BT0rHuafBW0mPicC14ghc3mORuZdlwuop1uasdTldPS+ozxOn0Z8mKMuJHGZdnbqJh128QV0uHxTag1MM8xxCpxWQ03GSLq7C5a1nyqzXPT51vhxIqxQyY3SdodzENzTLW1Wlrx5HiPJG3U1RVorkY5uErXZ0IyT4ZxmR9lWU6zxWaX2mm6SAIuQ4DjHpZdNUhw0R3eAFo8laGwbqJZdas2pnmlukyQxRhdALHEsIBHgORHMclrwD7ieNh4fut2OwLazNJHl5oPgMIW6mcQZ8oVilGeP8AYzX4OjcyyF5i3SNQ32P6onr1dAT6rPUotdYixsskHtdsMX+QEyiXG388VtoOsQy8RM8fLkmZhiwuaLyLHwTUWmm4Ei2x8itkpJjGttSQOhCBdo3UXVWMe8a5aWsuTIuD4I9VbBn+FC6nZ5pritAuD1iBPpKbTTjBtybQ/jgzYCpLQ9m7nG0DYGCiJaCJP12srqGEa2NI57bDyUACQdXMj0Qnk3O0CMaLcFdoMQraxgePBPSbATY6hqZPELLaciPgzNxEd53qiuQ4ttajqbtreOhAP1QI09dNw4rT2QaaWD0cfi1I9SD+a1qMfblJ9mfNF2qCGaYo/K3ncrPTpDveKsqMggcvdTpsWOUy6KUUKlRjgtDCGi6ZuyhUZdU3Yj57NwdOyhUqAbqinV0i6w1cdrcdJBA5EFNGDkVrH8qCMSZTuCH5fjZ3I3hEgknFxYZLawVimd8+nsElPF/OfT2CSuT4BbNuX4hr6bS0zYLQWrzzKsxq0A3eIG67PKs+ZWEEw7keK1avQTwtyjyjDDUeJ8G5zUmVoVzmqs0lzeUa1JNDVa/JZ6eKPorXMWceGxTpssjFGp+MaOamHBwsspYp4OnpEIvkVwSVoVWksWGqbt9R480UrMkGLFYKmG0tbG7L+fNGNVTGhK0WNCy4pmkuPMBafiCFmxLtW14hGF2WLslTbqHKPbknqGBYWCpa4ge61Yp3dsiw+TOGamh3E+ysNIEKvD0jpgHZS+IRIIg/RHzwNXgoquGsCduHlsrawt5gqmkwtk7kq0vKd98DUPTbDQB6Kuoo08UNjwWrQCkdp8k6K/FPUu0jmFWGkK2mZQ65I0Y6OGIuPVbcG0RYRcn1KuYYCZh3UlNsRytUM8KLHKdS0KLqd7JERMsbVCzZlSAe0vc4NI4Fwggh2zfxN1C/grH0ocCrS6Snxy9uW5clc430DR8MtEudJ+Yaq0CRxHGDaARKz/Z6WolziQRSEA1GmRoa8mPDV/irsT2gDHkPHdnQNMudrBA7zRsDIi15BveHpdoKb6gawuNzeHAQGhxIJHjC66nmiv8Aj477M6r8mehQotPF0hwl+s3LTcjheLjn6oxha+mi1zyRDZJO9hxQvD9qmhjftEseWtcQ1ryNLtiJEjxHCJ2VGYdoqD2jvP0gh5Apv7wBJDZjaRJ8AJVefFlzNRlClfa5CmvLLsW5xeTtMewTpU8SXta4gS5rXGJiS0ExO4SWdwlHii61+AfmGy5nE1CHiCR5GEkl39N9GZNV0d1lVdxpNlzjbmVrFU8z1KdJecyr5MXF9EZ69Z0G56lDcvrO0O7x+bmUkk0PozXHo106zuZ6lW0qzp3PUpJJfI0ib6zp+Y9Sqn1Te56lJJKuxIGehVMbnqVmfVOvc7jiUklfHtmhE8TVN7nqVNlUxuduZSSRfQShlZ0fMepUjWdAuepSSTNcj+RUqzr3PUpUaruZ6lJJBkMmJqHWbnqiGHqu0i56lJJNk+qBIZ1U3uepUKdV07nqUklWuieC74zuZ6lSFU8z1KdJIytj1qptc9SmFZ3M9SnSQXQvgVaqY3PUqFKs7mepSSUXQV9Rq1QmJJ+Zp34gyOhCXxnavmPUpkla38QR8lvxncz1KY1nfiPUpJJLISBndJJJKQ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data:image/jpeg;base64,/9j/4AAQSkZJRgABAQAAAQABAAD/2wCEAAkGBhQSERUUEBQUFRUVFxUUFRUVFBQUFxgUFhcVFBQXFRQXHCYeFxkkGRQUHy8gIycpLCwsFR4xNTAqNSYrLCkBCQoKDgwOGg8PGiwkHyQpLC0pLCwpKSksLCwsLCksKSwsLCwpKSwpLCwsKSwsKSkpKSksLCwsLCwsLCwsLCwsKf/AABEIAMIBAwMBIgACEQEDEQH/xAAcAAABBQEBAQAAAAAAAAAAAAAFAAECAwQGBwj/xAA+EAABAwIEAwYDBwMDAwUAAAABAAIRAyEEBRIxQVGRBiJhcYGxEzKhFEJSwdHh8AdikiNy8TOi0hUWgrLC/8QAGgEAAgMBAQAAAAAAAAAAAAAAAQIAAwQFBv/EACsRAAICAQQBBAIBBAMAAAAAAAABAhEDBBIhMUEFEyIyUWEjFIGxwTNxof/aAAwDAQACEQMRAD8AnSoDSLDYcFL7O38I6KykO6PIKULgtuzOU/Z2/hHQJjQb+EdArimIQshT9nbyHQJvgN/COitKZC2Ar+A3kOgT/Bb+EdApJKWyDCi3kOicUG/hHQJ1MBNYSP2dv4R0CkMO38I6KYCkAmTYCH2dvIdAnGHb+EdArQ1SATWQp+zt/COiX2dv4R0CvhMVLCZ3Ydv4R0VbqDfwjoFpcqyEG2Qyuw7fwjoFS+i3kOi1PVD1W5MhlfRbyHRUPojkOi1PVD0jbBZnNJvIdAqKlIfhHRaHKmolbYxnNJvIdFD4TeQ6KwlQKKbFZA0xyHRN8NvIdE5KiXjc7Jkm3SJ2MaY5DoExpt5DonOI1DYBRLkWmnRGqYvhN5Dom+C3kOgSBT6kLYAfiGw4wknxJ7x/nBOrkw2ekUR3R5D2TkJUflHkE5StckIFRUiolLRCJUVKEylEGThKEgiQkFNoUQptChCQCmAmaFMBEg4CkAkE4CNkGUSFZCgUCFblW5WuVTkrIUPVFRaHKh6VhM71Q9aKioelAZ3qmoralUXlVue3nwU2tjJMyVCoak+Ppf6b+WknoEMyF5NEE8yrVj+O4jjxYQKzPOowNhup4mrpHnYeaalTgX34+aePxju/JFwrJKMqRVZKrqxSWpIuUJUS5GiGXEnvH+cElViHd4/zgnVyQ1HqVL5R5BKEqPyjyCkQkYCBCiQpwlpQohXCaFYWpi1CiFaeFKEg1AA4CmAmAUwFCDhTCiFMKEJBPKjKeVAClRclKgSgQZypcVN71ixWNDUBqsteVmqVgOKE43Nzw4X/AFQ6pjXEwDv/AMplEtjibDzsU3msWPxEAkcL9L/kVioUjIM/wlSzUxTkzMx6EH6/qooq6LVp2BcVmpIdHE+4v7LI7MTO/IqvQB80xIJAMEj+3fhzWZ2Fc8k0+9G7fvAeXEeS6EMaolbWFv8A1IkOEzLSOoK1dlWB1COIcfyKE5a4GQ4eCI5HiW06vwjIBu0k/MTvwt+yrmvi4j7FLs3VaEuE/dvHjwJTkKDcRqrOHIR6tcR7EK1wWXJ3RlmqdFTlUVc5UuQSFSIOVZKk5VFWJDUY8S7vH+cEyjiPmP8AOCdXUGj1qiO6PIeyklQHdHkFOFQ+yshCUKUJ4QIVwowrSE0IMhXCfSrNKfSlIVwpgKQalCgBQnTQnQAJKUxTEqEEXKtzkiVjxNWFB4QcnSLMRtugeKBIv6+iPYWq1wIO/Irnc1xLWlwB/M/wKrc3KkdXHp4xVsF4l9o3KxazN/p4W/IKrHY54JDKZMbk2HNVYTEPfbQZ52Ist0MbUbYJSV0gpQrkab24+RPNUZviCWjfa/pssL8QRbh+6m+rrAaYE+6O2qYAh2eo0NT2YkfO0OpuJgQfHmLoLmtIU6pNJ3ynuuFtkTbgDiKIa0xWpEhviImLnbuk+bly9fEOBh0gixB5ixC3xkpIyNUGsO344c9giq3vPYLahxcwe4CrxpDqeoSHsIcOccR7dEMwePcx7XsMOaZBXU1sIyu0PpQ3VdzZsHHeBG3H1VUo07Hix8mYXvNQizmTP9xifYrfUpmSFny2q7DsDHAG/E7eS7TszljapJN5XK1k/ZTyS6JLHvars4tzVS9erf8As6nqLo3XnvabAfCruaNlk0uux55bYizwSxq2A3qslWPVS6qRXRixHzFJNiR3j/OCdX7Q0ewUB3W+Q9lMtTYf5R5BWkLG+ymirSkQrNKUJSFcJaVZpS0oBIaUgFOEygCMJKFSu0blZauZDhdSmTazYouqAblD3V6juEBZK7h95xPkm2MdYmwo7Gt4GU1V7okC3jZD6eNa3bS3xPed6NCHZrnNPUO+42vrcN/BjBIHgisbZpjp0vsGG4k8Y8v24q1lFzruEDxafzj3XNYftI8y2gNI5w2mPVxly1YfDPrfPXieDAXH/J//AIqTUY8NmnHiS5SC+Kw9MCXOa3jdzWj/AOxK53GYmiQQw0nudYaO+Qeb3Foa0RxmURxPZFlpc+of7nH8ohDsxyGnSbZpc/kHEgehSQyYk6RolCbXYNfQFZoHeZeCWi5mxL73H7rbgG02taGEl0S6fIRB5IMzEOpvO24JBDpsTPtuo08WWmRAJ2nlw6ytM1KaqzMqiyWZPvpnxt9AhFLEEPBNoMT4cUVxdQEguaCTAkG9xx9UNrBsyNjO/LmrMfCpgnyzqqeFljKtI94WP91zIPX8lhzrLm4nvgBtX73AO8/GOPFXdlczAGgiAGmD4zb1JI6BFcxyxryC06ZI24k6nfmPoqvceORHHccC3KTMf881rp134dwc02t5eq343CVKZuJ4SN+cz6lCsXiNQjrwuFoU9zKnGkH62Yiq23EcJ/guF2X9MsfJ0OPA+Ex+3svNMvcRSqPES3SB4kmNuNpXTdhM5LcRSeYAL9JEc+6ZPqsuvxe5p5x/QMTqSPcWtXmf9RcJFVruYXqGlcB/UplmLxXpTcdQka9RzA83eFU5q0vaoMpyQOZhe5TpWc5FbsgrO7zWGDEJL2TC5e1rGCNmt9gkuM/VpJ9G9abgGYc91vkFaFRhj3W+QV4K6L7OUOkEkkKDQ8JQnVdU2sjQaIV8QG7oVicwcflWjEUBu8gDxQnEZuwWpifE7fqU6il2WxgX0sE5/wAxKsrYynRAHzO2WFrq1QbkD/Af+R+iwYbBNdVhzy+N47o67nqm3xLY47Ls1zq3zgXuLyP/AIj84QkZ5JgA+bzP/a2PdF+1GBb8EaAAG8AuYy3Kn1HQAY5xKsxTU42i2cdjoI18QHA6nHyHcH+LY/NY6GHdJAE2NgLowclFK9Q8oFif2VzcYxjg6mBAvYCSTZK7SGXLOXwLSx0uMTe533RzJ82id7b3nnsfRc/mNYuJI9RPiZ257qihivhkHfmNun84ozxb1ZI5HF0enYXNdbfPYXHmeahbUD6nyG31XN4PMgNz8wB3vHCT+ivrZqXENpgEusBMSQO6PLkOKwRw26RolkpFWY4TTqedAaQbbk7xYfwklc7Ww8gOduZty4fzzXQYYh79FUCnVmNDp6iQJPhwTVMvkttAnSJtYXJM7km/ktcW4cMpdS5Rz2k3jht4C3VYsTTLTe+/0t+qPswo1ARbj0B9yChuMoHSOO88hfaeOyvjMrcTJRxbmHl/I3R3EZ86BDnNDQDIF9cN3MERAXNVcI4QYJDrCOa6alk7vgva7cttzJhpPhFh/imnsVNiLc7QSy/Om1gAY1CA4WuLAuHRYcZlrXGHBom/I8j+S5tjTTcHAkOHHZEsmNStWa0yRMk8hInpAVM8Shc4ukNGb+rRsZ2Zc2i6o50NkgWkEHY/ug1XDVKJDmE6SZBExI9ivR+3DBTy0xElzAB6/sqP6P4animV6WIY2owaCA4bG9wdwfJYoa2S08tRNWk6r9BlFblE9O7JZocTg6FZ3zPYNX+4S1x9SCfVc9/UfByxrxwN12mHwrKTGsptDWNENaLADwQHtrQ1YV/hdeT02aP9SpRVJy/yWzVwZ489qbDt748x7rQ6moBt17e+DmpnsTTYf7W+wSWfBV9VNh5sb7BJeRlBpnbjLhAHDO7rfIK8LJhXd1vkFoDl6p9nBLgnVYcoVXn7u6F0MkTr4gNEuMIbUzYutSaT4mw/dXDASZeZKubRA2CX5MtqKBNTL31DNRxPhsFbh8nYzxKIOKHY/MQ0hvEo0S2+EV54SzDPcwXjdcpkddxMDiu6+EK1JzYsQQuYydowpeKjTqBt5J8C37os0yj7cU0dLl+UNe2KgkHdCM/zFuEqOp0BpA+Uxcg8ZVL+2cG9h6IX20HxmCrTuRY+XiroL22l4YG96AeZ58ajp4cbyqKeZEC9/DwQ+m39VbSYSR4LRJREi2gy/JXjD/aJEEib7lxOkD0aUP8AgONnwI4kgTEbQuuzgE4Si1kaPg0qlhxANIyY5+PFc5h6+oFsw5uxEXbJEmT6WhBri0FPmmZaJIAB4WH6IphXgt7w1AC7fOJ9ZA6IZig5veB1jjeSPO5RPJ8Yxxjc8ognzKoyJpbkWxafBkxdcgBlSXCJaTvG+k+IW7Ls3gtFQyyTDiSS02EG9229FDM8AT3STIu13+6dLfp1KACoWOLXgg7QVfFxyx5KJReOVo67ECHCNocPCdQg9AkMIHACNgOvH3WTIq5c3Q+e78pP4TaPRFm4hrHEO4RP86Ll5nKMtqNkEmrJ4fI9ekCBpcDPIbGPGEUxWTBokn7zjH9rm6I6SVVleaMMFpHzAep2RZ/eF+CxPPkjwy5KL5PPs6yJwOtomdwPdUZQH0Hh7mlrXbE8SuxxWMYJbyMGUF7QZA+o0V6RJaIlvAcLBbcWdyjsycJ+TM9jl8ezNm+eOqNeyowu7pDCZtxkD0Rj+huNAxFZk/MwOjmQf3WbDPbXwr2PjU1pI5iAVzfYOu+liw5guJCE8ccmly4kqoDTU4s+mXFB+0jZw9QHkVyVT+prqTtNWiSObT+SJYDtpRxjhSaHBzrwRwFz7LyUdHnwtTa4XJdSacThzlVQ7U38fuu4b8FkNJe0MavL+0tMMxFUvIHeJ6329V3tB6k9TNxaqjHm03trjkJ5Zn4bSY0m4EdElxFerULiWtEcJPgktz02N8gSmdphX90eQWlrlgwru6PII1lGA+Ke9YKzPmhiW6fRmhHc6RSCpStmLyZzLs7w+qwlDFmhlVwdjTxyg+USJVbilKrqOVwogJXDZ/WczFHVbaD4LpKmchlZrSp9qMmbiWBzP+o248UFLbJN9GvFBSi15MmXZ1AAkWul2ja2vS+LTI1tFxzHouEx+KewlrgWkWUsuz+q0xuDuN1reJVuixVNp1JA+rii517Qi+X41wbBPd5G/qq6mAFTvtsTwNh04KeGwRmDP8KE8iaoaONt8EX5eHGWceBt4/qtDKOkSWifHko6SCYkjn9EPxGJeTf+cFSrnxZqrby0dTjcTrwYuNVMkETP+nUgjo5v/cFzmHcWuLm72HC/XgteUkuY5v4muHrGpsniZYOqCtxJa/vbHY+dlrwrhxZizPlSQcxND4lMPZMEWHctPDSY+iE4asabrczYiN4uj/ZSoDWFNxtU+UbwQLE+BAXXZh2ToOdJpjnItPSywZ9XHTS9vIuGaceP3luT5OcwmKOIiWwRpg6QNjxHG4RCjkTCWOq0w7TbVxja/NFcHkbKZ7oNzxv0RH7PaOS5M9ck/wCPhGyOH8nAZ/2rcKhp06TGaDym37hDmYN2MeDSeGuPzMcYjxB4hHe2fZou/wBamO80d4D7zf1C5KhWc0h9Mw4GQQu1p9mXFvxd/wCzBm3QlUujs8g7JVKM/FcItYcwZBnqulr12sbB47HxQfKe1Qq0walnCzv1HqsWOzfdjr+xXJnjzZcn8g7yRjH4mXMK01CvTexWVB2Eh4kPBkHkV5TgMM6vUDWSfyC91ybC/DosbyACy+r5Pbxxxp8lGnVycjyLN8vbg8U5psx5LdRH5yAFHJsNTy3FGriabzRqAGlVazX5iBa59gux/qL2e+PTcWiXtOtsWMiCQPEiR0QTIcyfiaAw9RrrQ1zgB/0ydXev8xEjbjKuw6n3dPufXU+a/udDY2zt8JTweNpipTDHg/2wQeTgRIKhhOzFGjVFSm2CAR1Uch7PsouaWD5dQnaQ7cOjfgbrpDhgfArzuSdSccMnt/Y7ezhmZoXnXbHL2/a3PImWt+lvyXo7qBG+3NcL2zH+uP8AaPcrT6Vaz1+mZdTL+O0cVim98+nsE6sxTe+fT2SXsFRy97/IewY7rfILr8DUa6kAwQeK5DCfK3yCO5JjND4OxXJ9V08smPdHwWabJsnbD1AOG9wq8ZljagkWKJhlkxpryeLVTxS3R4Oy1GSpnG4nDOYYcFkrGxXZ47Aio2DvwK5DH4d1MkOHkvYaLXR1MfwzmZtO8btdHmmf4xzaxPEKOH7a12Gx85uru0LJqHUhLcA07G+8cF28bjsW5ElF3wEsbiW4u8Q/iTzWFmAcx0b+O/1V2Ewzmnb9FsOJDbnYcOZ8fBJKdcR6LYQb+xTTcWyeA8P5dI5oWiAP+YXW9h8po43U6q6G03CaY3cDNy7gJ5c0Y7Y9h6Qb8SgwNAEua3aOYC5mTXYoZfaydmnHC18TzbBYszcnmfyC01A1x2WjD5FrPcnzXR5L2dbSOp/ePjsrc2pxw58/gaMZA/JckMBxEAGQDb1/nJAB2cdUxLqMGzyBa8TIvwsvT20wQY35IBmuHdTe6sJA06XgEDvRLCTwEAjxgKrQa1yyNS8iajFceDncTktOg+RULZEFwvpFgYE8uP0uvRex+ZNxVJjyBJlj97OG/COR9V5Xisf8SQTvvaNkZ7A9qaeGe6lWPdeRpcLhrjbvHlttsrvUtNPNhbSuS6M+HIoSPU8Xlfw3tIuJHpcKWIrRVcOG30QPFZq4wKju60k77we6fEcUVxN6mocYd6G/sV5CeOUUtx1E2DMZQAe5jvTxB2XEdo+ykPLqJEkSWnj+hXo2d4PU1r27ix8uC5qsw1HC4aQNzxhdLQ6iUHui/wDsXJBTVM88oYd7JLmlokB0jnY+cQi+V9mcRiqjmURqDRJeTDIiW97meAXT5jlw+A57oLS0lxiYImD4/uul/pUSMEGuDRDiWiwJa4BwJG/E+kLq5/UJey8sVzdGKeniuDP2T7KHCN1VmgusXEEGJ910FXP++1tMCDxdIk8t7futGbvhhsYJAPHiItxQDBNLtQIloeCLWAg94fReac3nbyZDRDEkuAxi2mo3vaTIkQCLHmJsUJoBlAzo2gSIENs0W48EYdSDY02BEkm8nYeXFYcVhRVbfnwsZ87qnHJdN8MuXCC+GhwDmEEcxdbqWIj5uvBcdgXVKFR7aYLpbbaN7Fw5cEcybtBSxJextn0zDhwO8Fp4ixtupLA43KHKKMr5ph6QVyvbHs4ag+NSu5o7zebRxA5hHwSza45K+nXDtrFWafUbJbl2Z547VeDw3FDvn09gnXo2a9k8O+s9xa4EkEhpgTA2CS9GvUsVdGT+n/ZyeEHdHkPZbGLoqfZhhY2LWCzVuzbx8plWw1+DJxZVLTZEbcizj7lQ+RR0tXD1MM5huCCjGVZ5ENqbcCuN6h6Xf8uD+6LcOoeN7Zht5hC8xw7arSHDyPJFTDhIuCs7qK4GPJLHK1wzsQcZI8P7XZLUpViHXB+V3AhBcJhXF3dItuvds1yNlZpZUAIO3MeS4DH9nRh3FpFuB5r2Wh9TWaGx/Yz58UY/JdHG4nG1G2+qtwRBHeAMrq8PlNGr3XbqeH7DgO1HVoB5fmtMtZiitsuGLFbuYsydkT8LENLAdL5Y/lB4+hgr1HBmW6XbIBgsBTpgQ3y/NHME+dx6rzOvze9LcjTCNATH5OKTjpAANwqG0F1OMw2tsH0Pig9OlDtPEKrHnco89ltGengrSbDYfstlTD03USwtDiZncT6q3EVGQBxHLZW0gHNA5EjluVHkfD6Iuzw7tV2fNLFvaBpa46mxtpPAIZVw2gEX3mV7P2u7MitTOgf6o7zXR1bPALzjFZDVMB7HM1nSC4QCdrL22h1sM+FW+Uc3UYHGW5Lhhfstj/jUPhOMll2m86eIP0XoOEvTpn+0NPm3u+wC4nK8U7D1mYfDMIptOmpU0yXvi5LuF12uGxRDO/e+22//AAvOepr5XFcPlGzDe2n4CzaephHMLkswwoa/lN11lOv43QjNsB8QQOdoXJ009kqZooGOpCpSdRfIa8RI3Gx6SEe7F4EUqTgxrmt1WDoJkBo3G4Q/DZc4tAPzALosmZoo3/E78gtGXN8HBPiyrI+KL8fT1BwPFBmht2BxAjTHjIvPOyM4nVEm1kFdQDgdXnZY4Sq0NjXBfWJaBIlhseax4suaAAbCJ58YRSk4OGk3sOix1sKdJkTePRSE0nTGA9bMyz4jz91rh6XI+qw/0zBf9oedy6n/APsroafZ01GkO7rXAgk73EbLb2f7NUsGxzKZcdRDnFxEkgQNtlslqcUcE4L7Ov8AwyzjeRSvoI0MXwf1/VKq2LjqEi1vJNWbDYbbw8Fyd1jqr4MWJxZ1HY7eySyY1p1mCeHsElrTddj7IhXB1SGt8gtrHArNh6fdb5BT0rHuafBW0mPicC14ghc3mORuZdlwuop1uasdTldPS+ozxOn0Z8mKMuJHGZdnbqJh128QV0uHxTag1MM8xxCpxWQ03GSLq7C5a1nyqzXPT51vhxIqxQyY3SdodzENzTLW1Wlrx5HiPJG3U1RVorkY5uErXZ0IyT4ZxmR9lWU6zxWaX2mm6SAIuQ4DjHpZdNUhw0R3eAFo8laGwbqJZdas2pnmlukyQxRhdALHEsIBHgORHMclrwD7ieNh4fut2OwLazNJHl5oPgMIW6mcQZ8oVilGeP8AYzX4OjcyyF5i3SNQ32P6onr1dAT6rPUotdYixsskHtdsMX+QEyiXG388VtoOsQy8RM8fLkmZhiwuaLyLHwTUWmm4Ei2x8itkpJjGttSQOhCBdo3UXVWMe8a5aWsuTIuD4I9VbBn+FC6nZ5pritAuD1iBPpKbTTjBtybQ/jgzYCpLQ9m7nG0DYGCiJaCJP12srqGEa2NI57bDyUACQdXMj0Qnk3O0CMaLcFdoMQraxgePBPSbATY6hqZPELLaciPgzNxEd53qiuQ4ttajqbtreOhAP1QI09dNw4rT2QaaWD0cfi1I9SD+a1qMfblJ9mfNF2qCGaYo/K3ncrPTpDveKsqMggcvdTpsWOUy6KUUKlRjgtDCGi6ZuyhUZdU3Yj57NwdOyhUqAbqinV0i6w1cdrcdJBA5EFNGDkVrH8qCMSZTuCH5fjZ3I3hEgknFxYZLawVimd8+nsElPF/OfT2CSuT4BbNuX4hr6bS0zYLQWrzzKsxq0A3eIG67PKs+ZWEEw7keK1avQTwtyjyjDDUeJ8G5zUmVoVzmqs0lzeUa1JNDVa/JZ6eKPorXMWceGxTpssjFGp+MaOamHBwsspYp4OnpEIvkVwSVoVWksWGqbt9R480UrMkGLFYKmG0tbG7L+fNGNVTGhK0WNCy4pmkuPMBafiCFmxLtW14hGF2WLslTbqHKPbknqGBYWCpa4ge61Yp3dsiw+TOGamh3E+ysNIEKvD0jpgHZS+IRIIg/RHzwNXgoquGsCduHlsrawt5gqmkwtk7kq0vKd98DUPTbDQB6Kuoo08UNjwWrQCkdp8k6K/FPUu0jmFWGkK2mZQ65I0Y6OGIuPVbcG0RYRcn1KuYYCZh3UlNsRytUM8KLHKdS0KLqd7JERMsbVCzZlSAe0vc4NI4Fwggh2zfxN1C/grH0ocCrS6Snxy9uW5clc430DR8MtEudJ+Yaq0CRxHGDaARKz/Z6WolziQRSEA1GmRoa8mPDV/irsT2gDHkPHdnQNMudrBA7zRsDIi15BveHpdoKb6gawuNzeHAQGhxIJHjC66nmiv8Aj477M6r8mehQotPF0hwl+s3LTcjheLjn6oxha+mi1zyRDZJO9hxQvD9qmhjftEseWtcQ1ryNLtiJEjxHCJ2VGYdoqD2jvP0gh5Apv7wBJDZjaRJ8AJVefFlzNRlClfa5CmvLLsW5xeTtMewTpU8SXta4gS5rXGJiS0ExO4SWdwlHii61+AfmGy5nE1CHiCR5GEkl39N9GZNV0d1lVdxpNlzjbmVrFU8z1KdJecyr5MXF9EZ69Z0G56lDcvrO0O7x+bmUkk0PozXHo106zuZ6lW0qzp3PUpJJfI0ib6zp+Y9Sqn1Te56lJJKuxIGehVMbnqVmfVOvc7jiUklfHtmhE8TVN7nqVNlUxuduZSSRfQShlZ0fMepUjWdAuepSSTNcj+RUqzr3PUpUaruZ6lJJBkMmJqHWbnqiGHqu0i56lJJNk+qBIZ1U3uepUKdV07nqUklWuieC74zuZ6lSFU8z1KdJIytj1qptc9SmFZ3M9SnSQXQvgVaqY3PUqFKs7mepSSUXQV9Rq1QmJJ+Zp34gyOhCXxnavmPUpkla38QR8lvxncz1KY1nfiPUpJJLISBndJJJKQ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2" name="Picture 10" descr="http://img0.liveinternet.ru/images/attach/c/1/73/935/73935782_4171694_pche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79090"/>
            <a:ext cx="3267331" cy="2450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https://encrypted-tbn1.gstatic.com/images?q=tbn:ANd9GcRlNUiuWFhu0kEQvmgHmTvm4IB-usFPnIqmm3nfYwVCPJrnYw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492798"/>
            <a:ext cx="3607873" cy="2248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8082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34 -0.00671 L -0.03455 -0.3037 L 0.09566 -0.09352 L 0.19879 -0.42292 L 0.3533 -0.12593 L 0.43941 -0.56227 L 0.65642 -0.25718 L 0.72587 -0.6997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10" y="-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58145" y="548680"/>
            <a:ext cx="4968552" cy="1800200"/>
          </a:xfrm>
        </p:spPr>
        <p:txBody>
          <a:bodyPr>
            <a:noAutofit/>
          </a:bodyPr>
          <a:lstStyle/>
          <a:p>
            <a:pPr marL="0" lvl="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Пчёлы 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играют важную роль в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опылении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8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цветущих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растений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97" y="3573016"/>
            <a:ext cx="54771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Тело большинства пчёл покрыто многочисленными ветвистыми ворсинками, способствующими прилипанию и переносу пыльцы.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www.floranimal.ru/families/47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04550"/>
            <a:ext cx="2475349" cy="3179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pchela-i-uley.ru/wp-content/uploads/2009/12/pche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" y="188640"/>
            <a:ext cx="3923928" cy="28765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1421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2808312"/>
          </a:xfrm>
        </p:spPr>
        <p:txBody>
          <a:bodyPr>
            <a:noAutofit/>
          </a:bodyPr>
          <a:lstStyle/>
          <a:p>
            <a:pPr marL="0" lvl="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Периодически 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они счищают с себя пыльцу, собирая её  волосками, расположенными на лапках, а  затем переносят её в специальную корзиночку для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пыльцы, расположенную 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между задних лапок.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s://encrypted-tbn0.gstatic.com/images?q=tbn:ANd9GcSVeYMFSC_VSuwLhUosD8IXA9xHRYNisoqy7N0ZTD9tMq2HbGQ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2160240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5739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12592 C -0.59844 0.20995 -0.52952 0.27847 -0.44531 0.27847 C -0.34601 0.27847 -0.31024 0.20254 -0.29531 0.15648 L -0.27952 0.09537 C -0.26406 0.0493 -0.22622 -0.02616 -0.11406 -0.02616 C -0.04219 -0.02616 0.03941 0.04167 0.03941 0.12592 C 0.03941 0.20995 -0.04219 0.27847 -0.11406 0.27847 C -0.22622 0.27847 -0.26406 0.20254 -0.27952 0.15648 L -0.29531 0.09537 C -0.31024 0.0493 -0.34601 -0.02616 -0.44531 -0.02616 C -0.52952 -0.02616 -0.59844 0.04167 -0.59844 0.12592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490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Усаживаясь на цветок, пчела может стать жертвой прячущихся там клопов  или пауков-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бокоходов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 . На лету её могут поймать птицы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2" name="Picture 8" descr="https://encrypted-tbn3.gstatic.com/images?q=tbn:ANd9GcT0-VGBDidWS-PNqYliQkoZ9S7CBnpdFHFGvZtvwLt4EfXPTjexx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203"/>
            <a:ext cx="3582899" cy="2683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://s017.radikal.ru/i439/1206/77/2ee563fed4c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905"/>
            <a:ext cx="3528392" cy="27069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https://encrypted-tbn3.gstatic.com/images?q=tbn:ANd9GcQLunXuDbUPyLdM1Sfi2j3zzORDHXbsELWCwqg7wqjU61aUfw4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74" y="4077072"/>
            <a:ext cx="3718439" cy="27178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http://4.bp.blogspot.com/-uFj-t6VXS40/UVtLl8sDp1I/AAAAAAAABTM/lRGH3-upU88/s1600/ps_European_honey_bee_extracts_nectar_1363614890.jpg.814x610_q8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03" y="4077072"/>
            <a:ext cx="3560121" cy="26711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595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Пчёлы — высокоорганизованные насекомые. В частности, общественные пчёлы совместно осуществляют поиск пищи, воды, жилья при необходимости, совместно защищаются от врагов. В улье пчёлы совместно строят соты, ухаживают за потомством, маткой.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s://encrypted-tbn3.gstatic.com/images?q=tbn:ANd9GcThfuqA06OHeGmNkIbAtn2K-5usyAroqRo5hEb8kB5aREoVZpSgX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51" y="3068960"/>
            <a:ext cx="5022049" cy="3789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3562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3362"/>
            <a:ext cx="51845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Arial" pitchFamily="34" charset="0"/>
                <a:cs typeface="Arial" pitchFamily="34" charset="0"/>
              </a:rPr>
              <a:t>Пчёлы могут жить как независимо друг от друга (то есть вести уединённый образ жизни), так и существовать в разнообразных общественных образованиях.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285383"/>
            <a:ext cx="51480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Высоко-общественные пчёлы живут в колониях, в каждой из которых имеется одна матка, рабочие пчёлы и на некоторых стадиях развития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трутни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s://encrypted-tbn2.gstatic.com/images?q=tbn:ANd9GcR6lZqeAk6mpe0oIt-9OIV7AjxClWqH5N5_KrQJLjY7YndRanYZB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501008"/>
            <a:ext cx="3845374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encrypted-tbn3.gstatic.com/images?q=tbn:ANd9GcSP6trmQlqmCxsXUGXDvbXwBey-Ovcv5zLwTI2_fkZ7iyOODx-jl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25"/>
            <a:ext cx="3672408" cy="32979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57529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Специальный ящик для содержания пчёл называется улей. Каждый улей может содержать в себе до 40 000 особей в пик сезона, приходящегося на лето (июль для средней полосы России). </a:t>
            </a:r>
          </a:p>
        </p:txBody>
      </p:sp>
      <p:pic>
        <p:nvPicPr>
          <p:cNvPr id="14338" name="Picture 2" descr="https://encrypted-tbn1.gstatic.com/images?q=tbn:ANd9GcTwa44OO7sbTZ0M2nBXf91xHaTLktfKCtnCcBET0SnXt_kZETjmA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3185"/>
            <a:ext cx="4109489" cy="3134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encrypted-tbn0.gstatic.com/images?q=tbn:ANd9GcQgsdd9wpwhpFs2Ie_17QalL_mwFdZnQOuTG4UhQVbfYF7FqpAU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336" y="2743185"/>
            <a:ext cx="4410937" cy="3134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2843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418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Пчёлы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пчёлы</dc:title>
  <dc:creator>Роман</dc:creator>
  <cp:lastModifiedBy>User</cp:lastModifiedBy>
  <cp:revision>22</cp:revision>
  <dcterms:created xsi:type="dcterms:W3CDTF">2014-03-16T08:33:08Z</dcterms:created>
  <dcterms:modified xsi:type="dcterms:W3CDTF">2015-01-23T07:42:15Z</dcterms:modified>
</cp:coreProperties>
</file>