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59" r:id="rId5"/>
    <p:sldId id="260" r:id="rId6"/>
    <p:sldId id="257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CB1F6-09FD-4EED-BAB7-751F392B5D91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A6366-E702-4B90-B6C6-776778BE6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5D811-8E9D-4204-A906-A3A7B70B866D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87DC3-4263-4D93-A062-089ADAE58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1CCFC-824A-447C-BE0E-080B2CFD9171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58631-901A-4CEA-87A5-9E584F77D3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85261-FE8F-4F95-91D4-AB8ED242CC4C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CE761-75C9-4B06-840E-AB3424DBD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09A5C-5D58-4DBE-BF0C-4C705201D2AB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E22BB-C63C-4B36-92C6-FD81DA0DA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7831D-4BF8-4984-AEEB-304D6C705758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7F4C0-F6EF-40C2-BEA2-EE80B41B3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A1B97-18C6-492E-8EF5-A0E8D88207B5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C6F1A-7FC9-4853-996A-0AB1DE76F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8F3BB-36CE-4C63-828F-EBA3CDD1168F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4C01F-B6F8-435E-AD9B-31A468670C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F319D-095A-483E-BDD3-843088197EFA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A2C20-619E-4F6D-AFB4-091578631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D4819-6FC2-4F00-AEAF-7E7362658503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A0CD7-3936-4771-A0F9-0DF770D521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CFA4F-3B50-4135-851A-871F2A10CFA5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B2FCF-0811-4C55-9ED3-53F4AA99D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597B43-8D79-437D-B9FD-6D7401B73734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9DECE9-DE55-4931-A3DC-3F1764976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643306" y="357166"/>
            <a:ext cx="5357821" cy="1470025"/>
          </a:xfrm>
        </p:spPr>
        <p:txBody>
          <a:bodyPr/>
          <a:lstStyle/>
          <a:p>
            <a:r>
              <a:rPr lang="ru-RU" sz="3200" b="1" i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умения </a:t>
            </a:r>
            <a:br>
              <a:rPr lang="ru-RU" sz="3200" b="1" i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находить в предложении подлежащее и сказуемое.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 txBox="1">
            <a:spLocks noChangeArrowheads="1"/>
          </p:cNvSpPr>
          <p:nvPr/>
        </p:nvSpPr>
        <p:spPr bwMode="auto">
          <a:xfrm>
            <a:off x="2143108" y="142852"/>
            <a:ext cx="4929222" cy="357190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alibri"/>
              </a:rPr>
              <a:t>Словарная работа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571480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 слова из словаря на букву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36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571612"/>
            <a:ext cx="80724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Название рыбы          ______________.</a:t>
            </a:r>
            <a:endParaRPr lang="ru-RU" sz="3200" b="1" i="1" kern="0" dirty="0" smtClean="0">
              <a:solidFill>
                <a:schemeClr val="bg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Спортивная обувь ______________ .</a:t>
            </a:r>
          </a:p>
          <a:p>
            <a:r>
              <a:rPr lang="ru-RU" sz="32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Единица массы           ______________ .</a:t>
            </a:r>
          </a:p>
          <a:p>
            <a:r>
              <a:rPr lang="ru-RU" sz="32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 одежды         ______________.</a:t>
            </a:r>
          </a:p>
          <a:p>
            <a:r>
              <a:rPr lang="ru-RU" sz="32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Болотное растение    ______________ .</a:t>
            </a:r>
          </a:p>
          <a:p>
            <a:r>
              <a:rPr lang="ru-RU" sz="32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Огонь на дровах         _______________ 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1500174"/>
            <a:ext cx="13789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карась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2071678"/>
            <a:ext cx="1992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кроссовки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2571744"/>
            <a:ext cx="2159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килограмм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3000372"/>
            <a:ext cx="16802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костюм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3500438"/>
            <a:ext cx="1505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камыш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4071942"/>
            <a:ext cx="14879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костёр</a:t>
            </a: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428604"/>
            <a:ext cx="86439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Составь предложение, используя как можно больше данных слов:</a:t>
            </a:r>
            <a:endParaRPr lang="ru-RU" sz="36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4714884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Туристы в спортивных 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костюмах</a:t>
            </a:r>
            <a:r>
              <a:rPr lang="ru-RU" sz="32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кроссовках</a:t>
            </a:r>
            <a:r>
              <a:rPr lang="ru-RU" sz="32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потушили 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костёр</a:t>
            </a:r>
            <a:r>
              <a:rPr lang="ru-RU" sz="32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камышах</a:t>
            </a:r>
            <a:r>
              <a:rPr lang="ru-RU" sz="32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наловили 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килограмм карасей</a:t>
            </a:r>
            <a:r>
              <a:rPr lang="ru-RU" sz="32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 txBox="1">
            <a:spLocks noChangeArrowheads="1"/>
          </p:cNvSpPr>
          <p:nvPr/>
        </p:nvSpPr>
        <p:spPr bwMode="auto">
          <a:xfrm>
            <a:off x="2071670" y="142852"/>
            <a:ext cx="5495925" cy="42862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alibri"/>
              </a:rPr>
              <a:t>Вспоминаем то, что знаем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143116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Грамматическая основа предложения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3571868" y="2714620"/>
            <a:ext cx="428628" cy="4286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4893471" y="2678901"/>
            <a:ext cx="419104" cy="3476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00100" y="2928934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подлежащее            сказуемое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3042" y="3500438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кто? что?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4876" y="3500438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что делает? и т.д.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142852"/>
            <a:ext cx="87154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называются слова в предложении? </a:t>
            </a:r>
          </a:p>
          <a:p>
            <a:pPr algn="ctr"/>
            <a:r>
              <a:rPr lang="ru-RU" sz="28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являются главные члены в предложении?</a:t>
            </a:r>
          </a:p>
          <a:p>
            <a:pPr algn="ctr"/>
            <a:r>
              <a:rPr lang="ru-RU" sz="28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чего состоит основа предложения? </a:t>
            </a:r>
          </a:p>
          <a:p>
            <a:pPr algn="ctr"/>
            <a:r>
              <a:rPr lang="ru-RU" sz="28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какие вопросы отвечают главные члены?</a:t>
            </a:r>
          </a:p>
          <a:p>
            <a:pPr algn="ctr"/>
            <a:r>
              <a:rPr lang="ru-RU" sz="28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Какими частями речи они могут быть выражены?</a:t>
            </a:r>
            <a:endParaRPr lang="ru-RU" sz="2800" b="1" i="1" dirty="0">
              <a:solidFill>
                <a:schemeClr val="bg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8662" y="4071942"/>
            <a:ext cx="37147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именем существительным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или</a:t>
            </a:r>
          </a:p>
          <a:p>
            <a:pPr algn="ctr"/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местоимением</a:t>
            </a:r>
            <a:endParaRPr lang="ru-RU" sz="32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86314" y="4214818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глаголом</a:t>
            </a:r>
            <a:endParaRPr lang="ru-RU" sz="32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11" grpId="0"/>
      <p:bldP spid="12" grpId="0"/>
      <p:bldP spid="13" grpId="0"/>
      <p:bldP spid="14" grpId="0" uiExpand="1" build="allAtOnce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 txBox="1">
            <a:spLocks noChangeArrowheads="1"/>
          </p:cNvSpPr>
          <p:nvPr/>
        </p:nvSpPr>
        <p:spPr bwMode="auto">
          <a:xfrm>
            <a:off x="2143108" y="142852"/>
            <a:ext cx="4929222" cy="357190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alibri"/>
              </a:rPr>
              <a:t>Определяем тему урока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142984"/>
            <a:ext cx="40005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предложение</a:t>
            </a:r>
          </a:p>
          <a:p>
            <a:pPr algn="ctr"/>
            <a:r>
              <a:rPr lang="ru-RU" sz="32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подлежащее</a:t>
            </a:r>
          </a:p>
          <a:p>
            <a:pPr algn="ctr"/>
            <a:r>
              <a:rPr lang="ru-RU" sz="32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сказуемое </a:t>
            </a:r>
          </a:p>
          <a:p>
            <a:pPr algn="ctr"/>
            <a:r>
              <a:rPr lang="ru-RU" sz="32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</a:p>
          <a:p>
            <a:pPr algn="ctr"/>
            <a:r>
              <a:rPr lang="ru-RU" sz="32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71480"/>
            <a:ext cx="9001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Сформулируй тему урока по ключевым словам:</a:t>
            </a:r>
            <a:endParaRPr lang="ru-RU" sz="36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23"/>
          <p:cNvSpPr>
            <a:spLocks noChangeArrowheads="1"/>
          </p:cNvSpPr>
          <p:nvPr/>
        </p:nvSpPr>
        <p:spPr bwMode="auto">
          <a:xfrm>
            <a:off x="785786" y="3643314"/>
            <a:ext cx="8001056" cy="2428892"/>
          </a:xfrm>
          <a:prstGeom prst="roundRect">
            <a:avLst>
              <a:gd name="adj" fmla="val 16667"/>
            </a:avLst>
          </a:prstGeom>
          <a:solidFill>
            <a:srgbClr val="DCEF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000" b="1" dirty="0">
              <a:solidFill>
                <a:srgbClr val="0066FF"/>
              </a:solidFill>
            </a:endParaRPr>
          </a:p>
          <a:p>
            <a:pPr algn="ctr"/>
            <a:r>
              <a:rPr lang="ru-RU" sz="2800" b="1" u="sng" dirty="0" smtClean="0">
                <a:solidFill>
                  <a:srgbClr val="0066FF"/>
                </a:solidFill>
              </a:rPr>
              <a:t>Тема урока: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endParaRPr lang="ru-RU" sz="4000" b="1" dirty="0"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умения </a:t>
            </a:r>
            <a:b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находить в предложении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подлежащее и сказуемое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 txBox="1">
            <a:spLocks noChangeArrowheads="1"/>
          </p:cNvSpPr>
          <p:nvPr/>
        </p:nvSpPr>
        <p:spPr bwMode="auto">
          <a:xfrm>
            <a:off x="2143108" y="142852"/>
            <a:ext cx="4929222" cy="428628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alibri"/>
              </a:rPr>
              <a:t>Развитие умения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785794"/>
            <a:ext cx="707236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147, упр.406 (с комментированием)</a:t>
            </a:r>
          </a:p>
          <a:p>
            <a:pPr algn="ctr"/>
            <a:r>
              <a:rPr lang="ru-RU" sz="32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Упр.407(самостоятельно)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Выборочный диктант.</a:t>
            </a:r>
          </a:p>
          <a:p>
            <a:pPr algn="ctr"/>
            <a:r>
              <a:rPr lang="ru-RU" sz="32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Выпиши только грамматическую основу каждого предложения</a:t>
            </a:r>
          </a:p>
          <a:p>
            <a:pPr algn="ctr"/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Проверь себя! </a:t>
            </a:r>
          </a:p>
          <a:p>
            <a:pPr algn="ctr"/>
            <a:r>
              <a:rPr lang="ru-RU" sz="3200" b="1" i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Дует ветер. Снежинки падают. Прыгает белка. Спрятался заяц.</a:t>
            </a:r>
          </a:p>
          <a:p>
            <a:pPr algn="ctr"/>
            <a:endParaRPr lang="ru-RU" sz="36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428604"/>
            <a:ext cx="900115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 в предложении </a:t>
            </a:r>
            <a:r>
              <a:rPr lang="ru-RU" sz="2800" b="1" kern="0" dirty="0" err="1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называются_________________</a:t>
            </a:r>
            <a:r>
              <a:rPr lang="ru-RU" sz="28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kern="0" dirty="0" smtClean="0">
              <a:solidFill>
                <a:schemeClr val="bg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Грамматическая основа предложения состоит из  ________________  и  ________________ .</a:t>
            </a:r>
          </a:p>
          <a:p>
            <a:r>
              <a:rPr lang="ru-RU" sz="28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_____________ называет, о ком или о чем говорится в предложении, и отвечает на вопросы ______________ .</a:t>
            </a:r>
          </a:p>
          <a:p>
            <a:r>
              <a:rPr lang="ru-RU" sz="28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Оно может быть выражено частью речи ____________</a:t>
            </a:r>
          </a:p>
          <a:p>
            <a:r>
              <a:rPr lang="ru-RU" sz="28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___________________ или _____________________ .</a:t>
            </a:r>
          </a:p>
          <a:p>
            <a:r>
              <a:rPr lang="ru-RU" sz="28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____________ называет, что говорится о подлежащем, и обычно отвечает на вопросы __________________ .</a:t>
            </a:r>
          </a:p>
          <a:p>
            <a:r>
              <a:rPr lang="ru-RU" sz="28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Оно выражено частью речи ______________ . </a:t>
            </a:r>
          </a:p>
          <a:p>
            <a:pPr algn="ctr"/>
            <a:r>
              <a:rPr lang="ru-RU" sz="28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i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Подчеркни грамматическую основу в предложениях, подпиши части речи:</a:t>
            </a:r>
          </a:p>
          <a:p>
            <a:r>
              <a:rPr lang="ru-RU" sz="28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За оградой зоопарка отыскали мы киоск.</a:t>
            </a:r>
          </a:p>
          <a:p>
            <a:r>
              <a:rPr lang="ru-RU" sz="2800" b="1" kern="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На звук его голоса залетали синицы.</a:t>
            </a:r>
          </a:p>
        </p:txBody>
      </p:sp>
      <p:sp>
        <p:nvSpPr>
          <p:cNvPr id="5" name="AutoShape 4"/>
          <p:cNvSpPr txBox="1">
            <a:spLocks noChangeArrowheads="1"/>
          </p:cNvSpPr>
          <p:nvPr/>
        </p:nvSpPr>
        <p:spPr bwMode="auto">
          <a:xfrm>
            <a:off x="571472" y="142852"/>
            <a:ext cx="4929222" cy="357190"/>
          </a:xfrm>
          <a:prstGeom prst="roundRect">
            <a:avLst>
              <a:gd name="adj" fmla="val 16667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Calibri"/>
              </a:rPr>
              <a:t>Письменный опрос</a:t>
            </a:r>
            <a:endParaRPr lang="ru-RU" sz="2800" b="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00760" y="0"/>
            <a:ext cx="2786082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членами</a:t>
            </a:r>
          </a:p>
          <a:p>
            <a:pPr algn="ctr"/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предложения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285860"/>
            <a:ext cx="23775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подлежащего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7620" y="1214422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сказуемого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1714488"/>
            <a:ext cx="23022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Подлежащее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57950" y="2071678"/>
            <a:ext cx="1922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кто? что?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72330" y="2571744"/>
            <a:ext cx="1391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именем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000372"/>
            <a:ext cx="3236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существительным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29124" y="3000372"/>
            <a:ext cx="26132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местоимением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3429000"/>
            <a:ext cx="18261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Сказуемое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86380" y="3786190"/>
            <a:ext cx="3334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что делает? и т.д.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2066" y="4286256"/>
            <a:ext cx="16033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глаголом</a:t>
            </a:r>
            <a:endParaRPr lang="ru-RU" dirty="0">
              <a:solidFill>
                <a:srgbClr val="00B050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715008" y="6000768"/>
            <a:ext cx="500066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071934" y="6000768"/>
            <a:ext cx="1500198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286380" y="6429396"/>
            <a:ext cx="1214446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071934" y="6072206"/>
            <a:ext cx="1500198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786182" y="6429396"/>
            <a:ext cx="1357322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786182" y="6500834"/>
            <a:ext cx="1357322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4500562" y="5357826"/>
            <a:ext cx="591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гл.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643306" y="5786454"/>
            <a:ext cx="591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гл.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500694" y="5357826"/>
            <a:ext cx="11160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мест.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857884" y="5786454"/>
            <a:ext cx="891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kern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сущ.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071546"/>
            <a:ext cx="721518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2643174" y="1785926"/>
            <a:ext cx="47910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Дома:</a:t>
            </a:r>
          </a:p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148, упр. 408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146 –правило!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02. Образование имен прилагательных от существительных">
  <a:themeElements>
    <a:clrScheme name="Другая 13">
      <a:dk1>
        <a:srgbClr val="974806"/>
      </a:dk1>
      <a:lt1>
        <a:srgbClr val="FDEADA"/>
      </a:lt1>
      <a:dk2>
        <a:srgbClr val="E5B9B7"/>
      </a:dk2>
      <a:lt2>
        <a:srgbClr val="EEECE1"/>
      </a:lt2>
      <a:accent1>
        <a:srgbClr val="E36C09"/>
      </a:accent1>
      <a:accent2>
        <a:srgbClr val="C0504D"/>
      </a:accent2>
      <a:accent3>
        <a:srgbClr val="E36C09"/>
      </a:accent3>
      <a:accent4>
        <a:srgbClr val="974806"/>
      </a:accent4>
      <a:accent5>
        <a:srgbClr val="FAC08F"/>
      </a:accent5>
      <a:accent6>
        <a:srgbClr val="F79646"/>
      </a:accent6>
      <a:hlink>
        <a:srgbClr val="FFC000"/>
      </a:hlink>
      <a:folHlink>
        <a:srgbClr val="E36C0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102. Образование имен прилагательных от существительных</Template>
  <TotalTime>88</TotalTime>
  <Words>320</Words>
  <Application>Microsoft Office PowerPoint</Application>
  <PresentationFormat>Экран (4:3)</PresentationFormat>
  <Paragraphs>79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102. Образование имен прилагательных от существительных</vt:lpstr>
      <vt:lpstr>Развитие умения  находить в предложении подлежащее и сказуемое.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умения  находить в предложении подлежащее и сказуемое.</dc:title>
  <dc:creator>Валера</dc:creator>
  <cp:lastModifiedBy>Валера</cp:lastModifiedBy>
  <cp:revision>11</cp:revision>
  <dcterms:created xsi:type="dcterms:W3CDTF">2014-04-14T14:35:29Z</dcterms:created>
  <dcterms:modified xsi:type="dcterms:W3CDTF">2014-06-11T14:12:27Z</dcterms:modified>
</cp:coreProperties>
</file>