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B40-E860-47D4-9EC8-5124F9E37F8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59E3-9DEF-43F3-A8DE-E90FB1FC6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335A-71E4-4C4A-9436-61A4CDE47C2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7DAF-D833-40E4-8B1B-69840246A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C3F5-B7FF-4DFA-A0BE-ED2E2CBC968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652D-6AE5-48E2-99E6-5950D5514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5A34-D708-4E63-A3E0-C21A2B8721E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75705-2521-4522-9AC4-C8DBB31D2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2C7B-B8CE-4D93-B22C-04C3CCBFA48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074F-6F21-4BDF-957E-04117350F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EC87-3AE4-4603-9303-98A36002B19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A1ED-1C8B-4870-959E-185B77B8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0538-BD75-4A07-9FBF-9671765EDB3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EEC2-1646-441D-A183-D21A9118A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9B75-953E-4870-87A8-2C6A5F0CB53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B900-DA0A-48D9-9238-EC03F2DEF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882-29E2-44DE-B3C8-3C821E7275C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87B4-041E-4DE5-BBCF-9A00DF0F7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0148-DDBC-4246-BFDE-EB6E365AA24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B82E-3001-45DD-8ADB-9B0A56924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B3AE-9D7F-4193-9B35-646D5249AE3D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E10F-DF20-4246-8C38-B5D49F0B0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26A21-EB8F-42B9-9246-3A6C5C6C018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E6082-20AE-42CD-A76D-33650F4C3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549275"/>
            <a:ext cx="96234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pPr algn="ctr"/>
            <a:r>
              <a:rPr lang="ru-RU" sz="2400" b="1"/>
              <a:t>Методическая разработка </a:t>
            </a:r>
          </a:p>
          <a:p>
            <a:pPr algn="ctr"/>
            <a:r>
              <a:rPr lang="ru-RU" sz="2400" b="1"/>
              <a:t>классного часа «Законы о толерантности»</a:t>
            </a:r>
          </a:p>
          <a:p>
            <a:pPr algn="ctr"/>
            <a:r>
              <a:rPr lang="ru-RU" sz="2400"/>
              <a:t>для учащихся 4-х классов</a:t>
            </a:r>
          </a:p>
          <a:p>
            <a:pPr algn="ctr"/>
            <a:endParaRPr lang="ru-RU" sz="2400"/>
          </a:p>
          <a:p>
            <a:pPr algn="ctr"/>
            <a:r>
              <a:rPr lang="ru-RU" sz="2400" b="1"/>
              <a:t>                                          </a:t>
            </a:r>
            <a:r>
              <a:rPr lang="ru-RU" sz="2000"/>
              <a:t>Автор</a:t>
            </a:r>
            <a:r>
              <a:rPr lang="en-US" sz="2000"/>
              <a:t>: </a:t>
            </a:r>
            <a:r>
              <a:rPr lang="ru-RU" sz="2000"/>
              <a:t>учитель начальных классов</a:t>
            </a:r>
          </a:p>
          <a:p>
            <a:pPr algn="ctr"/>
            <a:r>
              <a:rPr lang="ru-RU" sz="2400"/>
              <a:t>                                          </a:t>
            </a:r>
            <a:r>
              <a:rPr lang="ru-RU" sz="2000"/>
              <a:t>Демьяновская Наталия Романовна</a:t>
            </a:r>
          </a:p>
          <a:p>
            <a:pPr algn="ctr"/>
            <a:endParaRPr lang="ru-RU" sz="2000"/>
          </a:p>
          <a:p>
            <a:pPr algn="ctr"/>
            <a:r>
              <a:rPr lang="ru-RU" sz="2400"/>
              <a:t>                        </a:t>
            </a:r>
          </a:p>
          <a:p>
            <a:pPr algn="ctr"/>
            <a:endParaRPr lang="ru-RU" sz="2400"/>
          </a:p>
          <a:p>
            <a:pPr algn="ctr"/>
            <a:r>
              <a:rPr lang="ru-RU"/>
              <a:t>ГБС(К)ОУ № 131 Красносельского района Санкт-Петербурга</a:t>
            </a:r>
          </a:p>
          <a:p>
            <a:pPr algn="ctr"/>
            <a:endParaRPr lang="ru-RU" sz="2400"/>
          </a:p>
          <a:p>
            <a:pPr algn="ctr"/>
            <a:r>
              <a:rPr lang="ru-RU" sz="2000"/>
              <a:t>2013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koipkro.kostroma.ru/Krasnoe/Svetoch/DocLib/%D0%98%D0%B7%D0%BE%D0%B1%D1%80%D0%B0%D0%B6%D0%B5%D0%BD%D0%B8%D1%8F/_w/16%20%D0%BD%D0%BE%D1%8F%D0%B1%D1%80%D1%8F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8538" y="1628775"/>
            <a:ext cx="1841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6"/>
            <a:ext cx="838842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ТОЛЕРАНТНОСТЬ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http://kreativnenko.ru/uploads/posts/2010-09/1284817756_sfresg0api1rnh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0526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900igr.net/datai/pedagogika/Vospitanie-lichnosti-shkolnika/0020-021-KHudozhestvenno-esteticheskij-prof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9363"/>
            <a:ext cx="35290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stat18.privet.ru/lr/0a2ba6bdf5d40aa14471d579aadd49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60350"/>
            <a:ext cx="22907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900igr.net/datai/psikhologija/Tolerantnost-v-shkole/0008-006-Pervyj-etap-konkur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88913"/>
            <a:ext cx="2335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1484313"/>
            <a:ext cx="67183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Толерантность – это положительное нравственное качество человека, заключающееся в ценностной установке  на терпимость к мнениям, убеждениям и формам поведения другого человека.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987675" y="188913"/>
            <a:ext cx="208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Franklin Gothic Book" pitchFamily="34" charset="0"/>
              </a:rPr>
              <a:t>Конституция РФ</a:t>
            </a:r>
            <a:endParaRPr lang="ru-RU" sz="1600" b="1">
              <a:latin typeface="Franklin Gothic Book" pitchFamily="34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0825" y="476250"/>
            <a:ext cx="8785225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latin typeface="Franklin Gothic Book" pitchFamily="34" charset="0"/>
            </a:endParaRPr>
          </a:p>
          <a:p>
            <a:r>
              <a:rPr lang="ru-RU" b="1">
                <a:latin typeface="Franklin Gothic Book" pitchFamily="34" charset="0"/>
              </a:rPr>
              <a:t>Ст.19 п.2</a:t>
            </a:r>
          </a:p>
          <a:p>
            <a:r>
              <a:rPr lang="ru-RU" b="1">
                <a:latin typeface="Franklin Gothic Book" pitchFamily="34" charset="0"/>
              </a:rPr>
              <a:t>Государство гарантирует равенство прав и свобод человека и гражданина независимо от пола, расы, национальности, языка, происхождения.</a:t>
            </a:r>
          </a:p>
          <a:p>
            <a:r>
              <a:rPr lang="ru-RU" b="1">
                <a:latin typeface="Franklin Gothic Book" pitchFamily="34" charset="0"/>
              </a:rPr>
              <a:t>Запрещаются любые формы ограничения прав граждан по признакам социальной, расовой, национальной, языковой и религиозной принадлежности.</a:t>
            </a:r>
          </a:p>
          <a:p>
            <a:r>
              <a:rPr lang="ru-RU" b="1">
                <a:latin typeface="Franklin Gothic Book" pitchFamily="34" charset="0"/>
              </a:rPr>
              <a:t>Ст.29 п.2</a:t>
            </a:r>
          </a:p>
          <a:p>
            <a:r>
              <a:rPr lang="ru-RU" b="1">
                <a:latin typeface="Franklin Gothic Book" pitchFamily="34" charset="0"/>
              </a:rPr>
              <a:t>Запрет на пропаганду агитации, которая возбуждает социальную, расовою, национальную или религиозную ненависть и вражду.</a:t>
            </a:r>
          </a:p>
          <a:p>
            <a:r>
              <a:rPr lang="ru-RU" b="1">
                <a:latin typeface="Franklin Gothic Book" pitchFamily="34" charset="0"/>
              </a:rPr>
              <a:t>Ст.68 п.3</a:t>
            </a:r>
          </a:p>
          <a:p>
            <a:r>
              <a:rPr lang="ru-RU" b="1">
                <a:latin typeface="Franklin Gothic Book" pitchFamily="34" charset="0"/>
              </a:rPr>
              <a:t>Российская Федерация гарантирует народам право на сохранение родного языка, создание условий для его изучения и развития.</a:t>
            </a:r>
          </a:p>
          <a:p>
            <a:endParaRPr lang="ru-RU" sz="1600" b="1">
              <a:latin typeface="Franklin Gothic Book" pitchFamily="34" charset="0"/>
            </a:endParaRPr>
          </a:p>
          <a:p>
            <a:r>
              <a:rPr lang="ru-RU" sz="1600" b="1">
                <a:latin typeface="Franklin Gothic Book" pitchFamily="34" charset="0"/>
              </a:rPr>
              <a:t>                           </a:t>
            </a:r>
            <a:r>
              <a:rPr lang="ru-RU" sz="1600" b="1">
                <a:solidFill>
                  <a:srgbClr val="FF0000"/>
                </a:solidFill>
                <a:latin typeface="Franklin Gothic Book" pitchFamily="34" charset="0"/>
              </a:rPr>
              <a:t>Всеобщая Декларация прав человека</a:t>
            </a:r>
            <a:endParaRPr lang="ru-RU" sz="1600" b="1">
              <a:latin typeface="Franklin Gothic Book" pitchFamily="34" charset="0"/>
            </a:endParaRPr>
          </a:p>
          <a:p>
            <a:r>
              <a:rPr lang="ru-RU" b="1">
                <a:latin typeface="Franklin Gothic Book" pitchFamily="34" charset="0"/>
              </a:rPr>
              <a:t>Ст.18</a:t>
            </a:r>
          </a:p>
          <a:p>
            <a:r>
              <a:rPr lang="ru-RU" b="1">
                <a:latin typeface="Franklin Gothic Book" pitchFamily="34" charset="0"/>
              </a:rPr>
              <a:t>Каждый человек имеет право на свободу мысли, совести и религии.</a:t>
            </a:r>
          </a:p>
          <a:p>
            <a:r>
              <a:rPr lang="ru-RU" b="1">
                <a:latin typeface="Franklin Gothic Book" pitchFamily="34" charset="0"/>
              </a:rPr>
              <a:t>Ст.26 п.2.</a:t>
            </a:r>
          </a:p>
          <a:p>
            <a:r>
              <a:rPr lang="ru-RU" b="1">
                <a:latin typeface="Franklin Gothic Book" pitchFamily="34" charset="0"/>
              </a:rPr>
              <a:t>Образование должно содействовать взаимопониманию, терпимости и дружбе между народами, расовыми и религиозными группами.</a:t>
            </a:r>
          </a:p>
          <a:p>
            <a:endParaRPr lang="ru-RU" sz="1600" b="1">
              <a:latin typeface="Franklin Gothic Book" pitchFamily="34" charset="0"/>
            </a:endParaRPr>
          </a:p>
          <a:p>
            <a:endParaRPr lang="ru-RU" sz="1600" b="1">
              <a:solidFill>
                <a:srgbClr val="FF0000"/>
              </a:solidFill>
              <a:latin typeface="Franklin Gothic Book" pitchFamily="34" charset="0"/>
            </a:endParaRPr>
          </a:p>
          <a:p>
            <a:endParaRPr lang="ru-RU" sz="1600" b="1">
              <a:latin typeface="Franklin Gothic Book" pitchFamily="34" charset="0"/>
            </a:endParaRPr>
          </a:p>
          <a:p>
            <a:r>
              <a:rPr lang="ru-RU" sz="1600" b="1">
                <a:latin typeface="Franklin Gothic Book" pitchFamily="34" charset="0"/>
              </a:rPr>
              <a:t>                                                   </a:t>
            </a:r>
          </a:p>
          <a:p>
            <a:r>
              <a:rPr lang="ru-RU" sz="1600" b="1">
                <a:latin typeface="Franklin Gothic Book" pitchFamily="34" charset="0"/>
              </a:rPr>
              <a:t>                   </a:t>
            </a:r>
          </a:p>
          <a:p>
            <a:r>
              <a:rPr lang="ru-RU" sz="1600" b="1">
                <a:latin typeface="Franklin Gothic Book" pitchFamily="34" charset="0"/>
              </a:rPr>
              <a:t>                                                 </a:t>
            </a:r>
          </a:p>
          <a:p>
            <a:endParaRPr lang="ru-RU" sz="16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kp.ru/f/12/image/83/88/4058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6419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http://img-fotki.yandex.ru/get/25/mkonkova.4/0_ebb8_80cd80c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692150"/>
            <a:ext cx="66246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20855322">
            <a:off x="4957763" y="3597275"/>
            <a:ext cx="933450" cy="34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874830">
            <a:off x="3059113" y="2924175"/>
            <a:ext cx="9366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3835573">
            <a:off x="4513445" y="2707405"/>
            <a:ext cx="319672" cy="7105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g01.chitalnya.ru/upload/767/33028605859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52513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knopkaru.ru/published/publicdata/SRV19376SHOPBD/attachments/SC/products_pictures/00000002268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373688"/>
            <a:ext cx="2239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795963" y="5732463"/>
            <a:ext cx="23542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Franklin Gothic Book" pitchFamily="34" charset="0"/>
              </a:rPr>
              <a:t>Тому, кто найдёт это письмо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gazetairkutsk.ru/wp-content/uploads/2011/05/DSC01623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7620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age.newsru.com/pict/id/large/864872_200606231522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516563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img.rufox.ru/files/big2/633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81075"/>
            <a:ext cx="56673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151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СЕКРЕТАРЬ</cp:lastModifiedBy>
  <cp:revision>18</cp:revision>
  <dcterms:created xsi:type="dcterms:W3CDTF">2013-11-16T11:09:18Z</dcterms:created>
  <dcterms:modified xsi:type="dcterms:W3CDTF">2013-11-19T12:04:55Z</dcterms:modified>
</cp:coreProperties>
</file>