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0" r:id="rId3"/>
    <p:sldId id="282" r:id="rId4"/>
    <p:sldId id="281" r:id="rId5"/>
    <p:sldId id="273" r:id="rId6"/>
    <p:sldId id="274" r:id="rId7"/>
    <p:sldId id="256" r:id="rId8"/>
    <p:sldId id="261" r:id="rId9"/>
    <p:sldId id="268" r:id="rId10"/>
    <p:sldId id="270" r:id="rId11"/>
    <p:sldId id="275" r:id="rId12"/>
    <p:sldId id="272" r:id="rId13"/>
    <p:sldId id="283" r:id="rId14"/>
    <p:sldId id="285" r:id="rId15"/>
    <p:sldId id="271" r:id="rId16"/>
    <p:sldId id="265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>
      <p:cViewPr>
        <p:scale>
          <a:sx n="77" d="100"/>
          <a:sy n="77" d="100"/>
        </p:scale>
        <p:origin x="-11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71000"/>
              </a:schemeClr>
            </a:gs>
            <a:gs pos="21001">
              <a:srgbClr val="0819FB"/>
            </a:gs>
            <a:gs pos="35001">
              <a:srgbClr val="1A8D48">
                <a:alpha val="52000"/>
              </a:srgbClr>
            </a:gs>
            <a:gs pos="52000">
              <a:srgbClr val="FFFF00">
                <a:alpha val="45000"/>
              </a:srgbClr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79248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«Применение технологии проблемного обучения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окружающего мира»</a:t>
            </a:r>
          </a:p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 начальных  классов Токсарова Тамара Николаевна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28625"/>
            <a:ext cx="842962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Побуждающий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диалог</a:t>
            </a:r>
            <a:r>
              <a:rPr lang="ru-RU" sz="3600" b="1" dirty="0"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состоит из отдельных стимулирующих реплик, которые помогают ученикам работать творчески и развивать творческие способности. </a:t>
            </a:r>
            <a:endParaRPr lang="ru-RU" sz="2800" b="1" dirty="0" smtClean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2828925"/>
            <a:ext cx="8358187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Подводящий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диалог</a:t>
            </a:r>
            <a:r>
              <a:rPr lang="ru-RU" sz="3600" b="1" i="1" dirty="0"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представляет собой систему вопросов и заданий, которая активизирует и развивает логическое мышление учеников.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8305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Связи с ФОРМАМИ: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sz="4000" dirty="0" smtClean="0"/>
              <a:t>ГРУППОВАЯ</a:t>
            </a:r>
          </a:p>
          <a:p>
            <a:pPr>
              <a:buFontTx/>
              <a:buChar char="-"/>
            </a:pPr>
            <a:r>
              <a:rPr lang="ru-RU" sz="4000" dirty="0" smtClean="0"/>
              <a:t>ПАРНАЯ</a:t>
            </a:r>
          </a:p>
          <a:p>
            <a:pPr>
              <a:buFontTx/>
              <a:buChar char="-"/>
            </a:pPr>
            <a:r>
              <a:rPr lang="ru-RU" sz="4000" dirty="0" smtClean="0"/>
              <a:t>ФРОНТАЛЬНАЯ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r"/>
            <a:r>
              <a:rPr lang="ru-RU" sz="4000" b="1" dirty="0" smtClean="0"/>
              <a:t>Связи со СРЕДСТВАМИ:</a:t>
            </a:r>
          </a:p>
          <a:p>
            <a:endParaRPr lang="ru-RU" dirty="0" smtClean="0"/>
          </a:p>
          <a:p>
            <a:r>
              <a:rPr lang="ru-RU" sz="4000" dirty="0" smtClean="0"/>
              <a:t>                          -УЧЕБНИК</a:t>
            </a:r>
          </a:p>
          <a:p>
            <a:r>
              <a:rPr lang="ru-RU" sz="4000" dirty="0" smtClean="0"/>
              <a:t>                          -ТСО</a:t>
            </a:r>
          </a:p>
          <a:p>
            <a:r>
              <a:rPr lang="ru-RU" sz="4000" dirty="0" smtClean="0"/>
              <a:t>                          - ОПОРНЫЕ  СИГНАЛЫ</a:t>
            </a:r>
            <a:endParaRPr lang="ru-RU" sz="4000" dirty="0"/>
          </a:p>
        </p:txBody>
      </p:sp>
      <p:pic>
        <p:nvPicPr>
          <p:cNvPr id="2050" name="Picture 2" descr="C:\Users\Марат\Desktop\ОПЫТ РАБОТЫ\191_0101\IMG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055" y="228600"/>
            <a:ext cx="2538278" cy="1905000"/>
          </a:xfrm>
          <a:prstGeom prst="rect">
            <a:avLst/>
          </a:prstGeom>
          <a:noFill/>
        </p:spPr>
      </p:pic>
      <p:pic>
        <p:nvPicPr>
          <p:cNvPr id="2051" name="Picture 3" descr="C:\Users\Марат\Desktop\ОПЫТ РАБОТЫ\191_0101\IMG_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2235301" cy="1676400"/>
          </a:xfrm>
          <a:prstGeom prst="rect">
            <a:avLst/>
          </a:prstGeom>
          <a:noFill/>
        </p:spPr>
      </p:pic>
      <p:pic>
        <p:nvPicPr>
          <p:cNvPr id="2053" name="Picture 5" descr="C:\Users\Марат\Desktop\12031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1778000" cy="1761688"/>
          </a:xfrm>
          <a:prstGeom prst="rect">
            <a:avLst/>
          </a:prstGeom>
          <a:noFill/>
        </p:spPr>
      </p:pic>
      <p:pic>
        <p:nvPicPr>
          <p:cNvPr id="2052" name="Picture 4" descr="C:\Users\Марат\Desktop\image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724400"/>
            <a:ext cx="18478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5" y="0"/>
            <a:ext cx="5472113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Проблемный урок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124200" y="1828800"/>
            <a:ext cx="3744912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000" b="1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</a:rPr>
              <a:t>качественное усвоение знаний</a:t>
            </a:r>
          </a:p>
          <a:p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3429000" y="2971800"/>
            <a:ext cx="3241675" cy="9366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</a:rPr>
              <a:t>развитие интеллекта и</a:t>
            </a:r>
          </a:p>
          <a:p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</a:rPr>
              <a:t> творческих способностей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2971800" y="4724400"/>
            <a:ext cx="3960812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</a:rPr>
              <a:t>воспитание активной личности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828800" y="1524000"/>
            <a:ext cx="863600" cy="1079500"/>
          </a:xfrm>
          <a:prstGeom prst="curvedRightArrow">
            <a:avLst>
              <a:gd name="adj1" fmla="val 25000"/>
              <a:gd name="adj2" fmla="val 5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1752600" y="2590800"/>
            <a:ext cx="863600" cy="1368425"/>
          </a:xfrm>
          <a:prstGeom prst="curvedRightArrow">
            <a:avLst>
              <a:gd name="adj1" fmla="val 31691"/>
              <a:gd name="adj2" fmla="val 6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1676400" y="3886200"/>
            <a:ext cx="865188" cy="1439862"/>
          </a:xfrm>
          <a:prstGeom prst="curvedRightArrow">
            <a:avLst>
              <a:gd name="adj1" fmla="val 33284"/>
              <a:gd name="adj2" fmla="val 6656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40" grpId="0" animBg="1"/>
      <p:bldP spid="22542" grpId="0" animBg="1"/>
      <p:bldP spid="22543" grpId="0" animBg="1"/>
      <p:bldP spid="22544" grpId="0" animBg="1"/>
      <p:bldP spid="22545" grpId="0" animBg="1"/>
      <p:bldP spid="225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924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МОНИТОРИНГ</a:t>
            </a:r>
          </a:p>
          <a:p>
            <a:endParaRPr lang="ru-RU" dirty="0" smtClean="0"/>
          </a:p>
          <a:p>
            <a:pPr algn="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Диагностика №1.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http://festival.1september.ru/articles/595721/img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stival.1september.ru/articles/595721/img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Диагностика №2.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ВНЕУРОЧНАЯ    РАБОТА: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G:\IMG_8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5433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IMG_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рат\Desktop\x_eecccd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3182024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ат\Desktop\ОПЫТ РАБОТЫ\183_2204\IMG_3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599998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04800" y="214447"/>
            <a:ext cx="8610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Проблемно-диалоговая </a:t>
            </a:r>
          </a:p>
          <a:p>
            <a:pPr algn="ctr"/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обучения является: 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результативной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обеспечивающей высокое качество усвоения знаний, эффективное развитие интеллекта и творческих способностей школьников, воспитание активной личности: 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здоровьесберегающей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позволяющей снижать нервно-психические нагрузки учащихся за счет стимуляции познавательной мотивации и «открытия» знаний. 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ВЫВОД:</a:t>
            </a:r>
          </a:p>
          <a:p>
            <a:endParaRPr lang="ru-RU" b="1" dirty="0" smtClean="0"/>
          </a:p>
          <a:p>
            <a:r>
              <a:rPr lang="ru-RU" sz="3000" b="1" dirty="0" smtClean="0"/>
              <a:t>                    В результате использования  проблемного метода в учебном процессе повышается эмоциональный отклик учащихся на процесс познания, мотивация учебной деятельности, интерес к овладению новыми знаниями, умениями и практическому их применению. Всё это способствует развитию творческих способностей школьников, устной речи, умения формулировать и высказывать свою точку зрения, активизирует мышление.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классные часы\школа\Копия 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786188"/>
            <a:ext cx="25003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G:\классные часы\школа\df7901109d4c0a0cf12533b351a32b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571500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G:\классные часы\школа\df7901109d4c0a0cf12533b351a32b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571500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1142984"/>
            <a:ext cx="6572296" cy="1754326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Спасибо</a:t>
            </a:r>
          </a:p>
          <a:p>
            <a:pPr algn="ctr">
              <a:defRPr/>
            </a:pPr>
            <a:r>
              <a:rPr lang="ru-RU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за внимание!!!</a:t>
            </a:r>
            <a:endParaRPr lang="ru-RU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6477000"/>
          </a:xfrm>
          <a:prstGeom prst="rect">
            <a:avLst/>
          </a:prstGeom>
        </p:spPr>
        <p:txBody>
          <a:bodyPr wrap="none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8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Творческих </a:t>
            </a:r>
          </a:p>
          <a:p>
            <a:pPr algn="ctr"/>
            <a:r>
              <a:rPr lang="ru-RU" sz="8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</a:t>
            </a:r>
          </a:p>
          <a:p>
            <a:pPr algn="ctr"/>
            <a:r>
              <a:rPr lang="ru-RU" sz="8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успехов!</a:t>
            </a:r>
            <a:endParaRPr lang="ru-RU" sz="8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Цели:</a:t>
            </a:r>
          </a:p>
          <a:p>
            <a:pPr>
              <a:buFontTx/>
              <a:buChar char="-"/>
            </a:pPr>
            <a:r>
              <a:rPr lang="ru-RU" sz="2800" dirty="0" smtClean="0"/>
              <a:t>усвоение учащимися знаний, умений, добытых в ходе активного поиска и самостоятельного решения проблем, в результате эти знания, умения более прочные, чем при традиционном обучении;</a:t>
            </a:r>
          </a:p>
          <a:p>
            <a:pPr>
              <a:buFontTx/>
              <a:buChar char="-"/>
            </a:pPr>
            <a:r>
              <a:rPr lang="ru-RU" sz="2800" dirty="0" smtClean="0"/>
              <a:t> развитие мышления и способностей учащихся, развитие творческих умений;</a:t>
            </a:r>
          </a:p>
          <a:p>
            <a:pPr>
              <a:buFontTx/>
              <a:buChar char="-"/>
            </a:pPr>
            <a:r>
              <a:rPr lang="ru-RU" sz="2800" dirty="0" smtClean="0"/>
              <a:t>развитие профессионального проблемного решения;</a:t>
            </a:r>
          </a:p>
          <a:p>
            <a:pPr>
              <a:buFontTx/>
              <a:buChar char="-"/>
            </a:pPr>
            <a:r>
              <a:rPr lang="ru-RU" sz="2800" dirty="0" smtClean="0"/>
              <a:t> воспитание активной творческой личности учащегося, умеющего видеть, ставить и разрешать нестандартные проблемы.</a:t>
            </a:r>
          </a:p>
          <a:p>
            <a:pPr algn="ctr"/>
            <a:r>
              <a:rPr lang="ru-RU" sz="5400" dirty="0" smtClean="0"/>
              <a:t> </a:t>
            </a:r>
          </a:p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СУЩНОСТЬ:</a:t>
            </a:r>
          </a:p>
          <a:p>
            <a:r>
              <a:rPr lang="ru-RU" sz="4000" dirty="0" smtClean="0"/>
              <a:t>Сущность  данного метода состоит в том, что знания   обучаемым не сообщаются в готовом виде, перед ними ставится проблема для самостоятельного решения, в ходе которого они приходят к осознанным знаниям.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43" y="457200"/>
            <a:ext cx="3551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Литература: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Марат\Desktop\8323_html_m460e4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8884">
            <a:off x="781154" y="1085195"/>
            <a:ext cx="2270203" cy="310175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9911">
            <a:off x="6324138" y="756528"/>
            <a:ext cx="2286000" cy="34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Марат\Desktop\Knig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52800"/>
            <a:ext cx="2210133" cy="3124200"/>
          </a:xfrm>
          <a:prstGeom prst="rect">
            <a:avLst/>
          </a:prstGeom>
          <a:noFill/>
        </p:spPr>
      </p:pic>
      <p:pic>
        <p:nvPicPr>
          <p:cNvPr id="1031" name="Picture 7" descr="C:\Users\Марат\Desktop\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352800"/>
            <a:ext cx="2095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иса галифянова\Desktop\191_0101\IMG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4495799" cy="3617310"/>
          </a:xfrm>
          <a:prstGeom prst="rect">
            <a:avLst/>
          </a:prstGeom>
          <a:noFill/>
        </p:spPr>
      </p:pic>
      <p:pic>
        <p:nvPicPr>
          <p:cNvPr id="3075" name="Picture 3" descr="C:\Users\аниса галифянова\Desktop\191_0101\IMG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4343400" cy="501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14400"/>
            <a:ext cx="594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Я – ОБЪЯСНИЛ,            ТЫ – ЗАУЧИЛ.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143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/>
              <a:t>«НЕ ДЕЛАЙ ЗА  ДЕТЕЙ!» - условие успешности обучения.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28601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3472458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5240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i="1" dirty="0" smtClean="0"/>
              <a:t>Выступая  в  роли организатора  обучения  на  проблемной основе,  учитель  призван  действовать  скорее  как  руководитель  и  партнёр,  чем  как источник  готовых  знаний  для  учащихся.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5875" y="928688"/>
            <a:ext cx="6500813" cy="1617662"/>
          </a:xfrm>
          <a:prstGeom prst="roundRect">
            <a:avLst>
              <a:gd name="adj" fmla="val 4461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ArbatDi" pitchFamily="66" charset="0"/>
              </a:rPr>
              <a:t>Урок изучения нового 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88" y="3786188"/>
            <a:ext cx="3071812" cy="1754187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latin typeface="ArbatDi" pitchFamily="66" charset="0"/>
              </a:rPr>
              <a:t>Поиск решения проблемы 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3786188"/>
            <a:ext cx="3143250" cy="1754187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latin typeface="ArbatDi" pitchFamily="66" charset="0"/>
              </a:rPr>
              <a:t>Постановка учебной проблемы </a:t>
            </a:r>
            <a:endParaRPr lang="ru-RU" sz="3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643188" y="2714625"/>
            <a:ext cx="428625" cy="928688"/>
          </a:xfrm>
          <a:prstGeom prst="downArrow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9313" y="2714625"/>
            <a:ext cx="428625" cy="928688"/>
          </a:xfrm>
          <a:prstGeom prst="downArrow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1110</TotalTime>
  <Words>367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Проблемный урок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Марат</cp:lastModifiedBy>
  <cp:revision>83</cp:revision>
  <dcterms:created xsi:type="dcterms:W3CDTF">2011-03-20T18:54:46Z</dcterms:created>
  <dcterms:modified xsi:type="dcterms:W3CDTF">2015-01-23T18:32:25Z</dcterms:modified>
</cp:coreProperties>
</file>