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93" r:id="rId2"/>
    <p:sldId id="302" r:id="rId3"/>
    <p:sldId id="256" r:id="rId4"/>
    <p:sldId id="288" r:id="rId5"/>
    <p:sldId id="259" r:id="rId6"/>
    <p:sldId id="290" r:id="rId7"/>
    <p:sldId id="260" r:id="rId8"/>
    <p:sldId id="291" r:id="rId9"/>
    <p:sldId id="261" r:id="rId10"/>
    <p:sldId id="292" r:id="rId11"/>
    <p:sldId id="271" r:id="rId12"/>
    <p:sldId id="314" r:id="rId13"/>
    <p:sldId id="275" r:id="rId14"/>
    <p:sldId id="315" r:id="rId15"/>
    <p:sldId id="273" r:id="rId16"/>
    <p:sldId id="316" r:id="rId17"/>
    <p:sldId id="272" r:id="rId18"/>
    <p:sldId id="317" r:id="rId19"/>
    <p:sldId id="276" r:id="rId20"/>
    <p:sldId id="318" r:id="rId21"/>
    <p:sldId id="274" r:id="rId22"/>
    <p:sldId id="319" r:id="rId23"/>
    <p:sldId id="268" r:id="rId24"/>
    <p:sldId id="320" r:id="rId25"/>
    <p:sldId id="269" r:id="rId26"/>
    <p:sldId id="322" r:id="rId27"/>
    <p:sldId id="278" r:id="rId28"/>
    <p:sldId id="321" r:id="rId29"/>
    <p:sldId id="277" r:id="rId30"/>
    <p:sldId id="323" r:id="rId31"/>
    <p:sldId id="270" r:id="rId32"/>
    <p:sldId id="324" r:id="rId33"/>
    <p:sldId id="262" r:id="rId34"/>
    <p:sldId id="325" r:id="rId35"/>
    <p:sldId id="263" r:id="rId36"/>
    <p:sldId id="326" r:id="rId37"/>
    <p:sldId id="264" r:id="rId38"/>
    <p:sldId id="327" r:id="rId39"/>
    <p:sldId id="265" r:id="rId40"/>
    <p:sldId id="328" r:id="rId41"/>
    <p:sldId id="266" r:id="rId42"/>
    <p:sldId id="329" r:id="rId43"/>
    <p:sldId id="267" r:id="rId44"/>
    <p:sldId id="330" r:id="rId45"/>
    <p:sldId id="280" r:id="rId46"/>
    <p:sldId id="331" r:id="rId47"/>
    <p:sldId id="281" r:id="rId48"/>
    <p:sldId id="332" r:id="rId49"/>
    <p:sldId id="309" r:id="rId50"/>
    <p:sldId id="333" r:id="rId51"/>
    <p:sldId id="282" r:id="rId52"/>
    <p:sldId id="334" r:id="rId53"/>
    <p:sldId id="283" r:id="rId54"/>
    <p:sldId id="335" r:id="rId55"/>
    <p:sldId id="304" r:id="rId56"/>
    <p:sldId id="336" r:id="rId57"/>
    <p:sldId id="305" r:id="rId58"/>
    <p:sldId id="337" r:id="rId59"/>
    <p:sldId id="306" r:id="rId60"/>
    <p:sldId id="338" r:id="rId61"/>
    <p:sldId id="294" r:id="rId62"/>
    <p:sldId id="297" r:id="rId63"/>
    <p:sldId id="301" r:id="rId64"/>
    <p:sldId id="298" r:id="rId65"/>
    <p:sldId id="296" r:id="rId66"/>
    <p:sldId id="299" r:id="rId67"/>
    <p:sldId id="311" r:id="rId68"/>
    <p:sldId id="289" r:id="rId69"/>
    <p:sldId id="300" r:id="rId70"/>
    <p:sldId id="339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56FE5"/>
    <a:srgbClr val="DC88CC"/>
    <a:srgbClr val="D70803"/>
    <a:srgbClr val="28F828"/>
    <a:srgbClr val="C45CB8"/>
    <a:srgbClr val="50C4D0"/>
    <a:srgbClr val="99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97" autoAdjust="0"/>
    <p:restoredTop sz="94660"/>
  </p:normalViewPr>
  <p:slideViewPr>
    <p:cSldViewPr>
      <p:cViewPr varScale="1">
        <p:scale>
          <a:sx n="79" d="100"/>
          <a:sy n="7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8AE3D6-A902-477D-B30E-4BE2CC5EDF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3CC19-C6E4-48E7-9210-FAAA27F59B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11CD-2FD2-4230-91F6-4E1069CB77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99F9A-5302-4AEB-BD50-C95898CF3A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61298-2173-409F-9C5F-21BC9D44B2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85BC1-FDB0-4DF7-828F-3B89D4D97C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37070-13A6-456E-A291-AB5CB86B3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C7572-3B02-447E-BC53-BE4E21D423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5DA64-55C0-4865-A233-9891CC7D8B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68DF3-1E99-473C-8B2C-AD6315EA8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EC581-AA29-41D8-A69E-6273C57A3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17FB6-E68A-456C-A914-90BC44B112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582EAC-D790-4BDD-AFAD-1E94366FAFD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12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1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1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5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16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9.xml"/><Relationship Id="rId18" Type="http://schemas.openxmlformats.org/officeDocument/2006/relationships/slide" Target="slide53.xml"/><Relationship Id="rId26" Type="http://schemas.openxmlformats.org/officeDocument/2006/relationships/slide" Target="slide57.xml"/><Relationship Id="rId3" Type="http://schemas.openxmlformats.org/officeDocument/2006/relationships/slide" Target="slide5.xml"/><Relationship Id="rId21" Type="http://schemas.openxmlformats.org/officeDocument/2006/relationships/slide" Target="slide15.xml"/><Relationship Id="rId7" Type="http://schemas.openxmlformats.org/officeDocument/2006/relationships/slide" Target="slide7.xml"/><Relationship Id="rId12" Type="http://schemas.openxmlformats.org/officeDocument/2006/relationships/slide" Target="slide49.xml"/><Relationship Id="rId17" Type="http://schemas.openxmlformats.org/officeDocument/2006/relationships/slide" Target="slide51.xml"/><Relationship Id="rId25" Type="http://schemas.openxmlformats.org/officeDocument/2006/relationships/slide" Target="slide21.xml"/><Relationship Id="rId2" Type="http://schemas.openxmlformats.org/officeDocument/2006/relationships/slide" Target="slide3.xml"/><Relationship Id="rId16" Type="http://schemas.openxmlformats.org/officeDocument/2006/relationships/slide" Target="slide44.xml"/><Relationship Id="rId20" Type="http://schemas.openxmlformats.org/officeDocument/2006/relationships/slide" Target="slide13.xml"/><Relationship Id="rId29" Type="http://schemas.openxmlformats.org/officeDocument/2006/relationships/slide" Target="slide5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11" Type="http://schemas.openxmlformats.org/officeDocument/2006/relationships/slide" Target="slide37.xml"/><Relationship Id="rId24" Type="http://schemas.openxmlformats.org/officeDocument/2006/relationships/slide" Target="slide19.xml"/><Relationship Id="rId32" Type="http://schemas.openxmlformats.org/officeDocument/2006/relationships/slide" Target="slide67.xml"/><Relationship Id="rId5" Type="http://schemas.openxmlformats.org/officeDocument/2006/relationships/slide" Target="slide45.xml"/><Relationship Id="rId15" Type="http://schemas.openxmlformats.org/officeDocument/2006/relationships/slide" Target="slide39.xml"/><Relationship Id="rId23" Type="http://schemas.openxmlformats.org/officeDocument/2006/relationships/slide" Target="slide17.xml"/><Relationship Id="rId28" Type="http://schemas.openxmlformats.org/officeDocument/2006/relationships/slide" Target="slide43.xml"/><Relationship Id="rId10" Type="http://schemas.openxmlformats.org/officeDocument/2006/relationships/slide" Target="slide35.xml"/><Relationship Id="rId19" Type="http://schemas.openxmlformats.org/officeDocument/2006/relationships/slide" Target="slide11.xml"/><Relationship Id="rId31" Type="http://schemas.openxmlformats.org/officeDocument/2006/relationships/slide" Target="slide27.xml"/><Relationship Id="rId4" Type="http://schemas.openxmlformats.org/officeDocument/2006/relationships/slide" Target="slide29.xml"/><Relationship Id="rId9" Type="http://schemas.openxmlformats.org/officeDocument/2006/relationships/slide" Target="slide33.xml"/><Relationship Id="rId14" Type="http://schemas.openxmlformats.org/officeDocument/2006/relationships/slide" Target="slide41.xml"/><Relationship Id="rId22" Type="http://schemas.openxmlformats.org/officeDocument/2006/relationships/slide" Target="slide55.xml"/><Relationship Id="rId27" Type="http://schemas.openxmlformats.org/officeDocument/2006/relationships/slide" Target="slide23.xml"/><Relationship Id="rId30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image" Target="../media/image17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image" Target="../media/image18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8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19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3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8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slide" Target="slide2.xml"/><Relationship Id="rId4" Type="http://schemas.openxmlformats.org/officeDocument/2006/relationships/slide" Target="slide6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7" Type="http://schemas.openxmlformats.org/officeDocument/2006/relationships/image" Target="../media/image20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image" Target="../media/image21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22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23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7" Type="http://schemas.openxmlformats.org/officeDocument/2006/relationships/image" Target="../media/image24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image" Target="../media/image25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7" Type="http://schemas.openxmlformats.org/officeDocument/2006/relationships/image" Target="../media/image26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image" Target="../media/image27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image" Target="../media/image28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7" Type="http://schemas.openxmlformats.org/officeDocument/2006/relationships/image" Target="../media/image29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6.xml"/><Relationship Id="rId7" Type="http://schemas.openxmlformats.org/officeDocument/2006/relationships/image" Target="../media/image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slide" Target="slide2.xml"/><Relationship Id="rId4" Type="http://schemas.openxmlformats.org/officeDocument/2006/relationships/slide" Target="slide6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slide" Target="slide52.xml"/><Relationship Id="rId7" Type="http://schemas.openxmlformats.org/officeDocument/2006/relationships/image" Target="../media/image6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31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image" Target="../media/image32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7" Type="http://schemas.openxmlformats.org/officeDocument/2006/relationships/image" Target="../media/image4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7" Type="http://schemas.openxmlformats.org/officeDocument/2006/relationships/image" Target="../media/image33.wmf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wmf"/><Relationship Id="rId4" Type="http://schemas.openxmlformats.org/officeDocument/2006/relationships/slide" Target="slide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9.xml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0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slide" Target="slide2.xml"/><Relationship Id="rId4" Type="http://schemas.openxmlformats.org/officeDocument/2006/relationships/slide" Target="slide6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hyperlink" Target="http://med.autotp.ru/kovaleva/pic/pict0050.jpg" TargetMode="External"/><Relationship Id="rId13" Type="http://schemas.openxmlformats.org/officeDocument/2006/relationships/hyperlink" Target="http://med.autotp.ru/kovaleva/sm/pict0067.jpg" TargetMode="External"/><Relationship Id="rId18" Type="http://schemas.openxmlformats.org/officeDocument/2006/relationships/hyperlink" Target="http://www.molvest.ru/catalogues/catalogue/images2/moloko_6.jpg" TargetMode="External"/><Relationship Id="rId26" Type="http://schemas.openxmlformats.org/officeDocument/2006/relationships/hyperlink" Target="http://www.foxdesign.ru/aphorism/proverb/p_lie.html" TargetMode="External"/><Relationship Id="rId3" Type="http://schemas.openxmlformats.org/officeDocument/2006/relationships/hyperlink" Target="http://www.mosflor.ru/img/gvoz_1.gif" TargetMode="External"/><Relationship Id="rId21" Type="http://schemas.openxmlformats.org/officeDocument/2006/relationships/hyperlink" Target="http://i019.radikal.ru/0801/55/4eace87a5bd8.png" TargetMode="External"/><Relationship Id="rId7" Type="http://schemas.openxmlformats.org/officeDocument/2006/relationships/hyperlink" Target="http://www.ueipk.com.ua/ueipk.com.ua/pic/oats.jpg" TargetMode="External"/><Relationship Id="rId12" Type="http://schemas.openxmlformats.org/officeDocument/2006/relationships/hyperlink" Target="http://www.forest.ru/rus/publications/lesnich/5_ryabina.jpg" TargetMode="External"/><Relationship Id="rId17" Type="http://schemas.openxmlformats.org/officeDocument/2006/relationships/hyperlink" Target="http://3ddd.ru/shots/1189852089.jpg" TargetMode="External"/><Relationship Id="rId25" Type="http://schemas.openxmlformats.org/officeDocument/2006/relationships/hyperlink" Target="http://shkolazhizni.ru/archive/0/n-18875/" TargetMode="External"/><Relationship Id="rId2" Type="http://schemas.openxmlformats.org/officeDocument/2006/relationships/hyperlink" Target="http://office.microsoft.com/ru-ru/default.aspx" TargetMode="External"/><Relationship Id="rId16" Type="http://schemas.openxmlformats.org/officeDocument/2006/relationships/hyperlink" Target="http://img11.nnm.ru/imagez/gallery/4/d/3/d/1/4d3d1a0457495d538d4bac947823f609_full.jpg" TargetMode="External"/><Relationship Id="rId20" Type="http://schemas.openxmlformats.org/officeDocument/2006/relationships/hyperlink" Target="http://vulpes.ru/ris/logo.jpg" TargetMode="External"/><Relationship Id="rId29" Type="http://schemas.openxmlformats.org/officeDocument/2006/relationships/hyperlink" Target="http://www.stihi.ru/poems/2008/03/13/1826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efutur.ru/_upload/img/b_16.jpg" TargetMode="External"/><Relationship Id="rId11" Type="http://schemas.openxmlformats.org/officeDocument/2006/relationships/hyperlink" Target="http://www.decoretto.com/collection/images/product_images/thumbnail_d20-21.jpg" TargetMode="External"/><Relationship Id="rId24" Type="http://schemas.openxmlformats.org/officeDocument/2006/relationships/hyperlink" Target="http://www.fito.nnov.ru/special/aether/betula_pubescens.gif" TargetMode="External"/><Relationship Id="rId5" Type="http://schemas.openxmlformats.org/officeDocument/2006/relationships/hyperlink" Target="http://www.gotovim.ru/pics/yagody/zemlyanika.jpg" TargetMode="External"/><Relationship Id="rId15" Type="http://schemas.openxmlformats.org/officeDocument/2006/relationships/hyperlink" Target="http://www.kontak.ru/d/20731/d/1148297808.gif" TargetMode="External"/><Relationship Id="rId23" Type="http://schemas.openxmlformats.org/officeDocument/2006/relationships/hyperlink" Target="http://sportdostavka.ru/img/gg2906.jpg" TargetMode="External"/><Relationship Id="rId28" Type="http://schemas.openxmlformats.org/officeDocument/2006/relationships/hyperlink" Target="http://dob.1september.ru/2003/08/9.htm" TargetMode="External"/><Relationship Id="rId10" Type="http://schemas.openxmlformats.org/officeDocument/2006/relationships/hyperlink" Target="http://thumbnail002.mylivepage.com/chunk2/839463/754/small_%D0%9F%D1%88%D0%B5%D0%BD%D0%B8%D1%86%D0%B0.jpg.jpg" TargetMode="External"/><Relationship Id="rId19" Type="http://schemas.openxmlformats.org/officeDocument/2006/relationships/hyperlink" Target="http://www.cardriver.ru/files/u763/sugar.jpg" TargetMode="External"/><Relationship Id="rId31" Type="http://schemas.openxmlformats.org/officeDocument/2006/relationships/hyperlink" Target="http://festival.1september.ru/articles/510083/" TargetMode="External"/><Relationship Id="rId4" Type="http://schemas.openxmlformats.org/officeDocument/2006/relationships/hyperlink" Target="http://www.dink.ru/cooking/img_flav/20.jpg" TargetMode="External"/><Relationship Id="rId9" Type="http://schemas.openxmlformats.org/officeDocument/2006/relationships/hyperlink" Target="http://www.berriesfruit.ru/photo/grez2.jpg" TargetMode="External"/><Relationship Id="rId14" Type="http://schemas.openxmlformats.org/officeDocument/2006/relationships/hyperlink" Target="http://firstline.com.ua/portal/4nAlbum/album/4737/derevyavet/fryktovwed/2252yablonya.jpg" TargetMode="External"/><Relationship Id="rId22" Type="http://schemas.openxmlformats.org/officeDocument/2006/relationships/hyperlink" Target="http://bse.sci-lib.com/a_pictures/16/02/253665874.jpg" TargetMode="External"/><Relationship Id="rId27" Type="http://schemas.openxmlformats.org/officeDocument/2006/relationships/hyperlink" Target="http://x-vim.info/s_af2ed5438.html" TargetMode="External"/><Relationship Id="rId30" Type="http://schemas.openxmlformats.org/officeDocument/2006/relationships/hyperlink" Target="http://ten2x5.narod.ru/biblio/st_kosolap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1.jpeg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slide" Target="slide2.xml"/><Relationship Id="rId4" Type="http://schemas.openxmlformats.org/officeDocument/2006/relationships/slide" Target="slide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1AC036"/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3019" name="WordArt 11"/>
          <p:cNvSpPr>
            <a:spLocks noChangeArrowheads="1" noChangeShapeType="1" noTextEdit="1"/>
          </p:cNvSpPr>
          <p:nvPr/>
        </p:nvSpPr>
        <p:spPr bwMode="auto">
          <a:xfrm>
            <a:off x="468313" y="2276475"/>
            <a:ext cx="8280400" cy="20224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944"/>
              </a:avLst>
            </a:prstTxWarp>
          </a:bodyPr>
          <a:lstStyle/>
          <a:p>
            <a:pPr algn="ctr"/>
            <a:r>
              <a:rPr lang="ru-RU" sz="4000" b="1" kern="10">
                <a:ln w="9525">
                  <a:solidFill>
                    <a:srgbClr val="8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словарные слова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 rot="-928280">
            <a:off x="323850" y="1268413"/>
            <a:ext cx="376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Лексическое </a:t>
            </a: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значение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 rot="-928280">
            <a:off x="4427538" y="5373688"/>
            <a:ext cx="435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Задания, «Проверь себя»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 rot="-928280">
            <a:off x="4787900" y="1916113"/>
            <a:ext cx="376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Поговорки, стихи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 rot="-928280">
            <a:off x="1331913" y="5516563"/>
            <a:ext cx="376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Пословицы, загадки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611188" y="188913"/>
            <a:ext cx="7921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600" b="1" i="1">
                <a:solidFill>
                  <a:srgbClr val="99FF33"/>
                </a:solidFill>
                <a:latin typeface="Comic Sans MS" pitchFamily="66" charset="0"/>
              </a:rPr>
              <a:t>Галкина Инна Анатольевна, учитель начальных классов</a:t>
            </a:r>
          </a:p>
          <a:p>
            <a:pPr algn="ctr"/>
            <a:r>
              <a:rPr lang="ru-RU" sz="1600" b="1" i="1">
                <a:solidFill>
                  <a:srgbClr val="99FF33"/>
                </a:solidFill>
                <a:latin typeface="Comic Sans MS" pitchFamily="66" charset="0"/>
              </a:rPr>
              <a:t>МОУ «Водоватовская СОШ» Арзамасского района, Нижегородской области</a:t>
            </a:r>
          </a:p>
          <a:p>
            <a:endParaRPr lang="ru-RU" sz="1600">
              <a:solidFill>
                <a:srgbClr val="99FF33"/>
              </a:solidFill>
            </a:endParaRPr>
          </a:p>
        </p:txBody>
      </p:sp>
      <p:sp>
        <p:nvSpPr>
          <p:cNvPr id="43034" name="AutoShape 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876925"/>
            <a:ext cx="792162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7092950" y="37163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66"/>
                </a:solidFill>
                <a:latin typeface="Comic Sans MS" pitchFamily="66" charset="0"/>
              </a:rPr>
              <a:t>Часть 2</a:t>
            </a:r>
          </a:p>
        </p:txBody>
      </p:sp>
      <p:pic>
        <p:nvPicPr>
          <p:cNvPr id="43049" name="Picture 41" descr="11482978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3860800"/>
            <a:ext cx="2089150" cy="1689100"/>
          </a:xfrm>
          <a:prstGeom prst="rect">
            <a:avLst/>
          </a:prstGeom>
          <a:noFill/>
        </p:spPr>
      </p:pic>
      <p:pic>
        <p:nvPicPr>
          <p:cNvPr id="43050" name="Picture 42" descr="4d3d1a0457495d538d4bac947823f609_ful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344"/>
          <a:stretch>
            <a:fillRect/>
          </a:stretch>
        </p:blipFill>
        <p:spPr bwMode="auto">
          <a:xfrm>
            <a:off x="4211638" y="3500438"/>
            <a:ext cx="3241675" cy="1985962"/>
          </a:xfrm>
          <a:prstGeom prst="rect">
            <a:avLst/>
          </a:prstGeom>
          <a:noFill/>
        </p:spPr>
      </p:pic>
      <p:pic>
        <p:nvPicPr>
          <p:cNvPr id="43060" name="Picture 52" descr="suga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3059113" y="1268413"/>
            <a:ext cx="1876425" cy="1387475"/>
          </a:xfrm>
          <a:prstGeom prst="rect">
            <a:avLst/>
          </a:prstGeom>
          <a:noFill/>
        </p:spPr>
      </p:pic>
      <p:pic>
        <p:nvPicPr>
          <p:cNvPr id="43063" name="Picture 55" descr="gvoz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9923737" flipH="1" flipV="1">
            <a:off x="2484438" y="4076700"/>
            <a:ext cx="1295400" cy="1366838"/>
          </a:xfrm>
          <a:prstGeom prst="rect">
            <a:avLst/>
          </a:prstGeom>
          <a:noFill/>
        </p:spPr>
      </p:pic>
      <p:pic>
        <p:nvPicPr>
          <p:cNvPr id="43064" name="Picture 56" descr="j03000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91471">
            <a:off x="7885113" y="836613"/>
            <a:ext cx="981075" cy="15621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11188" y="4149725"/>
            <a:ext cx="7991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Упустя лето, да в лес по малину.</a:t>
            </a:r>
          </a:p>
          <a:p>
            <a:r>
              <a:rPr lang="ru-RU" sz="2800" b="1">
                <a:latin typeface="Comic Sans MS" pitchFamily="66" charset="0"/>
              </a:rPr>
              <a:t>2.</a:t>
            </a:r>
            <a:r>
              <a:rPr lang="ru-RU"/>
              <a:t> </a:t>
            </a:r>
            <a:r>
              <a:rPr lang="ru-RU" sz="2800" b="1">
                <a:latin typeface="Comic Sans MS" pitchFamily="66" charset="0"/>
              </a:rPr>
              <a:t>Не бывать калине малиною. </a:t>
            </a:r>
          </a:p>
          <a:p>
            <a:r>
              <a:rPr lang="ru-RU" sz="2800" b="1">
                <a:latin typeface="Comic Sans MS" pitchFamily="66" charset="0"/>
              </a:rPr>
              <a:t>3. С виду – малина, а раскусишь – мякина.</a:t>
            </a:r>
          </a:p>
          <a:p>
            <a:r>
              <a:rPr lang="ru-RU" sz="2800" b="1">
                <a:latin typeface="Comic Sans MS" pitchFamily="66" charset="0"/>
              </a:rPr>
              <a:t>4. Чужбина – калина, родина – малина.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95288" y="836613"/>
            <a:ext cx="85693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Полукустарниковое растение семейства розоцветных со сладкими, обычно красными, ягодами, а также ягоды его.</a:t>
            </a:r>
            <a:r>
              <a:rPr lang="ru-RU"/>
              <a:t> 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4199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68313" y="476250"/>
            <a:ext cx="8351837" cy="22320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96" name="Picture 12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836613"/>
            <a:ext cx="1511300" cy="1508125"/>
          </a:xfrm>
          <a:prstGeom prst="rect">
            <a:avLst/>
          </a:prstGeom>
          <a:noFill/>
        </p:spPr>
      </p:pic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68313" y="3500438"/>
            <a:ext cx="8351837" cy="26638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98" name="Picture 14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8"/>
                  </p:tgtEl>
                </p:cond>
              </p:nextCondLst>
            </p:seq>
          </p:childTnLst>
        </p:cTn>
      </p:par>
    </p:tnLst>
    <p:bldLst>
      <p:bldP spid="41995" grpId="0" animBg="1"/>
      <p:bldP spid="419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55875" y="4724400"/>
            <a:ext cx="4752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вёс</a:t>
            </a:r>
          </a:p>
        </p:txBody>
      </p:sp>
      <p:sp>
        <p:nvSpPr>
          <p:cNvPr id="2048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049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 </a:t>
            </a: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9243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37798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20495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049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498" name="Picture 18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0506" name="Picture 26" descr="oat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692150"/>
            <a:ext cx="2751138" cy="3671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</p:childTnLst>
        </p:cTn>
      </p:par>
    </p:tnLst>
    <p:bldLst>
      <p:bldP spid="20493" grpId="0" animBg="1"/>
      <p:bldP spid="204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82600" y="4289425"/>
            <a:ext cx="7226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/>
            <a:r>
              <a:rPr lang="ru-RU" sz="2800" b="1">
                <a:latin typeface="Comic Sans MS" pitchFamily="66" charset="0"/>
              </a:rPr>
              <a:t>1. Овёс любит хоть в воду, да в пору.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Плох овёс, наглодаешься слёз.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Овёс не князь – любит грязь.</a:t>
            </a:r>
          </a:p>
          <a:p>
            <a:pPr marL="342900" indent="-342900"/>
            <a:endParaRPr lang="ru-RU" sz="2800" b="1">
              <a:latin typeface="Comic Sans MS" pitchFamily="66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Яровой злак, зёрна которого обычно идут на корм лошадям, птице, а также на крупу.</a:t>
            </a:r>
          </a:p>
        </p:txBody>
      </p:sp>
      <p:sp>
        <p:nvSpPr>
          <p:cNvPr id="6554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5" name="Rectangle 19"/>
          <p:cNvSpPr>
            <a:spLocks noChangeArrowheads="1"/>
          </p:cNvSpPr>
          <p:nvPr/>
        </p:nvSpPr>
        <p:spPr bwMode="auto">
          <a:xfrm>
            <a:off x="468313" y="549275"/>
            <a:ext cx="84248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5556" name="Picture 20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65557" name="Rectangle 21"/>
          <p:cNvSpPr>
            <a:spLocks noChangeArrowheads="1"/>
          </p:cNvSpPr>
          <p:nvPr/>
        </p:nvSpPr>
        <p:spPr bwMode="auto">
          <a:xfrm>
            <a:off x="539750" y="3716338"/>
            <a:ext cx="8353425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5558" name="Picture 22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5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58"/>
                  </p:tgtEl>
                </p:cond>
              </p:nextCondLst>
            </p:seq>
          </p:childTnLst>
        </p:cTn>
      </p:par>
    </p:tnLst>
    <p:bldLst>
      <p:bldP spid="65555" grpId="0" animBg="1"/>
      <p:bldP spid="655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63713" y="4724400"/>
            <a:ext cx="5834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009900"/>
                </a:solidFill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дуванчик</a:t>
            </a:r>
          </a:p>
        </p:txBody>
      </p:sp>
      <p:sp>
        <p:nvSpPr>
          <p:cNvPr id="2458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458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 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1979613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183515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24593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4594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95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4597" name="Picture 21" descr="pict005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684213" y="476250"/>
            <a:ext cx="3246437" cy="4321175"/>
          </a:xfrm>
          <a:prstGeom prst="rect">
            <a:avLst/>
          </a:prstGeom>
          <a:noFill/>
        </p:spPr>
      </p:pic>
      <p:sp useBgFill="1">
        <p:nvSpPr>
          <p:cNvPr id="24598" name="Rectangle 22"/>
          <p:cNvSpPr>
            <a:spLocks noChangeArrowheads="1"/>
          </p:cNvSpPr>
          <p:nvPr/>
        </p:nvSpPr>
        <p:spPr bwMode="auto">
          <a:xfrm>
            <a:off x="3563938" y="4365625"/>
            <a:ext cx="1079500" cy="5762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4599" name="Rectangle 23"/>
          <p:cNvSpPr>
            <a:spLocks noChangeArrowheads="1"/>
          </p:cNvSpPr>
          <p:nvPr/>
        </p:nvSpPr>
        <p:spPr bwMode="auto">
          <a:xfrm>
            <a:off x="684213" y="4581525"/>
            <a:ext cx="1223962" cy="4318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</p:childTnLst>
        </p:cTn>
      </p:par>
    </p:tnLst>
    <p:bldLst>
      <p:bldP spid="24589" grpId="0" animBg="1"/>
      <p:bldP spid="2459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411413" y="3792538"/>
            <a:ext cx="44592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Я шариком пушистым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Белею в поле чистом.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А дунет ветерок — 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Остался стебелек.</a:t>
            </a:r>
          </a:p>
          <a:p>
            <a:r>
              <a:rPr lang="ru-RU" sz="2800" b="1">
                <a:latin typeface="Comic Sans MS" pitchFamily="66" charset="0"/>
              </a:rPr>
              <a:t>             (Одуванчик.)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Травянистое растение семейства сложноцветных с жёлтыми цветками и семенами на пушистых волосках. </a:t>
            </a:r>
          </a:p>
        </p:txBody>
      </p:sp>
      <p:sp>
        <p:nvSpPr>
          <p:cNvPr id="6656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468313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573" name="Picture 13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539750" y="3716338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6575" name="Picture 15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5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65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75"/>
                  </p:tgtEl>
                </p:cond>
              </p:nextCondLst>
            </p:seq>
          </p:childTnLst>
        </p:cTn>
      </p:par>
    </p:tnLst>
    <p:bldLst>
      <p:bldP spid="66572" grpId="0" animBg="1"/>
      <p:bldP spid="665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987675" y="4724400"/>
            <a:ext cx="3816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009900"/>
                </a:solidFill>
              </a:rPr>
              <a:t>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рех</a:t>
            </a:r>
          </a:p>
        </p:txBody>
      </p:sp>
      <p:sp>
        <p:nvSpPr>
          <p:cNvPr id="2253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253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3563938" y="5300663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2" name="WordArt 14"/>
          <p:cNvSpPr>
            <a:spLocks noChangeArrowheads="1" noChangeShapeType="1" noTextEdit="1"/>
          </p:cNvSpPr>
          <p:nvPr/>
        </p:nvSpPr>
        <p:spPr bwMode="auto">
          <a:xfrm>
            <a:off x="34925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22543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254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2545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2547" name="Picture 19" descr="grez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620713"/>
            <a:ext cx="3240088" cy="3175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1"/>
                  </p:tgtEl>
                </p:cond>
              </p:nextCondLst>
            </p:seq>
          </p:childTnLst>
        </p:cTn>
      </p:par>
    </p:tnLst>
    <p:bldLst>
      <p:bldP spid="22541" grpId="0" animBg="1"/>
      <p:bldP spid="225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971550" y="3933825"/>
            <a:ext cx="74787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Для потехи грызи орехи.</a:t>
            </a:r>
          </a:p>
          <a:p>
            <a:r>
              <a:rPr lang="ru-RU" sz="2800" b="1">
                <a:latin typeface="Comic Sans MS" pitchFamily="66" charset="0"/>
              </a:rPr>
              <a:t>2. Пустые слова, что орехи без ядра.</a:t>
            </a:r>
          </a:p>
          <a:p>
            <a:r>
              <a:rPr lang="ru-RU" sz="2800" b="1">
                <a:latin typeface="Comic Sans MS" pitchFamily="66" charset="0"/>
              </a:rPr>
              <a:t>3. Когда зубов не стало, тогда и орехи </a:t>
            </a:r>
          </a:p>
          <a:p>
            <a:r>
              <a:rPr lang="ru-RU" sz="2800" b="1">
                <a:latin typeface="Comic Sans MS" pitchFamily="66" charset="0"/>
              </a:rPr>
              <a:t>принесли.</a:t>
            </a:r>
          </a:p>
          <a:p>
            <a:endParaRPr lang="ru-RU" sz="2800" b="1">
              <a:latin typeface="Comic Sans MS" pitchFamily="66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6327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Плод некоторых деревьев или кустарников со съедобным ядром в скорлупе</a:t>
            </a:r>
            <a:r>
              <a:rPr lang="ru-RU" sz="2800">
                <a:latin typeface="Comic Sans MS" pitchFamily="66" charset="0"/>
              </a:rPr>
              <a:t>.</a:t>
            </a:r>
            <a:r>
              <a:rPr lang="ru-RU" sz="2800" b="1">
                <a:latin typeface="Comic Sans MS" pitchFamily="66" charset="0"/>
              </a:rPr>
              <a:t>  </a:t>
            </a:r>
          </a:p>
        </p:txBody>
      </p:sp>
      <p:sp>
        <p:nvSpPr>
          <p:cNvPr id="6758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591" name="Picture 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611188" y="3716338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7593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5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75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593"/>
                  </p:tgtEl>
                </p:cond>
              </p:nextCondLst>
            </p:seq>
          </p:childTnLst>
        </p:cTn>
      </p:par>
    </p:tnLst>
    <p:bldLst>
      <p:bldP spid="67590" grpId="0" animBg="1"/>
      <p:bldP spid="675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35150" y="4724400"/>
            <a:ext cx="59039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пш   ница</a:t>
            </a:r>
          </a:p>
        </p:txBody>
      </p:sp>
      <p:sp>
        <p:nvSpPr>
          <p:cNvPr id="2150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1514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 </a:t>
            </a: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39957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20" name="WordArt 16"/>
          <p:cNvSpPr>
            <a:spLocks noChangeArrowheads="1" noChangeShapeType="1" noTextEdit="1"/>
          </p:cNvSpPr>
          <p:nvPr/>
        </p:nvSpPr>
        <p:spPr bwMode="auto">
          <a:xfrm>
            <a:off x="39957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pic>
        <p:nvPicPr>
          <p:cNvPr id="21521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1522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23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1528" name="Picture 24" descr="small_%D0%9F%D1%88%D0%B5%D0%BD%D0%B8%D1%86%D0%B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765175"/>
            <a:ext cx="3887787" cy="29162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7"/>
                  </p:tgtEl>
                </p:cond>
              </p:nextCondLst>
            </p:seq>
          </p:childTnLst>
        </p:cTn>
      </p:par>
    </p:tnLst>
    <p:bldLst>
      <p:bldP spid="21517" grpId="0" animBg="1"/>
      <p:bldP spid="215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84213" y="3929063"/>
            <a:ext cx="80137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 Слепой курице всё пшеница.</a:t>
            </a:r>
          </a:p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 Лучше своя сорная трава, чем привозная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пшеница.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Сей рожь в золу, а пшеницу в пору</a:t>
            </a:r>
            <a:r>
              <a:rPr lang="ru-RU" sz="2800">
                <a:latin typeface="Comic Sans MS" pitchFamily="66" charset="0"/>
              </a:rPr>
              <a:t>.</a:t>
            </a:r>
            <a:r>
              <a:rPr lang="ru-RU" sz="2800" b="1">
                <a:latin typeface="Comic Sans MS" pitchFamily="66" charset="0"/>
              </a:rPr>
              <a:t/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7632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Хлебный злак, а также зёрна его, из которых приготовляют белую муку.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686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5" name="Picture 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39750" y="3573463"/>
            <a:ext cx="8208963" cy="25177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8617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7"/>
                  </p:tgtEl>
                </p:cond>
              </p:nextCondLst>
            </p:seq>
          </p:childTnLst>
        </p:cTn>
      </p:par>
    </p:tnLst>
    <p:bldLst>
      <p:bldP spid="68614" grpId="0" animBg="1"/>
      <p:bldP spid="686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1042988" y="836613"/>
            <a:ext cx="2160587" cy="1944687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11413" y="4724400"/>
            <a:ext cx="4968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р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машка</a:t>
            </a:r>
          </a:p>
        </p:txBody>
      </p:sp>
      <p:sp>
        <p:nvSpPr>
          <p:cNvPr id="2560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33480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32766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25617" name="Picture 17" descr="j0344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5618" name="AutoShap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pic>
        <p:nvPicPr>
          <p:cNvPr id="25619" name="Picture 19" descr="j0344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5627" name="Picture 27" descr="thumbnail_d20-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49275"/>
            <a:ext cx="3201988" cy="37449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5"/>
                  </p:tgtEl>
                </p:cond>
              </p:nextCondLst>
            </p:seq>
          </p:childTnLst>
        </p:cTn>
      </p:par>
    </p:tnLst>
    <p:bldLst>
      <p:bldP spid="25615" grpId="0" animBg="1"/>
      <p:bldP spid="256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1331913" y="333375"/>
            <a:ext cx="2087562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" action="ppaction://hlinksldjump"/>
              </a:rPr>
              <a:t>Берёза</a:t>
            </a:r>
            <a:r>
              <a:rPr lang="ru-RU" sz="2400" b="1">
                <a:latin typeface="Comic Sans MS" pitchFamily="66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3" action="ppaction://hlinksldjump"/>
              </a:rPr>
              <a:t>Гвоздика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4" action="ppaction://hlinksldjump"/>
              </a:rPr>
              <a:t>Животное</a:t>
            </a:r>
            <a:r>
              <a:rPr lang="ru-RU" sz="2400" b="1">
                <a:latin typeface="Comic Sans MS" pitchFamily="66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5" action="ppaction://hlinksldjump"/>
              </a:rPr>
              <a:t>Завтрак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6" action="ppaction://hlinksldjump"/>
              </a:rPr>
              <a:t>Заяц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7" action="ppaction://hlinksldjump"/>
              </a:rPr>
              <a:t>Земляника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8" action="ppaction://hlinksldjump"/>
              </a:rPr>
              <a:t>Килограмм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9" action="ppaction://hlinksldjump"/>
              </a:rPr>
              <a:t>Корова</a:t>
            </a:r>
            <a:r>
              <a:rPr lang="ru-RU" sz="2400" b="1">
                <a:latin typeface="Comic Sans MS" pitchFamily="66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0" action="ppaction://hlinksldjump"/>
              </a:rPr>
              <a:t>Лисица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1" action="ppaction://hlinksldjump"/>
              </a:rPr>
              <a:t>Лягушка</a:t>
            </a:r>
            <a:r>
              <a:rPr lang="ru-RU" sz="2400" b="1">
                <a:latin typeface="Comic Sans MS" pitchFamily="66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2" action="ppaction://hlinksldjump"/>
              </a:rPr>
              <a:t>Магазин </a:t>
            </a:r>
            <a:r>
              <a:rPr lang="ru-RU" sz="2400" b="1">
                <a:latin typeface="Comic Sans MS" pitchFamily="66" charset="0"/>
              </a:rPr>
              <a:t> 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3995738" y="333375"/>
            <a:ext cx="18732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3" action="ppaction://hlinksldjump"/>
              </a:rPr>
              <a:t>Малина</a:t>
            </a:r>
            <a:r>
              <a:rPr lang="ru-RU" sz="2400" b="1">
                <a:latin typeface="Comic Sans MS" pitchFamily="66" charset="0"/>
              </a:rPr>
              <a:t> </a:t>
            </a:r>
            <a:r>
              <a:rPr lang="ru-RU" sz="2400" b="1">
                <a:latin typeface="Comic Sans MS" pitchFamily="66" charset="0"/>
                <a:hlinkClick r:id="rId14" action="ppaction://hlinksldjump"/>
              </a:rPr>
              <a:t> </a:t>
            </a:r>
            <a:endParaRPr lang="ru-RU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5" action="ppaction://hlinksldjump"/>
              </a:rPr>
              <a:t>Медведь</a:t>
            </a:r>
            <a:r>
              <a:rPr lang="ru-RU" sz="2400" b="1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  <a:hlinkClick r:id="rId16" action="ppaction://hlinksldjump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7" action="ppaction://hlinksldjump"/>
              </a:rPr>
              <a:t>Молоко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8" action="ppaction://hlinksldjump"/>
              </a:rPr>
              <a:t>Обед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4" action="ppaction://hlinksldjump"/>
              </a:rPr>
              <a:t>Обезьяна </a:t>
            </a:r>
            <a:endParaRPr lang="ru-RU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19" action="ppaction://hlinksldjump"/>
              </a:rPr>
              <a:t>Овёс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0" action="ppaction://hlinksldjump"/>
              </a:rPr>
              <a:t>Одуванчик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1" action="ppaction://hlinksldjump"/>
              </a:rPr>
              <a:t>Орех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2" action="ppaction://hlinksldjump"/>
              </a:rPr>
              <a:t>Пирог </a:t>
            </a:r>
            <a:endParaRPr lang="ru-RU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3" action="ppaction://hlinksldjump"/>
              </a:rPr>
              <a:t>Пшеница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4" action="ppaction://hlinksldjump"/>
              </a:rPr>
              <a:t>Ромашка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</a:rPr>
              <a:t>   </a:t>
            </a:r>
            <a:r>
              <a:rPr lang="ru-RU" sz="2400" b="1">
                <a:latin typeface="Comic Sans MS" pitchFamily="66" charset="0"/>
                <a:hlinkClick r:id="rId16" action="ppaction://hlinksldjump"/>
              </a:rPr>
              <a:t>  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52252" name="Text Box 28"/>
          <p:cNvSpPr txBox="1">
            <a:spLocks noChangeArrowheads="1"/>
          </p:cNvSpPr>
          <p:nvPr/>
        </p:nvSpPr>
        <p:spPr bwMode="auto">
          <a:xfrm>
            <a:off x="4859338" y="549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2253" name="Text Box 29"/>
          <p:cNvSpPr txBox="1">
            <a:spLocks noChangeArrowheads="1"/>
          </p:cNvSpPr>
          <p:nvPr/>
        </p:nvSpPr>
        <p:spPr bwMode="auto">
          <a:xfrm>
            <a:off x="6516688" y="404813"/>
            <a:ext cx="22320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5" action="ppaction://hlinksldjump"/>
              </a:rPr>
              <a:t>Рябина</a:t>
            </a:r>
            <a:r>
              <a:rPr lang="ru-RU" sz="2400" b="1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  <a:hlinkClick r:id="rId18" action="ppaction://hlinksldjump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6" action="ppaction://hlinksldjump"/>
              </a:rPr>
              <a:t>Сахар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7" action="ppaction://hlinksldjump"/>
              </a:rPr>
              <a:t>Сирень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8" action="ppaction://hlinksldjump"/>
              </a:rPr>
              <a:t>Собака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29" action="ppaction://hlinksldjump"/>
              </a:rPr>
              <a:t>Ужин</a:t>
            </a:r>
            <a:r>
              <a:rPr lang="ru-RU" sz="2400" b="1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  <a:hlinkClick r:id="rId28" action="ppaction://hlinksldjump"/>
            </a:endParaRP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30" action="ppaction://hlinksldjump"/>
              </a:rPr>
              <a:t>Яблоня</a:t>
            </a:r>
            <a:r>
              <a:rPr lang="ru-RU" sz="2400" b="1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>
                <a:latin typeface="Comic Sans MS" pitchFamily="66" charset="0"/>
                <a:hlinkClick r:id="rId31" action="ppaction://hlinksldjump"/>
              </a:rPr>
              <a:t>Ягода</a:t>
            </a:r>
            <a:r>
              <a:rPr lang="ru-RU" sz="2400" b="1">
                <a:latin typeface="Comic Sans MS" pitchFamily="66" charset="0"/>
              </a:rPr>
              <a:t>  </a:t>
            </a:r>
          </a:p>
          <a:p>
            <a:pPr>
              <a:spcBef>
                <a:spcPct val="50000"/>
              </a:spcBef>
            </a:pPr>
            <a:endParaRPr lang="ru-RU" sz="24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>
              <a:latin typeface="Comic Sans MS" pitchFamily="66" charset="0"/>
            </a:endParaRPr>
          </a:p>
        </p:txBody>
      </p:sp>
      <p:sp>
        <p:nvSpPr>
          <p:cNvPr id="52256" name="Oval 32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877050" y="4581525"/>
            <a:ext cx="1800225" cy="863600"/>
          </a:xfrm>
          <a:prstGeom prst="ellipse">
            <a:avLst/>
          </a:prstGeom>
          <a:gradFill rotWithShape="1">
            <a:gsLst>
              <a:gs pos="0">
                <a:srgbClr val="1AC036"/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52400" cmpd="thickThin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57" name="Text Box 33">
            <a:hlinkClick r:id="rId32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4652963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BFB25"/>
                </a:solidFill>
              </a:rPr>
              <a:t>Проверь себя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268538" y="3933825"/>
            <a:ext cx="504031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Стоят в поле сестрички: </a:t>
            </a:r>
          </a:p>
          <a:p>
            <a:r>
              <a:rPr lang="ru-RU" sz="2800" b="1">
                <a:latin typeface="Comic Sans MS" pitchFamily="66" charset="0"/>
              </a:rPr>
              <a:t>жёлтый глазок, </a:t>
            </a:r>
          </a:p>
          <a:p>
            <a:r>
              <a:rPr lang="ru-RU" sz="2800" b="1">
                <a:latin typeface="Comic Sans MS" pitchFamily="66" charset="0"/>
              </a:rPr>
              <a:t>белые реснички.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              (Ромашки.)</a:t>
            </a:r>
          </a:p>
          <a:p>
            <a:endParaRPr lang="ru-RU" sz="2800" b="1">
              <a:latin typeface="Comic Sans MS" pitchFamily="66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77771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Травянистое растение семейства  сложноцветных с цветками, у которых лепестки обычно белые, а середина жёлтая</a:t>
            </a:r>
            <a:r>
              <a:rPr lang="ru-RU" sz="2800">
                <a:latin typeface="Comic Sans MS" pitchFamily="66" charset="0"/>
              </a:rPr>
              <a:t>. </a:t>
            </a:r>
          </a:p>
        </p:txBody>
      </p:sp>
      <p:sp>
        <p:nvSpPr>
          <p:cNvPr id="696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539750" y="620713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9639" name="Picture 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539750" y="3644900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9643" name="Picture 11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9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643"/>
                  </p:tgtEl>
                </p:cond>
              </p:nextCondLst>
            </p:seq>
          </p:childTnLst>
        </p:cTn>
      </p:par>
    </p:tnLst>
    <p:bldLst>
      <p:bldP spid="69638" grpId="0" animBg="1"/>
      <p:bldP spid="696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55875" y="4724400"/>
            <a:ext cx="4464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р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бина</a:t>
            </a:r>
          </a:p>
        </p:txBody>
      </p:sp>
      <p:sp>
        <p:nvSpPr>
          <p:cNvPr id="2355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3635375" y="5300663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35639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я</a:t>
            </a:r>
          </a:p>
        </p:txBody>
      </p:sp>
      <p:pic>
        <p:nvPicPr>
          <p:cNvPr id="23567" name="Picture 15" descr="j0344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3568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pic>
        <p:nvPicPr>
          <p:cNvPr id="23569" name="Picture 17" descr="j0344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3571" name="Picture 19" descr="5_ryabin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684213" y="476250"/>
            <a:ext cx="3938587" cy="4032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5"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539750" y="4292600"/>
            <a:ext cx="83010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Весной зеленела, летом загорела, 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Осень в сад пришла, красный факел зажгла.</a:t>
            </a:r>
          </a:p>
          <a:p>
            <a:r>
              <a:rPr lang="ru-RU" sz="2800" b="1">
                <a:latin typeface="Comic Sans MS" pitchFamily="66" charset="0"/>
              </a:rPr>
              <a:t>                                 (Рябина.)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Дерево или кустарник семейства розоцветных с собранными в кисти с горьковатыми оранжево-красными плодами (ягодами), а также сами ягоды. </a:t>
            </a:r>
          </a:p>
        </p:txBody>
      </p:sp>
      <p:sp>
        <p:nvSpPr>
          <p:cNvPr id="706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611188" y="476250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63" name="Picture 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539750" y="3716338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0665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0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5"/>
                  </p:tgtEl>
                </p:cond>
              </p:nextCondLst>
            </p:seq>
          </p:childTnLst>
        </p:cTn>
      </p:par>
    </p:tnLst>
    <p:bldLst>
      <p:bldP spid="70662" grpId="0" animBg="1"/>
      <p:bldP spid="7066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84438" y="4724400"/>
            <a:ext cx="43926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с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рень</a:t>
            </a:r>
          </a:p>
        </p:txBody>
      </p:sp>
      <p:sp>
        <p:nvSpPr>
          <p:cNvPr id="1434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4925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52" name="WordArt 16"/>
          <p:cNvSpPr>
            <a:spLocks noChangeArrowheads="1" noChangeShapeType="1" noTextEdit="1"/>
          </p:cNvSpPr>
          <p:nvPr/>
        </p:nvSpPr>
        <p:spPr bwMode="auto">
          <a:xfrm>
            <a:off x="3419475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14353" name="Picture 17" descr="j0344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14354" name="AutoShap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Text Box 7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pic>
        <p:nvPicPr>
          <p:cNvPr id="14355" name="Picture 19" descr="j03442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14359" name="Picture 23" descr="pict006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6000"/>
          </a:blip>
          <a:srcRect t="3421"/>
          <a:stretch>
            <a:fillRect/>
          </a:stretch>
        </p:blipFill>
        <p:spPr bwMode="auto">
          <a:xfrm rot="995078">
            <a:off x="755650" y="692150"/>
            <a:ext cx="3132138" cy="40338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</p:childTnLst>
        </p:cTn>
      </p:par>
    </p:tnLst>
    <p:bldLst>
      <p:bldP spid="14351" grpId="0" animBg="1"/>
      <p:bldP spid="143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258888" y="3641725"/>
            <a:ext cx="69897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Давно не рву сирени я соцветья,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Когда цветёт безудержно весной,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Хочу, чтоб креп на годы, на столетья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В саду моём сиреневый настой.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                 (В. Савинов)</a:t>
            </a:r>
          </a:p>
          <a:p>
            <a:endParaRPr lang="ru-RU" sz="2800" b="1">
              <a:latin typeface="Comic Sans MS" pitchFamily="66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11188" y="620713"/>
            <a:ext cx="79930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Крупный садовый кустарник семейства маслиновых с лиловыми, белыми или розовыми душистыми соцветиями.  </a:t>
            </a:r>
          </a:p>
        </p:txBody>
      </p:sp>
      <p:sp>
        <p:nvSpPr>
          <p:cNvPr id="716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468313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86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39750" y="3716338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688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1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8"/>
                  </p:tgtEl>
                </p:cond>
              </p:nextCondLst>
            </p:seq>
          </p:childTnLst>
        </p:cTn>
      </p:par>
    </p:tnLst>
    <p:bldLst>
      <p:bldP spid="71685" grpId="0" animBg="1"/>
      <p:bldP spid="7168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339975" y="4724400"/>
            <a:ext cx="5040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ябл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ня</a:t>
            </a:r>
          </a:p>
        </p:txBody>
      </p:sp>
      <p:sp>
        <p:nvSpPr>
          <p:cNvPr id="1536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1537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4932363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WordArt 16"/>
          <p:cNvSpPr>
            <a:spLocks noChangeArrowheads="1" noChangeShapeType="1" noTextEdit="1"/>
          </p:cNvSpPr>
          <p:nvPr/>
        </p:nvSpPr>
        <p:spPr bwMode="auto">
          <a:xfrm>
            <a:off x="48593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15377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15378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79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15381" name="Picture 21" descr="2252yablony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rcRect b="15106"/>
          <a:stretch>
            <a:fillRect/>
          </a:stretch>
        </p:blipFill>
        <p:spPr bwMode="auto">
          <a:xfrm>
            <a:off x="444500" y="188913"/>
            <a:ext cx="4079875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5"/>
                  </p:tgtEl>
                </p:cond>
              </p:nextCondLst>
            </p:seq>
          </p:childTnLst>
        </p:cTn>
      </p:par>
    </p:tnLst>
    <p:bldLst>
      <p:bldP spid="15375" grpId="0" animBg="1"/>
      <p:bldP spid="153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7450" y="3644900"/>
            <a:ext cx="67691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Под яблоней гуси галдят и шипят,                                                   На яблоню смотрят сердито,                                                                   Обходят дозором запущенный сад.                                                И клювами тычут в корыто.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                    (С. Чёрный)</a:t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Фруктовое дерево семейства розоцветных с шаровидными сладкими или кисло-сладкими плодами.</a:t>
            </a:r>
            <a:r>
              <a:rPr lang="ru-RU" sz="2800">
                <a:latin typeface="Comic Sans MS" pitchFamily="66" charset="0"/>
              </a:rPr>
              <a:t>  </a:t>
            </a:r>
          </a:p>
        </p:txBody>
      </p:sp>
      <p:sp>
        <p:nvSpPr>
          <p:cNvPr id="7373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34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539750" y="3573463"/>
            <a:ext cx="8208963" cy="251777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3737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3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7"/>
                  </p:tgtEl>
                </p:cond>
              </p:nextCondLst>
            </p:seq>
          </p:childTnLst>
        </p:cTn>
      </p:par>
    </p:tnLst>
    <p:bldLst>
      <p:bldP spid="73733" grpId="0" animBg="1"/>
      <p:bldP spid="737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76375" y="4724400"/>
            <a:ext cx="6697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яг   да</a:t>
            </a:r>
          </a:p>
        </p:txBody>
      </p:sp>
      <p:sp>
        <p:nvSpPr>
          <p:cNvPr id="2765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765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44275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63" name="WordArt 15"/>
          <p:cNvSpPr>
            <a:spLocks noChangeArrowheads="1" noChangeShapeType="1" noTextEdit="1"/>
          </p:cNvSpPr>
          <p:nvPr/>
        </p:nvSpPr>
        <p:spPr bwMode="auto">
          <a:xfrm>
            <a:off x="43561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27665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7666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67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7669" name="Picture 21" descr="11482978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04813"/>
            <a:ext cx="4535487" cy="366553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62"/>
                  </p:tgtEl>
                </p:cond>
              </p:nextCondLst>
            </p:seq>
          </p:childTnLst>
        </p:cTn>
      </p:par>
    </p:tnLst>
    <p:bldLst>
      <p:bldP spid="27662" grpId="0" animBg="1"/>
      <p:bldP spid="276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258888" y="4076700"/>
            <a:ext cx="6654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Гриб не хлеб, а ягода не трава.</a:t>
            </a:r>
          </a:p>
          <a:p>
            <a:r>
              <a:rPr lang="ru-RU" sz="2800" b="1">
                <a:latin typeface="Comic Sans MS" pitchFamily="66" charset="0"/>
              </a:rPr>
              <a:t>2. Какая ягода, такое и варенье.</a:t>
            </a:r>
          </a:p>
          <a:p>
            <a:r>
              <a:rPr lang="ru-RU" sz="2800" b="1">
                <a:latin typeface="Comic Sans MS" pitchFamily="66" charset="0"/>
              </a:rPr>
              <a:t>3. Красна ягода, да на вкус горька.</a:t>
            </a:r>
            <a:r>
              <a:rPr lang="ru-RU"/>
              <a:t> </a:t>
            </a:r>
            <a:endParaRPr lang="ru-RU" sz="2800" b="1">
              <a:latin typeface="Comic Sans MS" pitchFamily="66" charset="0"/>
            </a:endParaRPr>
          </a:p>
          <a:p>
            <a:endParaRPr lang="ru-RU" sz="2800" b="1">
              <a:latin typeface="Comic Sans MS" pitchFamily="66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Небольшой сочный плод кустарников, полукустарников, кустарничков и травянистых растений.  </a:t>
            </a:r>
          </a:p>
        </p:txBody>
      </p:sp>
      <p:sp>
        <p:nvSpPr>
          <p:cNvPr id="7270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395288" y="620713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710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68313" y="3716338"/>
            <a:ext cx="8208962" cy="23764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712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7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2"/>
                  </p:tgtEl>
                </p:cond>
              </p:nextCondLst>
            </p:seq>
          </p:childTnLst>
        </p:cTn>
      </p:par>
    </p:tnLst>
    <p:bldLst>
      <p:bldP spid="72709" grpId="0" animBg="1"/>
      <p:bldP spid="727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051050" y="4724400"/>
            <a:ext cx="57610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ж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вотное</a:t>
            </a:r>
          </a:p>
        </p:txBody>
      </p:sp>
      <p:sp>
        <p:nvSpPr>
          <p:cNvPr id="2662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6634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32766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WordArt 15"/>
          <p:cNvSpPr>
            <a:spLocks noChangeArrowheads="1" noChangeShapeType="1" noTextEdit="1"/>
          </p:cNvSpPr>
          <p:nvPr/>
        </p:nvSpPr>
        <p:spPr bwMode="auto">
          <a:xfrm>
            <a:off x="3203575" y="5084763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26640" name="Picture 16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26641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42" name="Picture 18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6646" name="Picture 22" descr="4d3d1a0457495d538d4bac947823f609_full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344"/>
          <a:stretch>
            <a:fillRect/>
          </a:stretch>
        </p:blipFill>
        <p:spPr bwMode="auto">
          <a:xfrm>
            <a:off x="323850" y="476250"/>
            <a:ext cx="5400675" cy="33845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8"/>
                  </p:tgtEl>
                </p:cond>
              </p:nextCondLst>
            </p:seq>
          </p:childTnLst>
        </p:cTn>
      </p:par>
    </p:tnLst>
    <p:bldLst>
      <p:bldP spid="26638" grpId="0" animBg="1"/>
      <p:bldP spid="266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411413" y="4652963"/>
            <a:ext cx="4465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б   рёза</a:t>
            </a:r>
          </a:p>
        </p:txBody>
      </p:sp>
      <p:sp>
        <p:nvSpPr>
          <p:cNvPr id="2064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476250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071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3563938" y="5157788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3492500" y="5013325"/>
            <a:ext cx="647700" cy="703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2076" name="AutoShape 2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78" name="Picture 30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2079" name="Picture 31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2085" name="Picture 37" descr="betula_pubescen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33375"/>
            <a:ext cx="2928937" cy="4103688"/>
          </a:xfrm>
          <a:prstGeom prst="rect">
            <a:avLst/>
          </a:prstGeom>
          <a:noFill/>
        </p:spPr>
      </p:pic>
      <p:sp useBgFill="1">
        <p:nvSpPr>
          <p:cNvPr id="2086" name="Rectangle 38"/>
          <p:cNvSpPr>
            <a:spLocks noChangeArrowheads="1"/>
          </p:cNvSpPr>
          <p:nvPr/>
        </p:nvSpPr>
        <p:spPr bwMode="auto">
          <a:xfrm>
            <a:off x="755650" y="4076700"/>
            <a:ext cx="720725" cy="2159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88" name="AutoShape 40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0" name="AutoShape 42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2" name="AutoShape 44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4" name="AutoShape 46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6" name="AutoShape 48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098" name="AutoShape 50" descr="050"/>
          <p:cNvSpPr>
            <a:spLocks noChangeAspect="1" noChangeArrowheads="1"/>
          </p:cNvSpPr>
          <p:nvPr/>
        </p:nvSpPr>
        <p:spPr bwMode="auto">
          <a:xfrm>
            <a:off x="3467100" y="1647825"/>
            <a:ext cx="2209800" cy="356235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2"/>
                  </p:tgtEl>
                </p:cond>
              </p:nextCondLst>
            </p:seq>
          </p:childTnLst>
        </p:cTn>
      </p:par>
    </p:tnLst>
    <p:bldLst>
      <p:bldP spid="2072" grpId="0" animBg="1"/>
      <p:bldP spid="207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755650" y="3497263"/>
            <a:ext cx="77787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Животные - неиссякаемый источник весёлых ситуаций и просто приятных моментов.</a:t>
            </a:r>
            <a:r>
              <a:rPr lang="ru-RU" sz="2800">
                <a:latin typeface="Comic Sans MS" pitchFamily="66" charset="0"/>
              </a:rPr>
              <a:t> </a:t>
            </a:r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2. Птицы - это летающие позвоночные животные.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800" b="1">
                <a:latin typeface="Comic Sans MS" pitchFamily="66" charset="0"/>
              </a:rPr>
              <a:t/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Живой организм, существо обладающее способностью двигаться и питающееся, в отличие от растений, готовыми органическими соединениями.</a:t>
            </a:r>
            <a:r>
              <a:rPr lang="ru-RU" sz="2800">
                <a:latin typeface="Comic Sans MS" pitchFamily="66" charset="0"/>
              </a:rPr>
              <a:t>  </a:t>
            </a:r>
          </a:p>
        </p:txBody>
      </p:sp>
      <p:sp>
        <p:nvSpPr>
          <p:cNvPr id="747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39750" y="620713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758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539750" y="3644900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4760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7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4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760"/>
                  </p:tgtEl>
                </p:cond>
              </p:nextCondLst>
            </p:seq>
          </p:childTnLst>
        </p:cTn>
      </p:par>
    </p:tnLst>
    <p:bldLst>
      <p:bldP spid="74757" grpId="0" animBg="1"/>
      <p:bldP spid="747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051050" y="4724400"/>
            <a:ext cx="50419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за   ц</a:t>
            </a:r>
          </a:p>
        </p:txBody>
      </p:sp>
      <p:sp>
        <p:nvSpPr>
          <p:cNvPr id="1946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1946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4572000" y="5300663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WordArt 15"/>
          <p:cNvSpPr>
            <a:spLocks noChangeArrowheads="1" noChangeShapeType="1" noTextEdit="1"/>
          </p:cNvSpPr>
          <p:nvPr/>
        </p:nvSpPr>
        <p:spPr bwMode="auto">
          <a:xfrm>
            <a:off x="44275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я</a:t>
            </a:r>
          </a:p>
        </p:txBody>
      </p:sp>
      <p:pic>
        <p:nvPicPr>
          <p:cNvPr id="19472" name="Picture 16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sp>
        <p:nvSpPr>
          <p:cNvPr id="19473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9474" name="Picture 18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19477" name="Picture 21" descr="an00647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476250"/>
            <a:ext cx="4438650" cy="34686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</p:childTnLst>
        </p:cTn>
      </p:par>
    </p:tnLst>
    <p:bldLst>
      <p:bldP spid="19470" grpId="0" animBg="1"/>
      <p:bldP spid="194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539750" y="4076700"/>
            <a:ext cx="83264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Хитёр, как лиса, труслив, как заяц.</a:t>
            </a:r>
          </a:p>
          <a:p>
            <a:r>
              <a:rPr lang="ru-RU" sz="2800" b="1">
                <a:latin typeface="Comic Sans MS" pitchFamily="66" charset="0"/>
              </a:rPr>
              <a:t>2. Заяц от лисы, а лягушка от зайца бежит.</a:t>
            </a:r>
            <a:r>
              <a:rPr lang="ru-RU" sz="2800">
                <a:latin typeface="Comic Sans MS" pitchFamily="66" charset="0"/>
              </a:rPr>
              <a:t> </a:t>
            </a:r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3. Заяц трус – и тот охотиться любит.</a:t>
            </a:r>
          </a:p>
          <a:p>
            <a:endParaRPr lang="ru-RU" sz="2800" b="1">
              <a:latin typeface="Comic Sans MS" pitchFamily="66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187450" y="620713"/>
            <a:ext cx="73437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Зверёк отряда грызунов, с длинными ушами и сильными задними ногами, а также мех его.</a:t>
            </a:r>
            <a:r>
              <a:rPr lang="ru-RU"/>
              <a:t> </a:t>
            </a:r>
            <a:r>
              <a:rPr lang="ru-RU" sz="2800">
                <a:latin typeface="Comic Sans MS" pitchFamily="66" charset="0"/>
              </a:rPr>
              <a:t>  </a:t>
            </a:r>
          </a:p>
        </p:txBody>
      </p:sp>
      <p:sp>
        <p:nvSpPr>
          <p:cNvPr id="7578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11188" y="620713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82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611188" y="3644900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84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4"/>
                  </p:tgtEl>
                </p:cond>
              </p:nextCondLst>
            </p:seq>
          </p:childTnLst>
        </p:cTn>
      </p:par>
    </p:tnLst>
    <p:bldLst>
      <p:bldP spid="75781" grpId="0" animBg="1"/>
      <p:bldP spid="757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79613" y="4724400"/>
            <a:ext cx="5113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к   рова</a:t>
            </a:r>
          </a:p>
        </p:txBody>
      </p:sp>
      <p:sp>
        <p:nvSpPr>
          <p:cNvPr id="819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8202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3348038" y="5300663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32766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8208" name="Picture 16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8209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8210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12" name="Picture 20" descr="118985208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10" r="21208"/>
          <a:stretch>
            <a:fillRect/>
          </a:stretch>
        </p:blipFill>
        <p:spPr bwMode="auto">
          <a:xfrm>
            <a:off x="468313" y="333375"/>
            <a:ext cx="3208337" cy="41751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6"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827088" y="4005263"/>
            <a:ext cx="777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>
                <a:latin typeface="Comic Sans MS" pitchFamily="66" charset="0"/>
              </a:rPr>
              <a:t>Корова во дворе, так еда на столе.</a:t>
            </a:r>
            <a:r>
              <a:rPr lang="ru-RU" sz="2800">
                <a:latin typeface="Comic Sans MS" pitchFamily="66" charset="0"/>
              </a:rPr>
              <a:t> 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Медведь корове не брат.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В корове молоко не прокиснет.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4. Бодливой корове не дано рогов.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Самка крупных жвачных парнокопытных животных семейства полорогих (быков).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768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806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539750" y="3500438"/>
            <a:ext cx="8208963" cy="25209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6808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6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8"/>
                  </p:tgtEl>
                </p:cond>
              </p:nextCondLst>
            </p:seq>
          </p:childTnLst>
        </p:cTn>
      </p:par>
    </p:tnLst>
    <p:bldLst>
      <p:bldP spid="76805" grpId="0" animBg="1"/>
      <p:bldP spid="768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11413" y="465296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009900"/>
                </a:solidFill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л   сица</a:t>
            </a:r>
          </a:p>
        </p:txBody>
      </p:sp>
      <p:sp>
        <p:nvSpPr>
          <p:cNvPr id="922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922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924300" y="5157788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>
            <a:off x="3924300" y="5084763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9232" name="Picture 16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9233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9234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36" name="Picture 20" descr="logo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3375"/>
            <a:ext cx="5040312" cy="38306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</p:childTnLst>
        </p:cTn>
      </p:par>
    </p:tnLst>
    <p:bldLst>
      <p:bldP spid="9230" grpId="0" animBg="1"/>
      <p:bldP spid="92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539750" y="3713163"/>
            <a:ext cx="8208963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endParaRPr lang="ru-RU" sz="2800" b="1">
              <a:latin typeface="Comic Sans MS" pitchFamily="66" charset="0"/>
            </a:endParaRP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1. Куда бы лиса ни пошла - хвост за нею.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Лисе нет дела, сколько стоит петух.</a:t>
            </a:r>
            <a:r>
              <a:rPr lang="ru-RU" sz="2800">
                <a:latin typeface="Comic Sans MS" pitchFamily="66" charset="0"/>
              </a:rPr>
              <a:t> 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Лиса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800" b="1">
                <a:latin typeface="Comic Sans MS" pitchFamily="66" charset="0"/>
              </a:rPr>
              <a:t>всё хвостом покроет! </a:t>
            </a:r>
          </a:p>
          <a:p>
            <a:pPr marL="342900" indent="-342900"/>
            <a:endParaRPr lang="ru-RU" sz="2800" b="1">
              <a:latin typeface="Comic Sans MS" pitchFamily="66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971550" y="620713"/>
            <a:ext cx="75596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Хищное млекопитающее семейства псовых с длинным пушистым хвостом, а также мех его.</a:t>
            </a:r>
            <a:r>
              <a:rPr lang="ru-RU"/>
              <a:t> </a:t>
            </a:r>
          </a:p>
        </p:txBody>
      </p:sp>
      <p:sp>
        <p:nvSpPr>
          <p:cNvPr id="7782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68313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7830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468313" y="3573463"/>
            <a:ext cx="8208962" cy="230346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7832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</p:childTnLst>
        </p:cTn>
      </p:par>
    </p:tnLst>
    <p:bldLst>
      <p:bldP spid="77829" grpId="0" animBg="1"/>
      <p:bldP spid="778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84438" y="4724400"/>
            <a:ext cx="47529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л   гушка</a:t>
            </a:r>
          </a:p>
        </p:txBody>
      </p:sp>
      <p:sp>
        <p:nvSpPr>
          <p:cNvPr id="1024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1025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3419475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WordArt 15"/>
          <p:cNvSpPr>
            <a:spLocks noChangeArrowheads="1" noChangeShapeType="1" noTextEdit="1"/>
          </p:cNvSpPr>
          <p:nvPr/>
        </p:nvSpPr>
        <p:spPr bwMode="auto">
          <a:xfrm>
            <a:off x="33480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я</a:t>
            </a:r>
          </a:p>
        </p:txBody>
      </p:sp>
      <p:pic>
        <p:nvPicPr>
          <p:cNvPr id="10256" name="Picture 16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10257" name="Picture 17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10258" name="AutoShape 1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0" name="Picture 20" descr="4eace87a5bd8"/>
          <p:cNvPicPr>
            <a:picLocks noChangeAspect="1" noChangeArrowheads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>
            <a:off x="684213" y="765175"/>
            <a:ext cx="4448175" cy="3524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</p:childTnLst>
        </p:cTn>
      </p:par>
    </p:tnLst>
    <p:bldLst>
      <p:bldP spid="10254" grpId="0" animBg="1"/>
      <p:bldP spid="102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339975" y="3567113"/>
            <a:ext cx="48974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Скачет зверушка, 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Не рот, а ловушка.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Попадет в ловушку 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И комар и мушка.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              (Лягушка.)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 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Бесхвостое земноводное с длинными задними ногами, приспособленными для прыгания.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7885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8854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39750" y="3429000"/>
            <a:ext cx="8208963" cy="26622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8856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88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6"/>
                  </p:tgtEl>
                </p:cond>
              </p:nextCondLst>
            </p:seq>
          </p:childTnLst>
        </p:cTn>
      </p:par>
    </p:tnLst>
    <p:bldLst>
      <p:bldP spid="78853" grpId="0" animBg="1"/>
      <p:bldP spid="7885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619250" y="4724400"/>
            <a:ext cx="6192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м   дведь</a:t>
            </a:r>
          </a:p>
        </p:txBody>
      </p:sp>
      <p:sp>
        <p:nvSpPr>
          <p:cNvPr id="1126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11274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3276600" y="5300663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1" name="WordArt 17"/>
          <p:cNvSpPr>
            <a:spLocks noChangeArrowheads="1" noChangeShapeType="1" noTextEdit="1"/>
          </p:cNvSpPr>
          <p:nvPr/>
        </p:nvSpPr>
        <p:spPr bwMode="auto">
          <a:xfrm>
            <a:off x="3203575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pic>
        <p:nvPicPr>
          <p:cNvPr id="11282" name="Picture 18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11283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11284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6" name="Picture 22" descr="j035636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33375"/>
            <a:ext cx="3335337" cy="36718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</p:childTnLst>
        </p:cTn>
      </p:par>
    </p:tnLst>
    <p:bldLst>
      <p:bldP spid="11278" grpId="0" animBg="1"/>
      <p:bldP spid="112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827088" y="3933825"/>
            <a:ext cx="76327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Скрипучая берёза дольше стоит. </a:t>
            </a:r>
          </a:p>
          <a:p>
            <a:r>
              <a:rPr lang="ru-RU" sz="2800" b="1">
                <a:latin typeface="Comic Sans MS" pitchFamily="66" charset="0"/>
              </a:rPr>
              <a:t>2. Бела берёза, да дёготь чёрен. 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3. Береза не угроза - где она стоит, там и шумит.</a:t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331913" y="908050"/>
            <a:ext cx="6696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Лиственное дерево с белой корой и с сердцевидными листьями.</a:t>
            </a:r>
            <a:endParaRPr lang="ru-RU" sz="2800">
              <a:latin typeface="Comic Sans MS" pitchFamily="66" charset="0"/>
            </a:endParaRPr>
          </a:p>
        </p:txBody>
      </p:sp>
      <p:sp>
        <p:nvSpPr>
          <p:cNvPr id="37910" name="AutoShape 2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611188" y="3333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926" name="Picture 3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692150"/>
            <a:ext cx="1654175" cy="1651000"/>
          </a:xfrm>
          <a:prstGeom prst="rect">
            <a:avLst/>
          </a:prstGeom>
          <a:noFill/>
        </p:spPr>
      </p:pic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611188" y="3716338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930" name="Picture 42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7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30"/>
                  </p:tgtEl>
                </p:cond>
              </p:nextCondLst>
            </p:seq>
          </p:childTnLst>
        </p:cTn>
      </p:par>
    </p:tnLst>
    <p:bldLst>
      <p:bldP spid="37925" grpId="0" animBg="1"/>
      <p:bldP spid="379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692275" y="3789363"/>
            <a:ext cx="5832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- Мишка, мишка! Что с тобой?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Почему ты спишь зимой?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- Потому, что снег и лёд -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Не малина и не мёд!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                  (В.Орлов)</a:t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58888" y="549275"/>
            <a:ext cx="66960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Крупное хищное млекопитающее с длинной шерстью и толстыми ногами, а также его мех. </a:t>
            </a:r>
          </a:p>
        </p:txBody>
      </p:sp>
      <p:sp>
        <p:nvSpPr>
          <p:cNvPr id="7987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78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539750" y="3573463"/>
            <a:ext cx="8208963" cy="24479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9880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98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80"/>
                  </p:tgtEl>
                </p:cond>
              </p:nextCondLst>
            </p:seq>
          </p:childTnLst>
        </p:cTn>
      </p:par>
    </p:tnLst>
    <p:bldLst>
      <p:bldP spid="79877" grpId="0" animBg="1"/>
      <p:bldP spid="798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6948488" y="278130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84438" y="4724400"/>
            <a:ext cx="4679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безьяна</a:t>
            </a:r>
          </a:p>
        </p:txBody>
      </p:sp>
      <p:sp>
        <p:nvSpPr>
          <p:cNvPr id="1229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229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92417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948488" y="1628775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2124075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5" name="WordArt 17"/>
          <p:cNvSpPr>
            <a:spLocks noChangeArrowheads="1" noChangeShapeType="1" noTextEdit="1"/>
          </p:cNvSpPr>
          <p:nvPr/>
        </p:nvSpPr>
        <p:spPr bwMode="auto">
          <a:xfrm>
            <a:off x="2051050" y="5084763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12306" name="Picture 18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12307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205038"/>
            <a:ext cx="215900" cy="215900"/>
          </a:xfrm>
          <a:prstGeom prst="rect">
            <a:avLst/>
          </a:prstGeom>
          <a:noFill/>
        </p:spPr>
      </p:pic>
      <p:sp>
        <p:nvSpPr>
          <p:cNvPr id="12308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6287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pic>
        <p:nvPicPr>
          <p:cNvPr id="12316" name="Picture 28" descr="25366587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8E9"/>
              </a:clrFrom>
              <a:clrTo>
                <a:srgbClr val="FAF8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404813"/>
            <a:ext cx="3960813" cy="39084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539750" y="3922713"/>
            <a:ext cx="81359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800" b="1">
                <a:latin typeface="Comic Sans MS" pitchFamily="66" charset="0"/>
              </a:rPr>
              <a:t>1. Лев - страшно, а обезьяна - смешно.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И обезьяна с дерева падает.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В хорошем платье и обезьяна красива.</a:t>
            </a:r>
          </a:p>
          <a:p>
            <a:pPr marL="342900" indent="-342900"/>
            <a:endParaRPr lang="ru-RU" sz="2800" b="1">
              <a:latin typeface="Comic Sans MS" pitchFamily="66" charset="0"/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Млекопитающее отряда приматов.</a:t>
            </a:r>
            <a:r>
              <a:rPr lang="ru-RU"/>
              <a:t> </a:t>
            </a:r>
            <a:r>
              <a:rPr lang="ru-RU" sz="2800" b="1">
                <a:latin typeface="Comic Sans MS" pitchFamily="66" charset="0"/>
              </a:rPr>
              <a:t>  </a:t>
            </a:r>
          </a:p>
        </p:txBody>
      </p:sp>
      <p:sp>
        <p:nvSpPr>
          <p:cNvPr id="809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468313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0903" name="Picture 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539750" y="3644900"/>
            <a:ext cx="8208963" cy="2303463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0905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09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5"/>
                  </p:tgtEl>
                </p:cond>
              </p:nextCondLst>
            </p:seq>
          </p:childTnLst>
        </p:cTn>
      </p:par>
    </p:tnLst>
    <p:bldLst>
      <p:bldP spid="80902" grpId="0" animBg="1"/>
      <p:bldP spid="8090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948488" y="278130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24075" y="4724400"/>
            <a:ext cx="46799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с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бака</a:t>
            </a:r>
          </a:p>
        </p:txBody>
      </p:sp>
      <p:sp>
        <p:nvSpPr>
          <p:cNvPr id="13317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13319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924175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6948488" y="1628775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1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1628775"/>
            <a:ext cx="1798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3480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WordArt 17"/>
          <p:cNvSpPr>
            <a:spLocks noChangeArrowheads="1" noChangeShapeType="1" noTextEdit="1"/>
          </p:cNvSpPr>
          <p:nvPr/>
        </p:nvSpPr>
        <p:spPr bwMode="auto">
          <a:xfrm>
            <a:off x="32766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13330" name="Picture 18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13331" name="Picture 19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205038"/>
            <a:ext cx="215900" cy="215900"/>
          </a:xfrm>
          <a:prstGeom prst="rect">
            <a:avLst/>
          </a:prstGeom>
          <a:noFill/>
        </p:spPr>
      </p:pic>
      <p:sp>
        <p:nvSpPr>
          <p:cNvPr id="13332" name="AutoShap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33" name="Picture 21" descr="j0428355"/>
          <p:cNvPicPr>
            <a:picLocks noChangeAspect="1" noChangeArrowheads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>
            <a:off x="611188" y="549275"/>
            <a:ext cx="3246437" cy="40322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8"/>
                  </p:tgtEl>
                </p:cond>
              </p:nextCondLst>
            </p:seq>
          </p:childTnLst>
        </p:cTn>
      </p:par>
    </p:tnLst>
    <p:bldLst>
      <p:bldP spid="13328" grpId="0" animBg="1"/>
      <p:bldP spid="133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684213" y="4138613"/>
            <a:ext cx="76327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800" b="1">
                <a:latin typeface="Comic Sans MS" pitchFamily="66" charset="0"/>
              </a:rPr>
              <a:t>1. По хозяину и собаке честь.</a:t>
            </a:r>
            <a:r>
              <a:rPr lang="ru-RU" sz="2800">
                <a:latin typeface="Comic Sans MS" pitchFamily="66" charset="0"/>
              </a:rPr>
              <a:t> 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Брось собаке кость - и она замолчит.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Без собаки зайца не поймаешь.</a:t>
            </a:r>
            <a:r>
              <a:rPr lang="ru-RU" sz="2800">
                <a:latin typeface="Comic Sans MS" pitchFamily="66" charset="0"/>
              </a:rPr>
              <a:t> </a:t>
            </a:r>
            <a:endParaRPr lang="ru-RU" sz="2800" b="1">
              <a:latin typeface="Comic Sans MS" pitchFamily="66" charset="0"/>
            </a:endParaRP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      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684213" y="692150"/>
            <a:ext cx="7921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Домашнее животное семейства псовых.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95288" y="549275"/>
            <a:ext cx="8496300" cy="223043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26" name="Picture 6" descr="j0344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836613"/>
            <a:ext cx="1654175" cy="1651000"/>
          </a:xfrm>
          <a:prstGeom prst="rect">
            <a:avLst/>
          </a:prstGeom>
          <a:noFill/>
        </p:spPr>
      </p:pic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95288" y="3716338"/>
            <a:ext cx="8497887" cy="23764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28" name="Picture 8" descr="j0344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1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8"/>
                  </p:tgtEl>
                </p:cond>
              </p:nextCondLst>
            </p:seq>
          </p:childTnLst>
        </p:cTn>
      </p:par>
    </p:tnLst>
    <p:bldLst>
      <p:bldP spid="81925" grpId="0" animBg="1"/>
      <p:bldP spid="8192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6948488" y="2708275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124075" y="4724400"/>
            <a:ext cx="5113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завтр   к</a:t>
            </a:r>
          </a:p>
        </p:txBody>
      </p:sp>
      <p:sp>
        <p:nvSpPr>
          <p:cNvPr id="2970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852738"/>
            <a:ext cx="1800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2970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5580063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9" name="WordArt 13"/>
          <p:cNvSpPr>
            <a:spLocks noChangeArrowheads="1" noChangeShapeType="1" noTextEdit="1"/>
          </p:cNvSpPr>
          <p:nvPr/>
        </p:nvSpPr>
        <p:spPr bwMode="auto">
          <a:xfrm>
            <a:off x="5508625" y="5084763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pic>
        <p:nvPicPr>
          <p:cNvPr id="29710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29711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2971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715" name="Picture 19" descr="j04132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333375"/>
            <a:ext cx="3960813" cy="37226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</p:childTnLst>
        </p:cTn>
      </p:par>
    </p:tnLst>
    <p:bldLst>
      <p:bldP spid="29708" grpId="0" animBg="1"/>
      <p:bldP spid="2970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611188" y="3673475"/>
            <a:ext cx="79216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800" b="1">
                <a:latin typeface="Comic Sans MS" pitchFamily="66" charset="0"/>
              </a:rPr>
              <a:t>1. Хороший завтрак не заменит хорошего обеда.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Завтрак съешь сам, обед раздели с другом, а ужин отдай врагу</a:t>
            </a:r>
            <a:r>
              <a:rPr lang="ru-RU" sz="2800">
                <a:latin typeface="Comic Sans MS" pitchFamily="66" charset="0"/>
              </a:rPr>
              <a:t>.</a:t>
            </a:r>
            <a:endParaRPr lang="ru-RU" sz="2800" b="1">
              <a:latin typeface="Comic Sans MS" pitchFamily="66" charset="0"/>
            </a:endParaRPr>
          </a:p>
          <a:p>
            <a:pPr marL="342900" indent="-342900"/>
            <a:endParaRPr lang="ru-RU" sz="2800" b="1">
              <a:latin typeface="Comic Sans MS" pitchFamily="66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1258888" y="620713"/>
            <a:ext cx="6769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Утренняя еда. 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539750" y="620713"/>
            <a:ext cx="8208963" cy="22320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950" name="Picture 6" descr="j0344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539750" y="3789363"/>
            <a:ext cx="8208963" cy="2303462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948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2952" name="Picture 8" descr="j0344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29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2"/>
                  </p:tgtEl>
                </p:cond>
              </p:nextCondLst>
            </p:seq>
          </p:childTnLst>
        </p:cTn>
      </p:par>
    </p:tnLst>
    <p:bldLst>
      <p:bldP spid="82949" grpId="0" animBg="1"/>
      <p:bldP spid="8295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92275" y="4724400"/>
            <a:ext cx="4537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килогра</a:t>
            </a:r>
          </a:p>
        </p:txBody>
      </p:sp>
      <p:sp>
        <p:nvSpPr>
          <p:cNvPr id="3072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3073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156325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6011863" y="5157788"/>
            <a:ext cx="1223962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мм</a:t>
            </a:r>
          </a:p>
        </p:txBody>
      </p:sp>
      <p:pic>
        <p:nvPicPr>
          <p:cNvPr id="30734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30735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3073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39" name="Picture 19" descr="gg290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33375"/>
            <a:ext cx="2968625" cy="3816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  <p:bldLst>
      <p:bldP spid="30732" grpId="0" animBg="1"/>
      <p:bldP spid="3073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55650" y="4652963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Работал шажком - получишь килограмм с мешком.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Основная единица массы в Международной системе единиц, равная 1000 г.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800" b="1">
                <a:latin typeface="Comic Sans MS" pitchFamily="66" charset="0"/>
              </a:rPr>
              <a:t> </a:t>
            </a:r>
          </a:p>
        </p:txBody>
      </p:sp>
      <p:sp>
        <p:nvSpPr>
          <p:cNvPr id="839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3974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539750" y="3644900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3976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6"/>
                  </p:tgtEl>
                </p:cond>
              </p:nextCondLst>
            </p:seq>
          </p:childTnLst>
        </p:cTn>
      </p:par>
    </p:tnLst>
    <p:bldLst>
      <p:bldP spid="83973" grpId="0" animBg="1"/>
      <p:bldP spid="8397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484438" y="4724400"/>
            <a:ext cx="47513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м   гази</a:t>
            </a:r>
            <a:r>
              <a:rPr lang="ru-RU" sz="8000" b="1">
                <a:solidFill>
                  <a:srgbClr val="009900"/>
                </a:solidFill>
                <a:cs typeface="Arial" charset="0"/>
              </a:rPr>
              <a:t>́́</a:t>
            </a:r>
            <a:r>
              <a:rPr lang="ru-RU" sz="8000" b="1">
                <a:solidFill>
                  <a:srgbClr val="009900"/>
                </a:solidFill>
              </a:rPr>
              <a:t>н</a:t>
            </a:r>
          </a:p>
        </p:txBody>
      </p:sp>
      <p:sp>
        <p:nvSpPr>
          <p:cNvPr id="6042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042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6042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35639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0429" name="WordArt 13"/>
          <p:cNvSpPr>
            <a:spLocks noChangeArrowheads="1" noChangeShapeType="1" noTextEdit="1"/>
          </p:cNvSpPr>
          <p:nvPr/>
        </p:nvSpPr>
        <p:spPr bwMode="auto">
          <a:xfrm>
            <a:off x="35639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pic>
        <p:nvPicPr>
          <p:cNvPr id="60430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60431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6043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0437" name="Picture 21" descr="j00893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33375"/>
            <a:ext cx="4464050" cy="39893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8"/>
                  </p:tgtEl>
                </p:cond>
              </p:nextCondLst>
            </p:seq>
          </p:childTnLst>
        </p:cTn>
      </p:par>
    </p:tnLst>
    <p:bldLst>
      <p:bldP spid="60428" grpId="0" animBg="1"/>
      <p:bldP spid="604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908175" y="4724400"/>
            <a:ext cx="5616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гв   здика</a:t>
            </a:r>
          </a:p>
        </p:txBody>
      </p:sp>
      <p:sp>
        <p:nvSpPr>
          <p:cNvPr id="5126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5131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5639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6" name="WordArt 16"/>
          <p:cNvSpPr>
            <a:spLocks noChangeArrowheads="1" noChangeShapeType="1" noTextEdit="1"/>
          </p:cNvSpPr>
          <p:nvPr/>
        </p:nvSpPr>
        <p:spPr bwMode="auto">
          <a:xfrm>
            <a:off x="34925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5139" name="AutoShap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40" name="Picture 20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5141" name="Picture 21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5146" name="Picture 26" descr="gvoz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620713"/>
            <a:ext cx="3671888" cy="3529012"/>
          </a:xfrm>
          <a:prstGeom prst="rect">
            <a:avLst/>
          </a:prstGeom>
          <a:noFill/>
        </p:spPr>
      </p:pic>
      <p:pic>
        <p:nvPicPr>
          <p:cNvPr id="5148" name="Picture 28" descr="2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2420938"/>
            <a:ext cx="2009775" cy="2057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</p:childTnLst>
        </p:cTn>
      </p:par>
    </p:tnLst>
    <p:bldLst>
      <p:bldP spid="5135" grpId="0" animBg="1"/>
      <p:bldP spid="51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042988" y="3789363"/>
            <a:ext cx="77771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Скоро откроется магазин игрушек.</a:t>
            </a:r>
          </a:p>
          <a:p>
            <a:r>
              <a:rPr lang="ru-RU" sz="2800" b="1">
                <a:latin typeface="Comic Sans MS" pitchFamily="66" charset="0"/>
              </a:rPr>
              <a:t>2. Мама попросила меня сходить в магазин за хлебом.</a:t>
            </a:r>
          </a:p>
          <a:p>
            <a:r>
              <a:rPr lang="ru-RU" sz="2800" b="1">
                <a:latin typeface="Comic Sans MS" pitchFamily="66" charset="0"/>
              </a:rPr>
              <a:t/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150938" y="620713"/>
            <a:ext cx="73088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Учреждение, производящее различную торговлю, а также помещение, в котором производится такая торговля.</a:t>
            </a:r>
          </a:p>
        </p:txBody>
      </p:sp>
      <p:sp>
        <p:nvSpPr>
          <p:cNvPr id="8499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95288" y="620713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4998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539750" y="3573463"/>
            <a:ext cx="8208963" cy="237648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5000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9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9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50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000"/>
                  </p:tgtEl>
                </p:cond>
              </p:nextCondLst>
            </p:seq>
          </p:childTnLst>
        </p:cTn>
      </p:par>
    </p:tnLst>
    <p:bldLst>
      <p:bldP spid="84997" grpId="0" animBg="1"/>
      <p:bldP spid="8499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195513" y="4724400"/>
            <a:ext cx="4968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м   локо</a:t>
            </a:r>
          </a:p>
        </p:txBody>
      </p:sp>
      <p:sp>
        <p:nvSpPr>
          <p:cNvPr id="3174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31754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35639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35639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31759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31760" name="Picture 16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31761" name="AutoShape 1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67" name="Picture 23" descr="j030007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91471">
            <a:off x="1908175" y="765175"/>
            <a:ext cx="2217738" cy="3529013"/>
          </a:xfrm>
          <a:prstGeom prst="rect">
            <a:avLst/>
          </a:prstGeom>
          <a:noFill/>
        </p:spPr>
      </p:pic>
      <p:pic>
        <p:nvPicPr>
          <p:cNvPr id="31766" name="Picture 22" descr="j0412558"/>
          <p:cNvPicPr>
            <a:picLocks noChangeAspect="1" noChangeArrowheads="1"/>
          </p:cNvPicPr>
          <p:nvPr/>
        </p:nvPicPr>
        <p:blipFill>
          <a:blip r:embed="rId8"/>
          <a:srcRect r="46927" b="20520"/>
          <a:stretch>
            <a:fillRect/>
          </a:stretch>
        </p:blipFill>
        <p:spPr bwMode="auto">
          <a:xfrm>
            <a:off x="900113" y="2276475"/>
            <a:ext cx="1295400" cy="17287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7"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755650" y="3860800"/>
            <a:ext cx="7920038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800" b="1">
                <a:latin typeface="Comic Sans MS" pitchFamily="66" charset="0"/>
              </a:rPr>
              <a:t>1. Чего в молоке не было, того в сыворотке не найдёшь.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Кто не любил корову, тот всегда мечтал о молоке.</a:t>
            </a:r>
            <a:r>
              <a:rPr lang="ru-RU"/>
              <a:t> </a:t>
            </a:r>
            <a:endParaRPr lang="ru-RU" sz="2800" b="1">
              <a:latin typeface="Comic Sans MS" pitchFamily="66" charset="0"/>
            </a:endParaRP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Молоко у коровы на языке</a:t>
            </a:r>
            <a:r>
              <a:rPr lang="ru-RU" sz="2800">
                <a:latin typeface="Comic Sans MS" pitchFamily="66" charset="0"/>
              </a:rPr>
              <a:t>.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55650" y="620713"/>
            <a:ext cx="7993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Белая жидкость, выделяемая грудными железами женщин и самок млекопитающих после родов для вскармливания младенца, детёныша.</a:t>
            </a:r>
          </a:p>
        </p:txBody>
      </p:sp>
      <p:sp>
        <p:nvSpPr>
          <p:cNvPr id="8602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684213" y="620713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6023" name="Picture 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84213" y="3500438"/>
            <a:ext cx="8208962" cy="252095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6025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6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5"/>
                  </p:tgtEl>
                </p:cond>
              </p:nextCondLst>
            </p:seq>
          </p:childTnLst>
        </p:cTn>
      </p:par>
    </p:tnLst>
    <p:bldLst>
      <p:bldP spid="86022" grpId="0" animBg="1"/>
      <p:bldP spid="8602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555875" y="4724400"/>
            <a:ext cx="4392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 бед</a:t>
            </a:r>
          </a:p>
        </p:txBody>
      </p:sp>
      <p:sp>
        <p:nvSpPr>
          <p:cNvPr id="32773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3277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3480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81" name="WordArt 13"/>
          <p:cNvSpPr>
            <a:spLocks noChangeArrowheads="1" noChangeShapeType="1" noTextEdit="1"/>
          </p:cNvSpPr>
          <p:nvPr/>
        </p:nvSpPr>
        <p:spPr bwMode="auto">
          <a:xfrm>
            <a:off x="3276600" y="5084763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pic>
        <p:nvPicPr>
          <p:cNvPr id="32782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32783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3278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2786" name="Picture 18" descr="j04128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549275"/>
            <a:ext cx="4364038" cy="34353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80"/>
                  </p:tgtEl>
                </p:cond>
              </p:nextCondLst>
            </p:seq>
          </p:childTnLst>
        </p:cTn>
      </p:par>
    </p:tnLst>
    <p:bldLst>
      <p:bldP spid="32780" grpId="0" animBg="1"/>
      <p:bldP spid="327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827088" y="3998913"/>
            <a:ext cx="79216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r>
              <a:rPr lang="ru-RU" sz="2800" b="1">
                <a:latin typeface="Comic Sans MS" pitchFamily="66" charset="0"/>
              </a:rPr>
              <a:t>1. Обед красен не ложкой, а едоком.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2. И обед не обед, когда хозяйки нет.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>3. Изба красна углами, обед - пирогами.</a:t>
            </a:r>
          </a:p>
          <a:p>
            <a:pPr marL="342900" indent="-342900"/>
            <a:r>
              <a:rPr lang="ru-RU" sz="2800" b="1">
                <a:latin typeface="Comic Sans MS" pitchFamily="66" charset="0"/>
              </a:rPr>
              <a:t/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042988" y="549275"/>
            <a:ext cx="727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Приём пищи, обычно в середине дня.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8704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11188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611188" y="3716338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7049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4076700"/>
            <a:ext cx="1654175" cy="1651000"/>
          </a:xfrm>
          <a:prstGeom prst="rect">
            <a:avLst/>
          </a:prstGeom>
          <a:noFill/>
        </p:spPr>
      </p:pic>
      <p:pic>
        <p:nvPicPr>
          <p:cNvPr id="87050" name="Picture 10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83661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7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50"/>
                  </p:tgtEl>
                </p:cond>
              </p:nextCondLst>
            </p:seq>
          </p:childTnLst>
        </p:cTn>
      </p:par>
    </p:tnLst>
    <p:bldLst>
      <p:bldP spid="87046" grpId="0" animBg="1"/>
      <p:bldP spid="8704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55875" y="4724400"/>
            <a:ext cx="43926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п   рог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  </a:t>
            </a:r>
            <a:endParaRPr lang="ru-RU" sz="8000" b="1">
              <a:solidFill>
                <a:srgbClr val="009900"/>
              </a:solidFill>
            </a:endParaRPr>
          </a:p>
        </p:txBody>
      </p:sp>
      <p:sp>
        <p:nvSpPr>
          <p:cNvPr id="55301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3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55306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39243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39243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55310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55311" name="Picture 15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5531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315" name="Picture 19" descr="j041335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692150"/>
            <a:ext cx="3889375" cy="32988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8"/>
                  </p:tgtEl>
                </p:cond>
              </p:nextCondLst>
            </p:seq>
          </p:childTnLst>
        </p:cTn>
      </p:par>
    </p:tnLst>
    <p:bldLst>
      <p:bldP spid="55308" grpId="0" animBg="1"/>
      <p:bldP spid="5530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827088" y="3354388"/>
            <a:ext cx="77787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1. В пирог всё завернёшь.</a:t>
            </a:r>
          </a:p>
          <a:p>
            <a:r>
              <a:rPr lang="ru-RU" sz="2800" b="1">
                <a:latin typeface="Comic Sans MS" pitchFamily="66" charset="0"/>
              </a:rPr>
              <a:t>2. Молчит как рыба в пироге.</a:t>
            </a:r>
          </a:p>
          <a:p>
            <a:r>
              <a:rPr lang="ru-RU" sz="2800" b="1">
                <a:latin typeface="Comic Sans MS" pitchFamily="66" charset="0"/>
              </a:rPr>
              <a:t>3. Ёрш бы в ухе, но лещ в пироге.</a:t>
            </a:r>
            <a:endParaRPr lang="ru-RU" sz="2800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/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8496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Печёное изделие из раскатанного теста с начинкой.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880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39750" y="3716338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8073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908050"/>
            <a:ext cx="1654175" cy="1651000"/>
          </a:xfrm>
          <a:prstGeom prst="rect">
            <a:avLst/>
          </a:prstGeom>
          <a:noFill/>
        </p:spPr>
      </p:pic>
      <p:pic>
        <p:nvPicPr>
          <p:cNvPr id="88074" name="Picture 10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8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8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74"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339975" y="4724400"/>
            <a:ext cx="48244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сах   р</a:t>
            </a:r>
          </a:p>
        </p:txBody>
      </p:sp>
      <p:sp>
        <p:nvSpPr>
          <p:cNvPr id="5632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56330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56331" name="Oval 11"/>
          <p:cNvSpPr>
            <a:spLocks noChangeArrowheads="1"/>
          </p:cNvSpPr>
          <p:nvPr/>
        </p:nvSpPr>
        <p:spPr bwMode="auto">
          <a:xfrm>
            <a:off x="50038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WordArt 12"/>
          <p:cNvSpPr>
            <a:spLocks noChangeArrowheads="1" noChangeShapeType="1" noTextEdit="1"/>
          </p:cNvSpPr>
          <p:nvPr/>
        </p:nvSpPr>
        <p:spPr bwMode="auto">
          <a:xfrm>
            <a:off x="4932363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pic>
        <p:nvPicPr>
          <p:cNvPr id="56333" name="Picture 13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56334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5633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6338" name="Picture 18" descr="suga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/>
          <a:stretch>
            <a:fillRect/>
          </a:stretch>
        </p:blipFill>
        <p:spPr bwMode="auto">
          <a:xfrm>
            <a:off x="684213" y="620713"/>
            <a:ext cx="4535487" cy="33543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31"/>
                  </p:tgtEl>
                </p:cond>
              </p:nextCondLst>
            </p:seq>
          </p:childTnLst>
        </p:cTn>
      </p:par>
    </p:tnLst>
    <p:bldLst>
      <p:bldP spid="56331" grpId="0" animBg="1"/>
      <p:bldP spid="563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684213" y="3779838"/>
            <a:ext cx="777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1. Речи сахарные, а за пазухой камушек.</a:t>
            </a:r>
          </a:p>
          <a:p>
            <a:r>
              <a:rPr lang="ru-RU" sz="2800" b="1">
                <a:latin typeface="Comic Sans MS" pitchFamily="66" charset="0"/>
              </a:rPr>
              <a:t>2. Соломы воз, сахара кусок - одна цена.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68313" y="620713"/>
            <a:ext cx="8388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Кристаллического питательное белое сладкое вещество, получаемое из сахарной свёклы или из сахарного тростника.</a:t>
            </a:r>
          </a:p>
        </p:txBody>
      </p:sp>
      <p:sp>
        <p:nvSpPr>
          <p:cNvPr id="901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68313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0118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68313" y="3644900"/>
            <a:ext cx="8208962" cy="2376488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0121" name="Picture 9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0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121"/>
                  </p:tgtEl>
                </p:cond>
              </p:nextCondLst>
            </p:seq>
          </p:childTnLst>
        </p:cTn>
      </p:par>
    </p:tnLst>
    <p:bldLst>
      <p:bldP spid="90117" grpId="0" animBg="1"/>
      <p:bldP spid="9012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187450" y="4724400"/>
            <a:ext cx="6192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уж </a:t>
            </a:r>
            <a:r>
              <a:rPr lang="ru-RU" sz="8000" b="1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8000" b="1">
                <a:solidFill>
                  <a:srgbClr val="009900"/>
                </a:solidFill>
              </a:rPr>
              <a:t> н</a:t>
            </a:r>
          </a:p>
        </p:txBody>
      </p:sp>
      <p:sp>
        <p:nvSpPr>
          <p:cNvPr id="57349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51" name="Text Box 7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57354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4356100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WordArt 12"/>
          <p:cNvSpPr>
            <a:spLocks noChangeArrowheads="1" noChangeShapeType="1" noTextEdit="1"/>
          </p:cNvSpPr>
          <p:nvPr/>
        </p:nvSpPr>
        <p:spPr bwMode="auto">
          <a:xfrm>
            <a:off x="4284663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и</a:t>
            </a:r>
          </a:p>
        </p:txBody>
      </p:sp>
      <p:pic>
        <p:nvPicPr>
          <p:cNvPr id="57357" name="Picture 13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57358" name="Picture 14" descr="j03442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5735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7363" name="Picture 19" descr="j02315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76250"/>
            <a:ext cx="3530600" cy="37449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5"/>
                  </p:tgtEl>
                </p:cond>
              </p:nextCondLst>
            </p:seq>
          </p:childTnLst>
        </p:cTn>
      </p:par>
    </p:tnLst>
    <p:bldLst>
      <p:bldP spid="57355" grpId="0" animBg="1"/>
      <p:bldP spid="573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979613" y="3695700"/>
            <a:ext cx="48974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Погляди-ка, погляди-ка!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Что за красный огонёк?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Это тонкая гвоздика</a:t>
            </a:r>
            <a:br>
              <a:rPr lang="ru-RU" sz="2800" b="1">
                <a:latin typeface="Comic Sans MS" pitchFamily="66" charset="0"/>
              </a:rPr>
            </a:br>
            <a:r>
              <a:rPr lang="ru-RU" sz="2800" b="1">
                <a:latin typeface="Comic Sans MS" pitchFamily="66" charset="0"/>
              </a:rPr>
              <a:t>Жаркий празднует денёк.</a:t>
            </a:r>
          </a:p>
          <a:p>
            <a:r>
              <a:rPr lang="ru-RU" sz="2800" b="1">
                <a:latin typeface="Comic Sans MS" pitchFamily="66" charset="0"/>
              </a:rPr>
              <a:t>                (Е. Серова)</a:t>
            </a:r>
          </a:p>
          <a:p>
            <a:pPr algn="ctr"/>
            <a:endParaRPr lang="ru-RU" sz="2800" b="1">
              <a:latin typeface="Comic Sans MS" pitchFamily="66" charset="0"/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755650" y="476250"/>
            <a:ext cx="79930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1.Травянистое дикорастущее и садовое растение с яркими цветками и с пряным запахом. 2. Пряность из сушёных цветочных почек гвоздичного дерева. </a:t>
            </a:r>
          </a:p>
          <a:p>
            <a:pPr algn="r">
              <a:spcBef>
                <a:spcPct val="50000"/>
              </a:spcBef>
            </a:pPr>
            <a:r>
              <a:rPr lang="ru-RU"/>
              <a:t> </a:t>
            </a:r>
          </a:p>
        </p:txBody>
      </p:sp>
      <p:sp>
        <p:nvSpPr>
          <p:cNvPr id="39946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468313" y="549275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56" name="Picture 20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468313" y="3644900"/>
            <a:ext cx="8208962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58" name="Picture 22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05263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58"/>
                  </p:tgtEl>
                </p:cond>
              </p:nextCondLst>
            </p:seq>
          </p:childTnLst>
        </p:cTn>
      </p:par>
    </p:tnLst>
    <p:bldLst>
      <p:bldP spid="39955" grpId="0" animBg="1"/>
      <p:bldP spid="399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258888" y="3141663"/>
            <a:ext cx="7345362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1. Ужин не нужен - был бы обед.</a:t>
            </a:r>
            <a:r>
              <a:rPr lang="ru-RU"/>
              <a:t> </a:t>
            </a:r>
            <a:r>
              <a:rPr lang="ru-RU" sz="2800" b="1">
                <a:latin typeface="Comic Sans MS" pitchFamily="66" charset="0"/>
              </a:rPr>
              <a:t> </a:t>
            </a:r>
          </a:p>
          <a:p>
            <a:r>
              <a:rPr lang="ru-RU" sz="2800" b="1">
                <a:latin typeface="Comic Sans MS" pitchFamily="66" charset="0"/>
              </a:rPr>
              <a:t>2. Всякому нужен и обед и ужин.</a:t>
            </a:r>
            <a:r>
              <a:rPr lang="ru-RU" sz="2800">
                <a:latin typeface="Comic Sans MS" pitchFamily="66" charset="0"/>
              </a:rPr>
              <a:t> </a:t>
            </a:r>
            <a:endParaRPr lang="ru-RU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3. Без ужина подушка под головой вертится.</a:t>
            </a:r>
            <a:r>
              <a:rPr lang="ru-RU" sz="2800">
                <a:latin typeface="Comic Sans MS" pitchFamily="66" charset="0"/>
              </a:rPr>
              <a:t> </a:t>
            </a:r>
          </a:p>
          <a:p>
            <a:r>
              <a:rPr lang="ru-RU" sz="2800" b="1">
                <a:latin typeface="Comic Sans MS" pitchFamily="66" charset="0"/>
              </a:rPr>
              <a:t/>
            </a:r>
            <a:br>
              <a:rPr lang="ru-RU" sz="2800" b="1">
                <a:latin typeface="Comic Sans MS" pitchFamily="66" charset="0"/>
              </a:rPr>
            </a:br>
            <a:endParaRPr lang="ru-RU" sz="2800" b="1">
              <a:latin typeface="Comic Sans MS" pitchFamily="66" charset="0"/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00113" y="620713"/>
            <a:ext cx="777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Вечерняя еда.</a:t>
            </a:r>
            <a:r>
              <a:rPr lang="ru-RU"/>
              <a:t> </a:t>
            </a:r>
            <a:r>
              <a:rPr lang="ru-RU" sz="2800">
                <a:latin typeface="Comic Sans MS" pitchFamily="66" charset="0"/>
              </a:rPr>
              <a:t> </a:t>
            </a:r>
          </a:p>
        </p:txBody>
      </p:sp>
      <p:sp>
        <p:nvSpPr>
          <p:cNvPr id="911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9750" y="549275"/>
            <a:ext cx="8208963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1142" name="Picture 6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539750" y="3429000"/>
            <a:ext cx="8208963" cy="2590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1144" name="Picture 8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933825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1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144"/>
                  </p:tgtEl>
                </p:cond>
              </p:nextCondLst>
            </p:seq>
          </p:childTnLst>
        </p:cTn>
      </p:par>
    </p:tnLst>
    <p:bldLst>
      <p:bldP spid="91141" grpId="0" animBg="1"/>
      <p:bldP spid="9114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468313" y="2276475"/>
            <a:ext cx="28797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б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рёза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гв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здика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лника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лина</a:t>
            </a:r>
          </a:p>
          <a:p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вёс</a:t>
            </a:r>
          </a:p>
          <a:p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43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4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476250"/>
            <a:ext cx="1655763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45" name="Text Box 1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549275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Проверь себя</a:t>
            </a:r>
          </a:p>
        </p:txBody>
      </p:sp>
      <p:sp>
        <p:nvSpPr>
          <p:cNvPr id="44046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Выполни задания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484438" y="549275"/>
            <a:ext cx="4103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Спиши слова, вставь пропущенные буквы.</a:t>
            </a: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276600" y="2276475"/>
            <a:ext cx="25193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дуванчик</a:t>
            </a:r>
          </a:p>
          <a:p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рех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пш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ница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машка</a:t>
            </a:r>
          </a:p>
          <a:p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300788" y="2205038"/>
            <a:ext cx="251936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бина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рень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ябл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ня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яг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да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11188" y="2205038"/>
            <a:ext cx="2519362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б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е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рёза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гв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здика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з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е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мл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я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ника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а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лина</a:t>
            </a:r>
          </a:p>
          <a:p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вёс</a:t>
            </a:r>
          </a:p>
          <a:p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492500" y="2205038"/>
            <a:ext cx="25193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дуванчик</a:t>
            </a:r>
          </a:p>
          <a:p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рех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пш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е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ница</a:t>
            </a:r>
          </a:p>
          <a:p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sz="32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машка</a:t>
            </a:r>
          </a:p>
          <a:p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6516688" y="2133600"/>
            <a:ext cx="1944687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я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бина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рень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ябл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ня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яг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да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476375" y="2133600"/>
            <a:ext cx="25923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ж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вотное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за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ц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к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рова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л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сица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148263" y="2133600"/>
            <a:ext cx="3168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л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гушка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дведь</a:t>
            </a:r>
          </a:p>
          <a:p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безьяна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бака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484438" y="549275"/>
            <a:ext cx="4103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Спиши слова, вставь пропущенные буквы.</a:t>
            </a:r>
          </a:p>
        </p:txBody>
      </p:sp>
      <p:sp>
        <p:nvSpPr>
          <p:cNvPr id="51207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549275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Проверь себя</a:t>
            </a:r>
          </a:p>
        </p:txBody>
      </p:sp>
      <p:sp>
        <p:nvSpPr>
          <p:cNvPr id="5120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476250"/>
            <a:ext cx="1655763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Text Box 1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54927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Выполни задания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60350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3200"/>
          </a:p>
        </p:txBody>
      </p:sp>
      <p:sp>
        <p:nvSpPr>
          <p:cNvPr id="4813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476375" y="2133600"/>
            <a:ext cx="25923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ж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вотное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за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я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ц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корова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л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сица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5148263" y="2133600"/>
            <a:ext cx="3168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л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я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гушка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е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дведь</a:t>
            </a:r>
          </a:p>
          <a:p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безьяна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бака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651500" y="2133600"/>
            <a:ext cx="2305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бед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п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рог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сах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уж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н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60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05488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547813" y="2133600"/>
            <a:ext cx="28082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завтр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к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килогра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газин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b="1">
                <a:solidFill>
                  <a:schemeClr val="bg1"/>
                </a:solidFill>
              </a:rPr>
              <a:t>•</a:t>
            </a:r>
            <a:r>
              <a:rPr lang="ru-RU"/>
              <a:t> 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локо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484438" y="260350"/>
            <a:ext cx="41036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Спиши слова, вставь пропущенные буквы.</a:t>
            </a:r>
          </a:p>
        </p:txBody>
      </p:sp>
      <p:sp>
        <p:nvSpPr>
          <p:cNvPr id="46090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39750" y="333375"/>
            <a:ext cx="1655763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Text Box 1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1655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Выполни задания</a:t>
            </a:r>
          </a:p>
        </p:txBody>
      </p:sp>
      <p:sp>
        <p:nvSpPr>
          <p:cNvPr id="46093" name="AutoShape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77050" y="333375"/>
            <a:ext cx="1655763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6092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948488" y="404813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Проверь себя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00"/>
          </a:solidFill>
          <a:ln w="254000" cmpd="thickThin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05488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47813" y="2133600"/>
            <a:ext cx="28082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завтр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а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к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килогра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мм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а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газин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м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локо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651500" y="2133600"/>
            <a:ext cx="23050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о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бед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п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рог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сах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а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р</a:t>
            </a:r>
          </a:p>
          <a:p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уж</a:t>
            </a:r>
            <a:r>
              <a:rPr lang="ru-RU" sz="3600" b="1" u="sng">
                <a:solidFill>
                  <a:schemeClr val="bg1"/>
                </a:solidFill>
                <a:latin typeface="Comic Sans MS" pitchFamily="66" charset="0"/>
              </a:rPr>
              <a:t>и</a:t>
            </a:r>
            <a:r>
              <a:rPr lang="ru-RU" sz="3600" b="1">
                <a:solidFill>
                  <a:schemeClr val="bg1"/>
                </a:solidFill>
                <a:latin typeface="Comic Sans MS" pitchFamily="66" charset="0"/>
              </a:rPr>
              <a:t>н</a:t>
            </a:r>
          </a:p>
          <a:p>
            <a:endParaRPr lang="ru-RU" sz="36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4356100" y="620713"/>
            <a:ext cx="3743325" cy="10080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1AC036">
                  <a:gamma/>
                  <a:shade val="46275"/>
                  <a:invGamma/>
                </a:srgbClr>
              </a:gs>
              <a:gs pos="50000">
                <a:srgbClr val="1AC036">
                  <a:alpha val="61000"/>
                </a:srgbClr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lin ang="5400000" scaled="1"/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356100" y="692150"/>
            <a:ext cx="3600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</a:rPr>
              <a:t>«Растения»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3708400" y="2420938"/>
            <a:ext cx="3743325" cy="10080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1AC036">
                  <a:gamma/>
                  <a:shade val="46275"/>
                  <a:invGamma/>
                </a:srgbClr>
              </a:gs>
              <a:gs pos="50000">
                <a:srgbClr val="1AC036">
                  <a:alpha val="61000"/>
                </a:srgbClr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lin ang="5400000" scaled="1"/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427538" y="4292600"/>
            <a:ext cx="3816350" cy="10080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1AC036">
                  <a:gamma/>
                  <a:shade val="46275"/>
                  <a:invGamma/>
                </a:srgbClr>
              </a:gs>
              <a:gs pos="50000">
                <a:srgbClr val="1AC036">
                  <a:alpha val="61000"/>
                </a:srgbClr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lin ang="5400000" scaled="1"/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708400" y="2492375"/>
            <a:ext cx="3816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</a:rPr>
              <a:t>«Животные»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427538" y="4437063"/>
            <a:ext cx="3744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FF00"/>
                </a:solidFill>
              </a:rPr>
              <a:t>«Продукты»</a:t>
            </a:r>
          </a:p>
        </p:txBody>
      </p:sp>
      <p:sp>
        <p:nvSpPr>
          <p:cNvPr id="6247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1013" y="6092825"/>
            <a:ext cx="792162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3" name="Oval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913" y="692150"/>
            <a:ext cx="2303462" cy="1008063"/>
          </a:xfrm>
          <a:prstGeom prst="ellipse">
            <a:avLst/>
          </a:prstGeom>
          <a:gradFill rotWithShape="1">
            <a:gsLst>
              <a:gs pos="0">
                <a:srgbClr val="1AC036"/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52400" cmpd="thickThin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4" name="Oval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8313" y="2492375"/>
            <a:ext cx="2303462" cy="1008063"/>
          </a:xfrm>
          <a:prstGeom prst="ellipse">
            <a:avLst/>
          </a:prstGeom>
          <a:gradFill rotWithShape="1">
            <a:gsLst>
              <a:gs pos="0">
                <a:srgbClr val="1AC036"/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52400" cmpd="thickThin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5" name="Oval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58888" y="4292600"/>
            <a:ext cx="2303462" cy="1008063"/>
          </a:xfrm>
          <a:prstGeom prst="ellipse">
            <a:avLst/>
          </a:prstGeom>
          <a:gradFill rotWithShape="1">
            <a:gsLst>
              <a:gs pos="0">
                <a:srgbClr val="1AC036"/>
              </a:gs>
              <a:gs pos="100000">
                <a:srgbClr val="1AC036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52400" cmpd="thickThin">
            <a:solidFill>
              <a:srgbClr val="99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2476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331913" y="90805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Проверь себя</a:t>
            </a:r>
          </a:p>
        </p:txBody>
      </p:sp>
      <p:sp>
        <p:nvSpPr>
          <p:cNvPr id="62477" name="Text Box 1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468313" y="270827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Проверь себя</a:t>
            </a:r>
          </a:p>
        </p:txBody>
      </p:sp>
      <p:sp>
        <p:nvSpPr>
          <p:cNvPr id="62478" name="Text Box 1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58888" y="4508500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  <a:latin typeface="Comic Sans MS" pitchFamily="66" charset="0"/>
              </a:rPr>
              <a:t>Проверь себя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1" name="Picture 19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36613"/>
            <a:ext cx="217488" cy="217487"/>
          </a:xfrm>
          <a:prstGeom prst="rect">
            <a:avLst/>
          </a:prstGeom>
          <a:noFill/>
        </p:spPr>
      </p:pic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684213" y="549275"/>
            <a:ext cx="84597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endParaRPr lang="ru-RU" sz="1200"/>
          </a:p>
          <a:p>
            <a:pPr marL="342900" indent="-342900"/>
            <a:r>
              <a:rPr lang="ru-RU" b="1"/>
              <a:t> </a:t>
            </a:r>
            <a:r>
              <a:rPr lang="ru-RU" sz="2400" b="1">
                <a:solidFill>
                  <a:srgbClr val="009900"/>
                </a:solidFill>
              </a:rPr>
              <a:t>1. Поставь  в слове знак ударения.</a:t>
            </a:r>
          </a:p>
          <a:p>
            <a:pPr marL="342900" indent="-342900"/>
            <a:r>
              <a:rPr lang="ru-RU" sz="2400" b="1"/>
              <a:t> 2. Раздели слово для переноса.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3. Раздели слово на слоги.</a:t>
            </a:r>
          </a:p>
          <a:p>
            <a:pPr marL="342900" indent="-342900"/>
            <a:r>
              <a:rPr lang="ru-RU" sz="2400" b="1"/>
              <a:t> 4. Подбери к слову однокоренные слова, запиши их, выдели корень.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5. Подбери к слову однокоренные слова, разбери их по составу. </a:t>
            </a:r>
          </a:p>
          <a:p>
            <a:pPr marL="342900" indent="-342900"/>
            <a:r>
              <a:rPr lang="ru-RU" sz="2400" b="1"/>
              <a:t> 6. Запиши транскрипцию слова.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7. Составь и запиши предложение с данным словом, сделай синтаксический разбор предложения. </a:t>
            </a:r>
          </a:p>
          <a:p>
            <a:pPr marL="342900" indent="-342900"/>
            <a:r>
              <a:rPr lang="ru-RU" sz="2400" b="1"/>
              <a:t> 8. Сделай фонетический разбор слова. 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9. Составь и напиши с данным словом словосочетания (прил. +  сущ.).</a:t>
            </a:r>
          </a:p>
          <a:p>
            <a:pPr marL="342900" indent="-342900"/>
            <a:endParaRPr lang="ru-RU" sz="2400" b="1"/>
          </a:p>
        </p:txBody>
      </p:sp>
      <p:pic>
        <p:nvPicPr>
          <p:cNvPr id="38940" name="Picture 28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217488" cy="217488"/>
          </a:xfrm>
          <a:prstGeom prst="rect">
            <a:avLst/>
          </a:prstGeom>
          <a:noFill/>
        </p:spPr>
      </p:pic>
      <p:pic>
        <p:nvPicPr>
          <p:cNvPr id="38942" name="Picture 30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217488" cy="217488"/>
          </a:xfrm>
          <a:prstGeom prst="rect">
            <a:avLst/>
          </a:prstGeom>
          <a:noFill/>
        </p:spPr>
      </p:pic>
      <p:pic>
        <p:nvPicPr>
          <p:cNvPr id="38943" name="Picture 31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217488" cy="217487"/>
          </a:xfrm>
          <a:prstGeom prst="rect">
            <a:avLst/>
          </a:prstGeom>
          <a:noFill/>
        </p:spPr>
      </p:pic>
      <p:pic>
        <p:nvPicPr>
          <p:cNvPr id="38944" name="Picture 32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217488" cy="217487"/>
          </a:xfrm>
          <a:prstGeom prst="rect">
            <a:avLst/>
          </a:prstGeom>
          <a:noFill/>
        </p:spPr>
      </p:pic>
      <p:pic>
        <p:nvPicPr>
          <p:cNvPr id="38945" name="Picture 33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217488" cy="217488"/>
          </a:xfrm>
          <a:prstGeom prst="rect">
            <a:avLst/>
          </a:prstGeom>
          <a:noFill/>
        </p:spPr>
      </p:pic>
      <p:pic>
        <p:nvPicPr>
          <p:cNvPr id="38946" name="Picture 34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89363"/>
            <a:ext cx="217488" cy="217487"/>
          </a:xfrm>
          <a:prstGeom prst="rect">
            <a:avLst/>
          </a:prstGeom>
          <a:noFill/>
        </p:spPr>
      </p:pic>
      <p:pic>
        <p:nvPicPr>
          <p:cNvPr id="38947" name="Picture 35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508500"/>
            <a:ext cx="217488" cy="217488"/>
          </a:xfrm>
          <a:prstGeom prst="rect">
            <a:avLst/>
          </a:prstGeom>
          <a:noFill/>
        </p:spPr>
      </p:pic>
      <p:pic>
        <p:nvPicPr>
          <p:cNvPr id="38948" name="Picture 36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868863"/>
            <a:ext cx="217488" cy="217487"/>
          </a:xfrm>
          <a:prstGeom prst="rect">
            <a:avLst/>
          </a:prstGeom>
          <a:noFill/>
        </p:spPr>
      </p:pic>
      <p:sp>
        <p:nvSpPr>
          <p:cNvPr id="38960" name="AutoShape 4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165850"/>
            <a:ext cx="792162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2" name="Oval 50"/>
          <p:cNvSpPr>
            <a:spLocks noChangeArrowheads="1"/>
          </p:cNvSpPr>
          <p:nvPr/>
        </p:nvSpPr>
        <p:spPr bwMode="auto">
          <a:xfrm>
            <a:off x="323850" y="765175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3" name="Oval 51"/>
          <p:cNvSpPr>
            <a:spLocks noChangeArrowheads="1"/>
          </p:cNvSpPr>
          <p:nvPr/>
        </p:nvSpPr>
        <p:spPr bwMode="auto">
          <a:xfrm>
            <a:off x="323850" y="486886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4" name="Oval 52"/>
          <p:cNvSpPr>
            <a:spLocks noChangeArrowheads="1"/>
          </p:cNvSpPr>
          <p:nvPr/>
        </p:nvSpPr>
        <p:spPr bwMode="auto">
          <a:xfrm>
            <a:off x="323850" y="443706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5" name="Oval 53"/>
          <p:cNvSpPr>
            <a:spLocks noChangeArrowheads="1"/>
          </p:cNvSpPr>
          <p:nvPr/>
        </p:nvSpPr>
        <p:spPr bwMode="auto">
          <a:xfrm>
            <a:off x="323850" y="378936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6" name="Oval 54"/>
          <p:cNvSpPr>
            <a:spLocks noChangeArrowheads="1"/>
          </p:cNvSpPr>
          <p:nvPr/>
        </p:nvSpPr>
        <p:spPr bwMode="auto">
          <a:xfrm>
            <a:off x="323850" y="335756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7" name="Oval 55"/>
          <p:cNvSpPr>
            <a:spLocks noChangeArrowheads="1"/>
          </p:cNvSpPr>
          <p:nvPr/>
        </p:nvSpPr>
        <p:spPr bwMode="auto">
          <a:xfrm>
            <a:off x="323850" y="263683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8" name="Oval 56"/>
          <p:cNvSpPr>
            <a:spLocks noChangeArrowheads="1"/>
          </p:cNvSpPr>
          <p:nvPr/>
        </p:nvSpPr>
        <p:spPr bwMode="auto">
          <a:xfrm>
            <a:off x="323850" y="191611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69" name="Oval 57"/>
          <p:cNvSpPr>
            <a:spLocks noChangeArrowheads="1"/>
          </p:cNvSpPr>
          <p:nvPr/>
        </p:nvSpPr>
        <p:spPr bwMode="auto">
          <a:xfrm>
            <a:off x="323850" y="155733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70" name="Oval 58"/>
          <p:cNvSpPr>
            <a:spLocks noChangeArrowheads="1"/>
          </p:cNvSpPr>
          <p:nvPr/>
        </p:nvSpPr>
        <p:spPr bwMode="auto">
          <a:xfrm>
            <a:off x="323850" y="112553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8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89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8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9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9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6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8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70"/>
                  </p:tgtEl>
                </p:cond>
              </p:nextCondLst>
            </p:seq>
          </p:childTnLst>
        </p:cTn>
      </p:par>
    </p:tnLst>
    <p:bldLst>
      <p:bldP spid="38962" grpId="0" animBg="1"/>
      <p:bldP spid="38963" grpId="0" animBg="1"/>
      <p:bldP spid="38964" grpId="0" animBg="1"/>
      <p:bldP spid="38965" grpId="0" animBg="1"/>
      <p:bldP spid="38966" grpId="0" animBg="1"/>
      <p:bldP spid="38967" grpId="0" animBg="1"/>
      <p:bldP spid="38968" grpId="0" animBg="1"/>
      <p:bldP spid="38969" grpId="0" animBg="1"/>
      <p:bldP spid="3897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765175"/>
            <a:ext cx="217488" cy="217488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684213" y="476250"/>
            <a:ext cx="8459787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/>
            <a:endParaRPr lang="ru-RU" sz="1200"/>
          </a:p>
          <a:p>
            <a:pPr marL="342900" indent="-342900"/>
            <a:r>
              <a:rPr lang="ru-RU" b="1"/>
              <a:t> </a:t>
            </a:r>
            <a:r>
              <a:rPr lang="ru-RU" sz="2400" b="1">
                <a:solidFill>
                  <a:srgbClr val="009900"/>
                </a:solidFill>
              </a:rPr>
              <a:t>1. Поставь  в словах знак ударения.</a:t>
            </a:r>
          </a:p>
          <a:p>
            <a:pPr marL="342900" indent="-342900"/>
            <a:r>
              <a:rPr lang="ru-RU" sz="2400" b="1"/>
              <a:t> 2. Раздели слова для переноса.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3. Раздели слова на слоги.</a:t>
            </a:r>
          </a:p>
          <a:p>
            <a:pPr marL="342900" indent="-342900"/>
            <a:r>
              <a:rPr lang="ru-RU" sz="2400" b="1"/>
              <a:t> 4. Подбери к словам однокоренные слова, запиши их, выдели корень.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5. Подбери к словам однокоренные слова, разбери их по составу. </a:t>
            </a:r>
          </a:p>
          <a:p>
            <a:pPr marL="342900" indent="-342900"/>
            <a:r>
              <a:rPr lang="ru-RU" sz="2400" b="1"/>
              <a:t> 6. Запиши  транскрипцию слов.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7. Составь и запиши 2 – 3  предложения со словами (по выбору), сделай синтаксический разбор предложений. </a:t>
            </a:r>
          </a:p>
          <a:p>
            <a:pPr marL="342900" indent="-342900"/>
            <a:r>
              <a:rPr lang="ru-RU" sz="2400" b="1"/>
              <a:t> 8. Сделай  фонетический разбор 2 – 3 слов. </a:t>
            </a:r>
          </a:p>
          <a:p>
            <a:pPr marL="342900" indent="-342900"/>
            <a:r>
              <a:rPr lang="ru-RU" sz="2400" b="1"/>
              <a:t> </a:t>
            </a:r>
            <a:r>
              <a:rPr lang="ru-RU" sz="2400" b="1">
                <a:solidFill>
                  <a:srgbClr val="009900"/>
                </a:solidFill>
              </a:rPr>
              <a:t>9. Составь и напиши с данными словами словосочетания (прил. +  сущ.).</a:t>
            </a:r>
          </a:p>
        </p:txBody>
      </p:sp>
      <p:pic>
        <p:nvPicPr>
          <p:cNvPr id="50181" name="Picture 5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217488" cy="217487"/>
          </a:xfrm>
          <a:prstGeom prst="rect">
            <a:avLst/>
          </a:prstGeom>
          <a:noFill/>
        </p:spPr>
      </p:pic>
      <p:pic>
        <p:nvPicPr>
          <p:cNvPr id="50182" name="Picture 6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217488" cy="217487"/>
          </a:xfrm>
          <a:prstGeom prst="rect">
            <a:avLst/>
          </a:prstGeom>
          <a:noFill/>
        </p:spPr>
      </p:pic>
      <p:pic>
        <p:nvPicPr>
          <p:cNvPr id="50183" name="Picture 7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217488" cy="217487"/>
          </a:xfrm>
          <a:prstGeom prst="rect">
            <a:avLst/>
          </a:prstGeom>
          <a:noFill/>
        </p:spPr>
      </p:pic>
      <p:pic>
        <p:nvPicPr>
          <p:cNvPr id="50184" name="Picture 8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65400"/>
            <a:ext cx="217488" cy="217488"/>
          </a:xfrm>
          <a:prstGeom prst="rect">
            <a:avLst/>
          </a:prstGeom>
          <a:noFill/>
        </p:spPr>
      </p:pic>
      <p:pic>
        <p:nvPicPr>
          <p:cNvPr id="50185" name="Picture 9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57563"/>
            <a:ext cx="217488" cy="217487"/>
          </a:xfrm>
          <a:prstGeom prst="rect">
            <a:avLst/>
          </a:prstGeom>
          <a:noFill/>
        </p:spPr>
      </p:pic>
      <p:pic>
        <p:nvPicPr>
          <p:cNvPr id="50186" name="Picture 10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716338"/>
            <a:ext cx="217488" cy="217487"/>
          </a:xfrm>
          <a:prstGeom prst="rect">
            <a:avLst/>
          </a:prstGeom>
          <a:noFill/>
        </p:spPr>
      </p:pic>
      <p:pic>
        <p:nvPicPr>
          <p:cNvPr id="50187" name="Picture 11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97425"/>
            <a:ext cx="217488" cy="217488"/>
          </a:xfrm>
          <a:prstGeom prst="rect">
            <a:avLst/>
          </a:prstGeom>
          <a:noFill/>
        </p:spPr>
      </p:pic>
      <p:pic>
        <p:nvPicPr>
          <p:cNvPr id="50188" name="Picture 12" descr="button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157788"/>
            <a:ext cx="217488" cy="217487"/>
          </a:xfrm>
          <a:prstGeom prst="rect">
            <a:avLst/>
          </a:prstGeom>
          <a:noFill/>
        </p:spPr>
      </p:pic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323850" y="692150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0" name="AutoShape 2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01013" y="6165850"/>
            <a:ext cx="792162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323850" y="112553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323850" y="515778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5" name="Oval 29"/>
          <p:cNvSpPr>
            <a:spLocks noChangeArrowheads="1"/>
          </p:cNvSpPr>
          <p:nvPr/>
        </p:nvSpPr>
        <p:spPr bwMode="auto">
          <a:xfrm>
            <a:off x="323850" y="4724400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6" name="Oval 30"/>
          <p:cNvSpPr>
            <a:spLocks noChangeArrowheads="1"/>
          </p:cNvSpPr>
          <p:nvPr/>
        </p:nvSpPr>
        <p:spPr bwMode="auto">
          <a:xfrm>
            <a:off x="323850" y="371633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7" name="Oval 31"/>
          <p:cNvSpPr>
            <a:spLocks noChangeArrowheads="1"/>
          </p:cNvSpPr>
          <p:nvPr/>
        </p:nvSpPr>
        <p:spPr bwMode="auto">
          <a:xfrm>
            <a:off x="323850" y="3284538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8" name="Oval 32"/>
          <p:cNvSpPr>
            <a:spLocks noChangeArrowheads="1"/>
          </p:cNvSpPr>
          <p:nvPr/>
        </p:nvSpPr>
        <p:spPr bwMode="auto">
          <a:xfrm>
            <a:off x="323850" y="2565400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09" name="Oval 33"/>
          <p:cNvSpPr>
            <a:spLocks noChangeArrowheads="1"/>
          </p:cNvSpPr>
          <p:nvPr/>
        </p:nvSpPr>
        <p:spPr bwMode="auto">
          <a:xfrm>
            <a:off x="323850" y="191611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210" name="Oval 34"/>
          <p:cNvSpPr>
            <a:spLocks noChangeArrowheads="1"/>
          </p:cNvSpPr>
          <p:nvPr/>
        </p:nvSpPr>
        <p:spPr bwMode="auto">
          <a:xfrm>
            <a:off x="323850" y="1484313"/>
            <a:ext cx="288925" cy="288925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0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0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0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0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0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10"/>
                  </p:tgtEl>
                </p:cond>
              </p:nextCondLst>
            </p:seq>
          </p:childTnLst>
        </p:cTn>
      </p:par>
    </p:tnLst>
    <p:bldLst>
      <p:bldP spid="50195" grpId="0" animBg="1"/>
      <p:bldP spid="50203" grpId="0" animBg="1"/>
      <p:bldP spid="50204" grpId="0" animBg="1"/>
      <p:bldP spid="50205" grpId="0" animBg="1"/>
      <p:bldP spid="50206" grpId="0" animBg="1"/>
      <p:bldP spid="50207" grpId="0" animBg="1"/>
      <p:bldP spid="50208" grpId="0" animBg="1"/>
      <p:bldP spid="50209" grpId="0" animBg="1"/>
      <p:bldP spid="502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4724400"/>
            <a:ext cx="7273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з   мл   ника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411413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6155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2339975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е</a:t>
            </a:r>
          </a:p>
        </p:txBody>
      </p:sp>
      <p:sp>
        <p:nvSpPr>
          <p:cNvPr id="6162" name="AutoShap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63" name="Picture 19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6164" name="Picture 20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4643438" y="5229225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WordArt 23"/>
          <p:cNvSpPr>
            <a:spLocks noChangeArrowheads="1" noChangeShapeType="1" noTextEdit="1"/>
          </p:cNvSpPr>
          <p:nvPr/>
        </p:nvSpPr>
        <p:spPr bwMode="auto">
          <a:xfrm>
            <a:off x="4572000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я</a:t>
            </a:r>
          </a:p>
        </p:txBody>
      </p:sp>
      <p:pic>
        <p:nvPicPr>
          <p:cNvPr id="6169" name="Picture 25" descr="zemlyanik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549275"/>
            <a:ext cx="3455988" cy="32035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</p:childTnLst>
        </p:cTn>
      </p:par>
    </p:tnLst>
    <p:bldLst>
      <p:bldP spid="6159" grpId="0" animBg="1"/>
      <p:bldP spid="6158" grpId="0" animBg="1"/>
      <p:bldP spid="6166" grpId="0" animBg="1"/>
      <p:bldP spid="616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ru-RU" sz="2000"/>
              <a:t>Источники: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4392613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1. Картинки - </a:t>
            </a:r>
            <a:r>
              <a:rPr lang="ru-RU" sz="1200">
                <a:latin typeface="Times New Roman" pitchFamily="18" charset="0"/>
                <a:hlinkClick r:id="rId2"/>
              </a:rPr>
              <a:t>http://office.microsoft.com/ru-ru/default.aspx</a:t>
            </a:r>
            <a:r>
              <a:rPr lang="ru-RU" sz="1200">
                <a:latin typeface="Times New Roman" pitchFamily="18" charset="0"/>
              </a:rPr>
              <a:t> </a:t>
            </a:r>
            <a:endParaRPr lang="ru-RU" sz="1200">
              <a:latin typeface="Times New Roman" pitchFamily="18" charset="0"/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3"/>
              </a:rPr>
              <a:t>http://www.mosflor.ru/img/gvoz_1.gif</a:t>
            </a:r>
            <a:r>
              <a:rPr lang="ru-RU" sz="1200">
                <a:latin typeface="Times New Roman" pitchFamily="18" charset="0"/>
              </a:rPr>
              <a:t> , </a:t>
            </a:r>
            <a:r>
              <a:rPr lang="ru-RU" sz="1200">
                <a:latin typeface="Times New Roman" pitchFamily="18" charset="0"/>
                <a:hlinkClick r:id="rId4"/>
              </a:rPr>
              <a:t>http://www.dink.ru/cooking/img_flav/20.jpg</a:t>
            </a:r>
            <a:r>
              <a:rPr lang="ru-RU" sz="1200">
                <a:latin typeface="Times New Roman" pitchFamily="18" charset="0"/>
              </a:rPr>
              <a:t> гвоздика</a:t>
            </a:r>
            <a:endParaRPr lang="ru-RU" sz="1200">
              <a:latin typeface="Times New Roman" pitchFamily="18" charset="0"/>
              <a:hlinkClick r:id="rId5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5"/>
              </a:rPr>
              <a:t>http://www.gotovim.ru/pics/yagody/zemlyanika.jpg</a:t>
            </a:r>
            <a:r>
              <a:rPr lang="ru-RU" sz="1200">
                <a:latin typeface="Times New Roman" pitchFamily="18" charset="0"/>
              </a:rPr>
              <a:t> земляника</a:t>
            </a:r>
            <a:endParaRPr lang="ru-RU" sz="1200">
              <a:latin typeface="Times New Roman" pitchFamily="18" charset="0"/>
              <a:hlinkClick r:id="rId6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6"/>
              </a:rPr>
              <a:t>http://www.lefutur.ru/_upload/img/b_16.jpg</a:t>
            </a:r>
            <a:r>
              <a:rPr lang="ru-RU" sz="1200">
                <a:latin typeface="Times New Roman" pitchFamily="18" charset="0"/>
              </a:rPr>
              <a:t> малина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7"/>
              </a:rPr>
              <a:t>http://www.ueipk.com.ua/ueipk.com.ua/pic/oats.jpg</a:t>
            </a:r>
            <a:r>
              <a:rPr lang="ru-RU" sz="1200">
                <a:latin typeface="Times New Roman" pitchFamily="18" charset="0"/>
              </a:rPr>
              <a:t> овёс </a:t>
            </a:r>
            <a:endParaRPr lang="ru-RU" sz="1200">
              <a:latin typeface="Times New Roman" pitchFamily="18" charset="0"/>
              <a:hlinkClick r:id="rId8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8"/>
              </a:rPr>
              <a:t>http://med.autotp.ru/kovaleva/pic/pict0050.jpg</a:t>
            </a:r>
            <a:r>
              <a:rPr lang="ru-RU" sz="1200">
                <a:latin typeface="Times New Roman" pitchFamily="18" charset="0"/>
              </a:rPr>
              <a:t> одуванчик</a:t>
            </a:r>
            <a:endParaRPr lang="ru-RU" sz="1200">
              <a:latin typeface="Times New Roman" pitchFamily="18" charset="0"/>
              <a:hlinkClick r:id="rId9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9"/>
              </a:rPr>
              <a:t>http://www.berriesfruit.ru/photo/grez2.jpg</a:t>
            </a:r>
            <a:r>
              <a:rPr lang="ru-RU" sz="1200">
                <a:latin typeface="Times New Roman" pitchFamily="18" charset="0"/>
              </a:rPr>
              <a:t> орех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0"/>
              </a:rPr>
              <a:t>http://thumbnail002.mylivepage.com/chunk2/839463/754/small_%D0%9F%D1%88%D0%B5%D0%BD%D0%B8%D1%86%D0%B0.jpg.jpg</a:t>
            </a:r>
            <a:r>
              <a:rPr lang="ru-RU" sz="1200">
                <a:latin typeface="Times New Roman" pitchFamily="18" charset="0"/>
              </a:rPr>
              <a:t> пшеница</a:t>
            </a:r>
            <a:endParaRPr lang="ru-RU" sz="1200">
              <a:latin typeface="Times New Roman" pitchFamily="18" charset="0"/>
              <a:hlinkClick r:id="rId11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1"/>
              </a:rPr>
              <a:t>http://www.decoretto.com/collection/images/product_images/thumbnail_d20-21.jpg</a:t>
            </a:r>
            <a:r>
              <a:rPr lang="ru-RU" sz="1200">
                <a:latin typeface="Times New Roman" pitchFamily="18" charset="0"/>
              </a:rPr>
              <a:t> ромашка</a:t>
            </a:r>
            <a:endParaRPr lang="ru-RU" sz="1200">
              <a:latin typeface="Times New Roman" pitchFamily="18" charset="0"/>
              <a:hlinkClick r:id="rId12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2"/>
              </a:rPr>
              <a:t>http://www.forest.ru/rus/publications/lesnich/5_ryabina.jpg</a:t>
            </a:r>
            <a:r>
              <a:rPr lang="ru-RU" sz="1200">
                <a:latin typeface="Times New Roman" pitchFamily="18" charset="0"/>
              </a:rPr>
              <a:t> рябина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3"/>
              </a:rPr>
              <a:t>http://med.autotp.ru/kovaleva/sm/pict0067.jpg</a:t>
            </a:r>
            <a:r>
              <a:rPr lang="ru-RU" sz="1200"/>
              <a:t> </a:t>
            </a:r>
            <a:r>
              <a:rPr lang="ru-RU" sz="1200">
                <a:latin typeface="Times New Roman" pitchFamily="18" charset="0"/>
              </a:rPr>
              <a:t>сирень</a:t>
            </a:r>
            <a:endParaRPr lang="ru-RU" sz="1200">
              <a:latin typeface="Times New Roman" pitchFamily="18" charset="0"/>
              <a:hlinkClick r:id="rId14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4"/>
              </a:rPr>
              <a:t>http://firstline.com.ua/portal/4nAlbum/album/4737/derevyavet/fryktovwed/2252yablonya.jpg</a:t>
            </a:r>
            <a:r>
              <a:rPr lang="ru-RU" sz="1200">
                <a:latin typeface="Times New Roman" pitchFamily="18" charset="0"/>
              </a:rPr>
              <a:t> яблоня</a:t>
            </a:r>
            <a:endParaRPr lang="ru-RU" sz="1200">
              <a:latin typeface="Times New Roman" pitchFamily="18" charset="0"/>
              <a:hlinkClick r:id="rId15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5"/>
              </a:rPr>
              <a:t>http://www.kontak.ru/d/20731/d/1148297808.gif</a:t>
            </a:r>
            <a:r>
              <a:rPr lang="ru-RU" sz="1200">
                <a:latin typeface="Times New Roman" pitchFamily="18" charset="0"/>
              </a:rPr>
              <a:t> ягоды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6"/>
              </a:rPr>
              <a:t>http://img11.nnm.ru/imagez/gallery/4/d/3/d/1/4d3d1a0457495d538d4bac947823f609_full.jpg</a:t>
            </a:r>
            <a:r>
              <a:rPr lang="ru-RU" sz="1200">
                <a:latin typeface="Times New Roman" pitchFamily="18" charset="0"/>
              </a:rPr>
              <a:t> животные</a:t>
            </a:r>
            <a:endParaRPr lang="ru-RU" sz="1200">
              <a:latin typeface="Times New Roman" pitchFamily="18" charset="0"/>
              <a:hlinkClick r:id="rId17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7"/>
              </a:rPr>
              <a:t>http://3ddd.ru/shots/1189852089.jpg</a:t>
            </a:r>
            <a:r>
              <a:rPr lang="ru-RU" sz="1200">
                <a:latin typeface="Times New Roman" pitchFamily="18" charset="0"/>
              </a:rPr>
              <a:t> корова</a:t>
            </a:r>
            <a:endParaRPr lang="ru-RU" sz="1200">
              <a:latin typeface="Times New Roman" pitchFamily="18" charset="0"/>
              <a:hlinkClick r:id="rId18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8"/>
              </a:rPr>
              <a:t>http://www.molvest.ru/catalogues/catalogue/images2/moloko_6.jpg</a:t>
            </a:r>
            <a:r>
              <a:rPr lang="ru-RU" sz="1200">
                <a:latin typeface="Times New Roman" pitchFamily="18" charset="0"/>
              </a:rPr>
              <a:t> молоко</a:t>
            </a:r>
            <a:endParaRPr lang="ru-RU" sz="1200">
              <a:latin typeface="Times New Roman" pitchFamily="18" charset="0"/>
              <a:hlinkClick r:id="rId19"/>
            </a:endParaRPr>
          </a:p>
          <a:p>
            <a:pPr>
              <a:lnSpc>
                <a:spcPct val="80000"/>
              </a:lnSpc>
            </a:pPr>
            <a:endParaRPr lang="ru-RU" sz="1200">
              <a:latin typeface="Times New Roman" pitchFamily="18" charset="0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9810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19"/>
              </a:rPr>
              <a:t>http://www.cardriver.ru/files/u763/sugar.jpg</a:t>
            </a:r>
            <a:r>
              <a:rPr lang="ru-RU" sz="1200">
                <a:latin typeface="Times New Roman" pitchFamily="18" charset="0"/>
              </a:rPr>
              <a:t> сахар</a:t>
            </a:r>
            <a:endParaRPr lang="ru-RU" sz="1200">
              <a:latin typeface="Times New Roman" pitchFamily="18" charset="0"/>
              <a:hlinkClick r:id="rId20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0"/>
              </a:rPr>
              <a:t>http://vulpes.ru/ris/logo.jpg</a:t>
            </a:r>
            <a:r>
              <a:rPr lang="ru-RU" sz="1200">
                <a:latin typeface="Times New Roman" pitchFamily="18" charset="0"/>
              </a:rPr>
              <a:t> лисица</a:t>
            </a:r>
            <a:endParaRPr lang="ru-RU" sz="1200">
              <a:latin typeface="Times New Roman" pitchFamily="18" charset="0"/>
              <a:hlinkClick r:id="rId21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1"/>
              </a:rPr>
              <a:t>http://i019.radikal.ru/0801/55/4eace87a5bd8.png</a:t>
            </a:r>
            <a:r>
              <a:rPr lang="ru-RU" sz="1200">
                <a:latin typeface="Times New Roman" pitchFamily="18" charset="0"/>
              </a:rPr>
              <a:t> лягушка</a:t>
            </a:r>
            <a:endParaRPr lang="ru-RU" sz="1200">
              <a:latin typeface="Times New Roman" pitchFamily="18" charset="0"/>
              <a:hlinkClick r:id="rId22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2"/>
              </a:rPr>
              <a:t>http://bse.sci-lib.com/a_pictures/16/02/253665874.jpg</a:t>
            </a:r>
            <a:r>
              <a:rPr lang="ru-RU" sz="1200">
                <a:latin typeface="Times New Roman" pitchFamily="18" charset="0"/>
              </a:rPr>
              <a:t> обезьяна</a:t>
            </a:r>
            <a:endParaRPr lang="ru-RU" sz="1200">
              <a:latin typeface="Times New Roman" pitchFamily="18" charset="0"/>
              <a:hlinkClick r:id="rId23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3"/>
              </a:rPr>
              <a:t>http://sportdostavka.ru/img/gg2906.jpg</a:t>
            </a:r>
            <a:r>
              <a:rPr lang="ru-RU" sz="1200">
                <a:latin typeface="Times New Roman" pitchFamily="18" charset="0"/>
              </a:rPr>
              <a:t> гиря</a:t>
            </a:r>
            <a:endParaRPr lang="ru-RU" sz="1200">
              <a:latin typeface="Times New Roman" pitchFamily="18" charset="0"/>
              <a:hlinkClick r:id="rId24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4"/>
              </a:rPr>
              <a:t>http://www.fito.nnov.ru/special/aether/betula_pubescens.gif</a:t>
            </a:r>
            <a:r>
              <a:rPr lang="ru-RU" sz="1200">
                <a:latin typeface="Times New Roman" pitchFamily="18" charset="0"/>
              </a:rPr>
              <a:t> берёза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2. Пословицы</a:t>
            </a:r>
            <a:endParaRPr lang="ru-RU" sz="1200">
              <a:latin typeface="Times New Roman" pitchFamily="18" charset="0"/>
              <a:hlinkClick r:id="rId25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5"/>
              </a:rPr>
              <a:t>http://shkolazhizni.ru/archive/0/n-18875/</a:t>
            </a:r>
            <a:r>
              <a:rPr lang="ru-RU" sz="1200">
                <a:latin typeface="Times New Roman" pitchFamily="18" charset="0"/>
              </a:rPr>
              <a:t> </a:t>
            </a:r>
            <a:endParaRPr lang="ru-RU" sz="1200">
              <a:latin typeface="Times New Roman" pitchFamily="18" charset="0"/>
              <a:hlinkClick r:id="rId26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6"/>
              </a:rPr>
              <a:t>http://www.foxdesign.ru/aphorism/proverb/p_lie.html</a:t>
            </a:r>
            <a:r>
              <a:rPr lang="ru-RU" sz="1200">
                <a:latin typeface="Times New Roman" pitchFamily="18" charset="0"/>
              </a:rPr>
              <a:t> </a:t>
            </a:r>
            <a:endParaRPr lang="ru-RU" sz="1200">
              <a:latin typeface="Times New Roman" pitchFamily="18" charset="0"/>
              <a:hlinkClick r:id="rId27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7"/>
              </a:rPr>
              <a:t>http://x-vim.info/s_af2ed5438.html</a:t>
            </a:r>
            <a:r>
              <a:rPr lang="ru-RU" sz="12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3. Загадки</a:t>
            </a:r>
            <a:endParaRPr lang="ru-RU" sz="1200">
              <a:latin typeface="Times New Roman" pitchFamily="18" charset="0"/>
              <a:hlinkClick r:id="rId28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8"/>
              </a:rPr>
              <a:t>http://dob.1september.ru/2003/08/9.htm</a:t>
            </a:r>
            <a:r>
              <a:rPr lang="ru-RU" sz="120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</a:rPr>
              <a:t>4. Стихи</a:t>
            </a:r>
            <a:endParaRPr lang="ru-RU" sz="1200">
              <a:latin typeface="Times New Roman" pitchFamily="18" charset="0"/>
              <a:hlinkClick r:id="rId29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29"/>
              </a:rPr>
              <a:t>http://www.stihi.ru/poems/2008/03/13/1826.html</a:t>
            </a:r>
            <a:endParaRPr lang="ru-RU" sz="1200">
              <a:latin typeface="Times New Roman" pitchFamily="18" charset="0"/>
              <a:hlinkClick r:id="rId30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30"/>
              </a:rPr>
              <a:t>http://ten2x5.narod.ru/biblio/st_kosolap.htm#7</a:t>
            </a:r>
            <a:endParaRPr lang="ru-RU" sz="1200">
              <a:latin typeface="Times New Roman" pitchFamily="18" charset="0"/>
              <a:hlinkClick r:id="rId31"/>
            </a:endParaRPr>
          </a:p>
          <a:p>
            <a:pPr>
              <a:lnSpc>
                <a:spcPct val="80000"/>
              </a:lnSpc>
            </a:pPr>
            <a:r>
              <a:rPr lang="ru-RU" sz="1200">
                <a:latin typeface="Times New Roman" pitchFamily="18" charset="0"/>
                <a:hlinkClick r:id="rId31"/>
              </a:rPr>
              <a:t>http://festival.1september.ru/articles/510083/</a:t>
            </a:r>
            <a:r>
              <a:rPr lang="ru-RU" sz="12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23850" y="4437063"/>
            <a:ext cx="866616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 b="1">
                <a:latin typeface="Comic Sans MS" pitchFamily="66" charset="0"/>
              </a:rPr>
              <a:t>1. Земляника красна – сеять овёс напрасно.</a:t>
            </a:r>
            <a:endParaRPr lang="en-US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2. Ради земляники земле поклонишься не раз</a:t>
            </a:r>
            <a:r>
              <a:rPr lang="ru-RU" sz="2800">
                <a:latin typeface="Comic Sans MS" pitchFamily="66" charset="0"/>
              </a:rPr>
              <a:t>.</a:t>
            </a:r>
            <a:endParaRPr lang="en-US" sz="2800" b="1">
              <a:latin typeface="Comic Sans MS" pitchFamily="66" charset="0"/>
            </a:endParaRPr>
          </a:p>
          <a:p>
            <a:r>
              <a:rPr lang="ru-RU" sz="2800" b="1">
                <a:latin typeface="Comic Sans MS" pitchFamily="66" charset="0"/>
              </a:rPr>
              <a:t>3. Родная земля - земляника, чужая – черника</a:t>
            </a:r>
            <a:r>
              <a:rPr lang="ru-RU" sz="2800">
                <a:latin typeface="Comic Sans MS" pitchFamily="66" charset="0"/>
              </a:rPr>
              <a:t>.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27088" y="836613"/>
            <a:ext cx="79930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Comic Sans MS" pitchFamily="66" charset="0"/>
              </a:rPr>
              <a:t>Многолетнее травянистое растение семейства розоцветных, дающее сладкие ягоды красного цвета, а также его ягоды. </a:t>
            </a:r>
          </a:p>
        </p:txBody>
      </p:sp>
      <p:sp>
        <p:nvSpPr>
          <p:cNvPr id="4096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50" y="6165850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323850" y="549275"/>
            <a:ext cx="8497888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74" name="Picture 14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908050"/>
            <a:ext cx="1654175" cy="1651000"/>
          </a:xfrm>
          <a:prstGeom prst="rect">
            <a:avLst/>
          </a:prstGeom>
          <a:noFill/>
        </p:spPr>
      </p:pic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95288" y="3716338"/>
            <a:ext cx="8496300" cy="23749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11125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77" name="Picture 17" descr="j0344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076700"/>
            <a:ext cx="1654175" cy="165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7"/>
                  </p:tgtEl>
                </p:cond>
              </p:nextCondLst>
            </p:seq>
          </p:childTnLst>
        </p:cTn>
      </p:par>
    </p:tnLst>
    <p:bldLst>
      <p:bldP spid="40973" grpId="0" animBg="1"/>
      <p:bldP spid="409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948488" y="26368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48488" y="476250"/>
            <a:ext cx="1655762" cy="792163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79613" y="4724400"/>
            <a:ext cx="51133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b="1">
                <a:solidFill>
                  <a:srgbClr val="009900"/>
                </a:solidFill>
              </a:rPr>
              <a:t>м   лина</a:t>
            </a:r>
          </a:p>
        </p:txBody>
      </p:sp>
      <p:sp>
        <p:nvSpPr>
          <p:cNvPr id="7174" name="Text Box 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549275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Лексическое значение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948488" y="1557338"/>
            <a:ext cx="1655762" cy="792162"/>
          </a:xfrm>
          <a:prstGeom prst="roundRect">
            <a:avLst>
              <a:gd name="adj" fmla="val 21569"/>
            </a:avLst>
          </a:prstGeom>
          <a:gradFill rotWithShape="1">
            <a:gsLst>
              <a:gs pos="0">
                <a:srgbClr val="00CC66">
                  <a:alpha val="61000"/>
                </a:srgbClr>
              </a:gs>
              <a:gs pos="100000">
                <a:srgbClr val="339933"/>
              </a:gs>
            </a:gsLst>
            <a:path path="shape">
              <a:fillToRect l="50000" t="50000" r="50000" b="50000"/>
            </a:path>
          </a:gradFill>
          <a:ln w="136525" cmpd="thickThin">
            <a:solidFill>
              <a:srgbClr val="99CC00"/>
            </a:solidFill>
            <a:round/>
            <a:headEnd/>
            <a:tailEnd/>
          </a:ln>
          <a:effectLst>
            <a:prstShdw prst="shdw18" dist="17961" dir="13500000">
              <a:srgbClr val="99CC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2781300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FF00"/>
                </a:solidFill>
              </a:rPr>
              <a:t>Задания </a:t>
            </a:r>
          </a:p>
        </p:txBody>
      </p:sp>
      <p:sp>
        <p:nvSpPr>
          <p:cNvPr id="7178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77050" y="1557338"/>
            <a:ext cx="17986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FF00"/>
                </a:solidFill>
              </a:rPr>
              <a:t>В литературе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3419475" y="5229225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3348038" y="5157788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а</a:t>
            </a:r>
          </a:p>
        </p:txBody>
      </p:sp>
      <p:sp>
        <p:nvSpPr>
          <p:cNvPr id="7184" name="AutoShape 1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524750" y="6092825"/>
            <a:ext cx="792163" cy="549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rect">
              <a:fillToRect l="50000" t="50000" r="50000" b="50000"/>
            </a:path>
          </a:gradFill>
          <a:ln w="349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85" name="Picture 17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1052513"/>
            <a:ext cx="215900" cy="215900"/>
          </a:xfrm>
          <a:prstGeom prst="rect">
            <a:avLst/>
          </a:prstGeom>
          <a:noFill/>
        </p:spPr>
      </p:pic>
      <p:pic>
        <p:nvPicPr>
          <p:cNvPr id="7186" name="Picture 18" descr="j03442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8488" y="2133600"/>
            <a:ext cx="215900" cy="215900"/>
          </a:xfrm>
          <a:prstGeom prst="rect">
            <a:avLst/>
          </a:prstGeom>
          <a:noFill/>
        </p:spPr>
      </p:pic>
      <p:pic>
        <p:nvPicPr>
          <p:cNvPr id="7193" name="Picture 25" descr="b_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49275"/>
            <a:ext cx="5832475" cy="3178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</p:childTnLst>
        </p:cTn>
      </p:par>
    </p:tnLst>
    <p:bldLst>
      <p:bldP spid="7183" grpId="0" animBg="1"/>
      <p:bldP spid="718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1451</Words>
  <Application>Microsoft Office PowerPoint</Application>
  <PresentationFormat>Экран (4:3)</PresentationFormat>
  <Paragraphs>393</Paragraphs>
  <Slides>70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4" baseType="lpstr">
      <vt:lpstr>Arial</vt:lpstr>
      <vt:lpstr>Comic Sans MS</vt:lpstr>
      <vt:lpstr>Times New Roman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Источники: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инна</cp:lastModifiedBy>
  <cp:revision>124</cp:revision>
  <dcterms:created xsi:type="dcterms:W3CDTF">2008-09-19T14:48:17Z</dcterms:created>
  <dcterms:modified xsi:type="dcterms:W3CDTF">2010-01-23T11:15:09Z</dcterms:modified>
</cp:coreProperties>
</file>