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3300"/>
    <a:srgbClr val="FFFF99"/>
    <a:srgbClr val="FFFF00"/>
    <a:srgbClr val="3DB93D"/>
    <a:srgbClr val="9AF828"/>
    <a:srgbClr val="66FF33"/>
    <a:srgbClr val="C47AC4"/>
    <a:srgbClr val="B650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E22BD2-419E-4D86-A160-59E3149BA3FD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7D3016-8C2F-40A7-BD27-C15485AB3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20EAE6-B800-446C-8F2A-492C1DC666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73F83-27F7-447C-A3F5-34EB688CA73D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09AB7-730B-4FB5-9291-21B50CE77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1BAB-4F33-4D1F-85BC-B14327FEBF00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E6FC-19A9-436A-9E64-619BE58E0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EED0-851D-4F45-9421-B049A55197A5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4A639-9182-4357-9810-BACF962C8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D1E1A-3493-4D39-B6B2-D194F862FDB4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3FF0-E821-428C-A136-A1057F725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690F-22CF-448F-B0EB-ED91E5C3F971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4C14C-D98A-4FF4-9719-7DC433F43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2C5A-3CA7-46EC-B0CB-FBEAA31C6394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D3A14-3E23-4FB9-96B9-37117151B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75B14-0268-4B6A-BB43-9E1E5C30DC33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CBC6-4104-4E59-A8C8-100F3790C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0DA7-8B8B-4665-BA42-F09ED541D95C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779ED-38D0-45F7-8EBE-2EBA5CF75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31245-C754-450E-97E3-EA881D387BA3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4EAC-FB4C-403B-9F7C-0E73F631E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934C-44B9-48C7-AA8D-8F094AA72DB3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1E7C-3AE8-45E8-9BF5-200E6D9BD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EBBF-1F0D-446B-9030-078D09C7AA04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BDD5-1A2A-438A-B691-F7C958095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D7EBD-A2FE-46CB-96AB-D3B95C56FAB4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88E63C-F8C5-4B1E-B4A5-CD3FEACC2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geographyofrussia.com/tundra/" TargetMode="External"/><Relationship Id="rId13" Type="http://schemas.openxmlformats.org/officeDocument/2006/relationships/slide" Target="slide3.xml"/><Relationship Id="rId3" Type="http://schemas.openxmlformats.org/officeDocument/2006/relationships/hyperlink" Target="http://www.tourblogger.ru/articles/polupustyni-i-pustyni-rossii-&#8211;-interesnye-oblasti-vo-vsem.html" TargetMode="External"/><Relationship Id="rId7" Type="http://schemas.openxmlformats.org/officeDocument/2006/relationships/hyperlink" Target="http://www.idisuda.ru/article.php?s=7" TargetMode="External"/><Relationship Id="rId12" Type="http://schemas.openxmlformats.org/officeDocument/2006/relationships/image" Target="../media/image62.png"/><Relationship Id="rId2" Type="http://schemas.openxmlformats.org/officeDocument/2006/relationships/hyperlink" Target="http://webmandry.com/raznoe/poleznoe/snezhnye-laviny-foto-video-smotret-onlayn-film-lavina.-deystviya-pri-shode-snezhnyh-lavin.-65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viewport=wide&amp;text=&#1073;&#1072;&#1082;&#1083;&#1072;&#1085;&amp;img_url=http://pribalt.info/abc_lv/images/baklan_1.jpg&amp;pos=13&amp;uinfo=sw-1366-sh-768-ww-1349-wh-660-pd-1-wp-16x9_1366x768&amp;rpt=simage&amp;_=1422188359306" TargetMode="External"/><Relationship Id="rId11" Type="http://schemas.openxmlformats.org/officeDocument/2006/relationships/slide" Target="slide11.xml"/><Relationship Id="rId5" Type="http://schemas.openxmlformats.org/officeDocument/2006/relationships/hyperlink" Target="http://russia.yaxy.ru/rus/base/team/120.html" TargetMode="External"/><Relationship Id="rId10" Type="http://schemas.openxmlformats.org/officeDocument/2006/relationships/image" Target="../media/image61.gif"/><Relationship Id="rId4" Type="http://schemas.openxmlformats.org/officeDocument/2006/relationships/hyperlink" Target="http://www.jospatacchia.it/images/ie6.png" TargetMode="External"/><Relationship Id="rId9" Type="http://schemas.openxmlformats.org/officeDocument/2006/relationships/hyperlink" Target="http://forexaw.com/TERMs/Science/Geography/l1286_&#1040;&#1088;&#1082;&#1090;&#1080;&#1082;&#1072;_Arctic_&#1101;&#1090;&#1086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jpeg"/><Relationship Id="rId7" Type="http://schemas.openxmlformats.org/officeDocument/2006/relationships/slide" Target="slide7.xml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4.png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slide" Target="slide3.xml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slide" Target="slide3.xml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Ф4018 Суу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56756" y="357166"/>
            <a:ext cx="7072962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Электронный справочник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«Природные зоны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России»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62506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n-lt"/>
              </a:rPr>
              <a:t>                                                                                                         - это смена природных ландшафтов и условий в горах, по мере возрастания высоты над уровнем моря. При подъеме на один километр, температура понижается в среднем на 5-6 градусов. Каждый километр  уменьшается давление воздуха, он становится все чище, а солнечная радиация увеличивается, также увеличивается количество осадков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. 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577" y="44624"/>
            <a:ext cx="56965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ОБЛАСТИ ВЫСОТНОЙ ПОЯСНОСТИ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Растения го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168" y="116632"/>
            <a:ext cx="2952328" cy="22142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496" y="4581128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В горах человека и животных подстерегает много </a:t>
            </a:r>
            <a:r>
              <a:rPr lang="ru-RU" b="1" dirty="0" smtClean="0">
                <a:latin typeface="+mj-lt"/>
              </a:rPr>
              <a:t>опасностей: </a:t>
            </a:r>
          </a:p>
          <a:p>
            <a:pPr algn="just"/>
            <a:r>
              <a:rPr lang="ru-RU" b="1" dirty="0" smtClean="0">
                <a:latin typeface="+mj-lt"/>
              </a:rPr>
              <a:t>Лавины </a:t>
            </a:r>
            <a:r>
              <a:rPr lang="ru-RU" dirty="0" smtClean="0">
                <a:latin typeface="+mj-lt"/>
              </a:rPr>
              <a:t>(это сходы снега) представляют набольшую опасность.</a:t>
            </a:r>
          </a:p>
          <a:p>
            <a:pPr algn="just"/>
            <a:r>
              <a:rPr lang="ru-RU" b="1" dirty="0" smtClean="0">
                <a:latin typeface="+mj-lt"/>
              </a:rPr>
              <a:t>Камнепады</a:t>
            </a:r>
            <a:r>
              <a:rPr lang="ru-RU" dirty="0" smtClean="0">
                <a:latin typeface="+mj-lt"/>
              </a:rPr>
              <a:t> - самое распространенное явление летом. Падение одного камня может стать причиной целой лавины камней. </a:t>
            </a:r>
          </a:p>
          <a:p>
            <a:pPr algn="just"/>
            <a:r>
              <a:rPr lang="ru-RU" b="1" dirty="0" smtClean="0">
                <a:latin typeface="+mj-lt"/>
              </a:rPr>
              <a:t>Ледопады</a:t>
            </a:r>
            <a:r>
              <a:rPr lang="ru-RU" dirty="0" smtClean="0">
                <a:latin typeface="+mj-lt"/>
              </a:rPr>
              <a:t> - никогда не останавливаются на своем пути и достигают подножья гор. </a:t>
            </a:r>
          </a:p>
          <a:p>
            <a:pPr algn="just"/>
            <a:r>
              <a:rPr lang="ru-RU" b="1" dirty="0" smtClean="0">
                <a:latin typeface="+mj-lt"/>
              </a:rPr>
              <a:t>Селевые потоки </a:t>
            </a:r>
            <a:r>
              <a:rPr lang="ru-RU" dirty="0" smtClean="0">
                <a:latin typeface="+mj-lt"/>
              </a:rPr>
              <a:t>- это внезапно начинающиеся потоки, несущие большое количество рыхлого грунта, камней, песка, обломков деревьев.</a:t>
            </a:r>
            <a:endParaRPr lang="ru-RU" dirty="0">
              <a:latin typeface="+mj-lt"/>
            </a:endParaRPr>
          </a:p>
        </p:txBody>
      </p:sp>
      <p:pic>
        <p:nvPicPr>
          <p:cNvPr id="1028" name="Picture 4" descr="снежные лавины фот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1" y="2492896"/>
            <a:ext cx="2784309" cy="2088232"/>
          </a:xfrm>
          <a:prstGeom prst="rect">
            <a:avLst/>
          </a:prstGeom>
          <a:noFill/>
        </p:spPr>
      </p:pic>
      <p:pic>
        <p:nvPicPr>
          <p:cNvPr id="1030" name="Picture 6" descr="оползни лавины обвалы 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2492896"/>
            <a:ext cx="2592288" cy="2097397"/>
          </a:xfrm>
          <a:prstGeom prst="rect">
            <a:avLst/>
          </a:prstGeom>
          <a:noFill/>
        </p:spPr>
      </p:pic>
      <p:pic>
        <p:nvPicPr>
          <p:cNvPr id="1032" name="Picture 8" descr="В Карпатах ожидаются наводнения и формирование селевых потоков - TRUST.U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6136" y="2492896"/>
            <a:ext cx="3160023" cy="2088232"/>
          </a:xfrm>
          <a:prstGeom prst="rect">
            <a:avLst/>
          </a:prstGeom>
          <a:noFill/>
        </p:spPr>
      </p:pic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572500" y="6215063"/>
            <a:ext cx="571500" cy="6429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09992"/>
            <a:ext cx="856895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n-lt"/>
                <a:hlinkClick r:id="rId2"/>
              </a:rPr>
              <a:t>Используемая литература:</a:t>
            </a:r>
          </a:p>
          <a:p>
            <a:r>
              <a:rPr lang="ru-RU" sz="2000" dirty="0" smtClean="0">
                <a:latin typeface="+mn-lt"/>
                <a:hlinkClick r:id="rId2"/>
              </a:rPr>
              <a:t>Учебник «Окружающий мир» 4 класс А.А. Плешаков УМК «Школа России»</a:t>
            </a:r>
          </a:p>
          <a:p>
            <a:r>
              <a:rPr lang="ru-RU" sz="2000" dirty="0" smtClean="0">
                <a:latin typeface="+mn-lt"/>
                <a:hlinkClick r:id="rId2"/>
              </a:rPr>
              <a:t>Книга для учащихся «Зеленые страницы» А.А. Плешаков</a:t>
            </a:r>
          </a:p>
          <a:p>
            <a:endParaRPr lang="ru-RU" sz="2000" dirty="0" smtClean="0">
              <a:latin typeface="+mn-lt"/>
              <a:hlinkClick r:id="rId2"/>
            </a:endParaRPr>
          </a:p>
          <a:p>
            <a:endParaRPr lang="ru-RU" sz="2000" dirty="0" smtClean="0">
              <a:latin typeface="+mn-lt"/>
              <a:hlinkClick r:id="rId2"/>
            </a:endParaRPr>
          </a:p>
          <a:p>
            <a:endParaRPr lang="ru-RU" sz="2000" dirty="0" smtClean="0">
              <a:latin typeface="+mn-lt"/>
              <a:hlinkClick r:id="rId2"/>
            </a:endParaRPr>
          </a:p>
          <a:p>
            <a:r>
              <a:rPr lang="ru-RU" sz="2400" b="1" dirty="0" smtClean="0">
                <a:latin typeface="+mn-lt"/>
                <a:hlinkClick r:id="rId2"/>
              </a:rPr>
              <a:t>Ресурсы интернет:</a:t>
            </a:r>
          </a:p>
          <a:p>
            <a:r>
              <a:rPr lang="en-US" dirty="0" smtClean="0">
                <a:latin typeface="+mn-lt"/>
                <a:hlinkClick r:id="rId2"/>
              </a:rPr>
              <a:t>http://webmandry.com/raznoe/poleznoe/snezhnye-laviny-foto-video-smotret-onlayn-film-lavina.-deystviya-pri-shode-snezhnyh-lavin.-655.html</a:t>
            </a:r>
            <a:endParaRPr lang="ru-RU" dirty="0" smtClean="0">
              <a:latin typeface="+mn-lt"/>
            </a:endParaRPr>
          </a:p>
          <a:p>
            <a:r>
              <a:rPr lang="en-US" dirty="0" smtClean="0">
                <a:latin typeface="+mn-lt"/>
                <a:hlinkClick r:id="rId3"/>
              </a:rPr>
              <a:t>http://www.tourblogger.ru/articles/polupustyni-i-pustyni-rossii-–-</a:t>
            </a:r>
            <a:r>
              <a:rPr lang="en-US" dirty="0" err="1" smtClean="0">
                <a:latin typeface="+mn-lt"/>
                <a:hlinkClick r:id="rId3"/>
              </a:rPr>
              <a:t>interesnye-oblasti-vo-vsem.html</a:t>
            </a:r>
            <a:endParaRPr lang="ru-RU" dirty="0" smtClean="0">
              <a:latin typeface="+mn-lt"/>
            </a:endParaRPr>
          </a:p>
          <a:p>
            <a:r>
              <a:rPr lang="en-US" dirty="0" smtClean="0">
                <a:latin typeface="+mn-lt"/>
                <a:hlinkClick r:id="rId4"/>
              </a:rPr>
              <a:t>http://www.jospatacchia.it/images/ie6.png</a:t>
            </a:r>
            <a:endParaRPr lang="ru-RU" dirty="0" smtClean="0">
              <a:latin typeface="+mn-lt"/>
            </a:endParaRPr>
          </a:p>
          <a:p>
            <a:r>
              <a:rPr lang="en-US" dirty="0" smtClean="0">
                <a:latin typeface="+mn-lt"/>
                <a:hlinkClick r:id="rId5"/>
              </a:rPr>
              <a:t>http://russia.yaxy.ru/rus/base/team/120.html</a:t>
            </a:r>
            <a:endParaRPr lang="ru-RU" dirty="0" smtClean="0">
              <a:latin typeface="+mn-lt"/>
            </a:endParaRPr>
          </a:p>
          <a:p>
            <a:r>
              <a:rPr lang="en-US" dirty="0" smtClean="0">
                <a:latin typeface="+mn-lt"/>
                <a:hlinkClick r:id="rId6"/>
              </a:rPr>
              <a:t>http://yandex.ru/images/search?viewport=wide&amp;text=</a:t>
            </a:r>
            <a:r>
              <a:rPr lang="ru-RU" dirty="0" err="1" smtClean="0">
                <a:latin typeface="+mn-lt"/>
                <a:hlinkClick r:id="rId6"/>
              </a:rPr>
              <a:t>баклан&amp;</a:t>
            </a:r>
            <a:r>
              <a:rPr lang="en-US" dirty="0" err="1" smtClean="0">
                <a:latin typeface="+mn-lt"/>
                <a:hlinkClick r:id="rId6"/>
              </a:rPr>
              <a:t>img_url</a:t>
            </a:r>
            <a:r>
              <a:rPr lang="en-US" dirty="0" smtClean="0">
                <a:latin typeface="+mn-lt"/>
                <a:hlinkClick r:id="rId6"/>
              </a:rPr>
              <a:t>=http%3A%2F%2Fpribalt.info%2Fabc_lv%2Fimages%2Fbaklan_1.jpg&amp;pos=13&amp;uinfo=sw-1366-sh-768-ww-1349-wh-660-pd-1-wp-16x9_1366x768&amp;rpt=</a:t>
            </a:r>
            <a:r>
              <a:rPr lang="en-US" dirty="0" err="1" smtClean="0">
                <a:latin typeface="+mn-lt"/>
                <a:hlinkClick r:id="rId6"/>
              </a:rPr>
              <a:t>simage</a:t>
            </a:r>
            <a:r>
              <a:rPr lang="en-US" dirty="0" smtClean="0">
                <a:latin typeface="+mn-lt"/>
                <a:hlinkClick r:id="rId6"/>
              </a:rPr>
              <a:t>&amp;_=1422188359306</a:t>
            </a:r>
            <a:endParaRPr lang="ru-RU" dirty="0" smtClean="0">
              <a:latin typeface="+mn-lt"/>
            </a:endParaRPr>
          </a:p>
          <a:p>
            <a:r>
              <a:rPr lang="en-US" dirty="0" smtClean="0">
                <a:latin typeface="+mn-lt"/>
                <a:hlinkClick r:id="rId7"/>
              </a:rPr>
              <a:t>http://www.idisuda.ru/article.php?s=7</a:t>
            </a:r>
            <a:endParaRPr lang="ru-RU" dirty="0" smtClean="0">
              <a:latin typeface="+mn-lt"/>
            </a:endParaRPr>
          </a:p>
          <a:p>
            <a:r>
              <a:rPr lang="en-US" dirty="0" smtClean="0">
                <a:latin typeface="+mn-lt"/>
                <a:hlinkClick r:id="rId8"/>
              </a:rPr>
              <a:t>http://geographyofrussia.com/tundra/</a:t>
            </a:r>
            <a:endParaRPr lang="ru-RU" dirty="0" smtClean="0">
              <a:latin typeface="+mn-lt"/>
            </a:endParaRPr>
          </a:p>
          <a:p>
            <a:r>
              <a:rPr lang="en-US" dirty="0" smtClean="0">
                <a:latin typeface="+mn-lt"/>
                <a:hlinkClick r:id="rId9"/>
              </a:rPr>
              <a:t>http://forexaw.com/TERMs/Science/Geography/l1286_</a:t>
            </a:r>
            <a:r>
              <a:rPr lang="ru-RU" dirty="0" err="1" smtClean="0">
                <a:latin typeface="+mn-lt"/>
                <a:hlinkClick r:id="rId9"/>
              </a:rPr>
              <a:t>Арктика_</a:t>
            </a:r>
            <a:r>
              <a:rPr lang="en-US" dirty="0" smtClean="0">
                <a:latin typeface="+mn-lt"/>
                <a:hlinkClick r:id="rId9"/>
              </a:rPr>
              <a:t>Arctic_</a:t>
            </a:r>
            <a:r>
              <a:rPr lang="ru-RU" dirty="0" smtClean="0">
                <a:latin typeface="+mn-lt"/>
                <a:hlinkClick r:id="rId9"/>
              </a:rPr>
              <a:t>это</a:t>
            </a:r>
            <a:endParaRPr lang="ru-RU" dirty="0" smtClean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7" name="Рисунок 6" descr="книга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092280" y="0"/>
            <a:ext cx="1800200" cy="1200133"/>
          </a:xfrm>
          <a:prstGeom prst="rect">
            <a:avLst/>
          </a:prstGeom>
        </p:spPr>
      </p:pic>
      <p:pic>
        <p:nvPicPr>
          <p:cNvPr id="8" name="Picture 4" descr="http://www.jospatacchia.it/images/ie6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372200" y="1844824"/>
            <a:ext cx="1331640" cy="1331640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13" action="ppaction://hlinksldjump" highlightClick="1"/>
          </p:cNvPr>
          <p:cNvSpPr/>
          <p:nvPr/>
        </p:nvSpPr>
        <p:spPr>
          <a:xfrm>
            <a:off x="8572500" y="6215063"/>
            <a:ext cx="571500" cy="6429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Ф2008 Вид с Лукаш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4429125" y="214313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НЕОБЪЯТНАЯ СТРАНА</a:t>
            </a:r>
          </a:p>
          <a:p>
            <a:endParaRPr lang="ru-RU" sz="1100" b="1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r>
              <a:rPr lang="ru-RU" sz="2400" b="1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Если долго-долго-долго </a:t>
            </a:r>
          </a:p>
          <a:p>
            <a:r>
              <a:rPr lang="ru-RU" sz="2400" b="1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 самолёте нам лететь, </a:t>
            </a:r>
          </a:p>
          <a:p>
            <a:r>
              <a:rPr lang="ru-RU" sz="2400" b="1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Если долго-долго-долго </a:t>
            </a:r>
          </a:p>
          <a:p>
            <a:r>
              <a:rPr lang="ru-RU" sz="2400" b="1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На Россию нам смотреть,</a:t>
            </a:r>
          </a:p>
          <a:p>
            <a:r>
              <a:rPr lang="ru-RU" sz="2400" b="1">
                <a:latin typeface="Cambria Math" pitchFamily="18" charset="0"/>
                <a:ea typeface="Cambria Math" pitchFamily="18" charset="0"/>
                <a:cs typeface="Cambria Math" pitchFamily="18" charset="0"/>
              </a:rPr>
              <a:t>То увидим мы тогда </a:t>
            </a:r>
          </a:p>
          <a:p>
            <a:r>
              <a:rPr lang="ru-RU" sz="2400" b="1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И леса, и города, </a:t>
            </a:r>
          </a:p>
          <a:p>
            <a:r>
              <a:rPr lang="ru-RU" sz="2400" b="1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Океанские просторы, </a:t>
            </a:r>
          </a:p>
          <a:p>
            <a:r>
              <a:rPr lang="ru-RU" sz="2400" b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Ленты рек, озёра, горы...</a:t>
            </a:r>
          </a:p>
          <a:p>
            <a:r>
              <a:rPr lang="ru-RU" sz="2400" b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Мы увидим даль без края, </a:t>
            </a:r>
          </a:p>
          <a:p>
            <a:r>
              <a:rPr lang="ru-RU" sz="2400" b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Тундру, где звенит весна, </a:t>
            </a:r>
          </a:p>
          <a:p>
            <a:r>
              <a:rPr lang="ru-RU" sz="2400" b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И поймём тогда, какая </a:t>
            </a:r>
          </a:p>
          <a:p>
            <a:r>
              <a:rPr lang="ru-RU" sz="2400" b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Наша Родина большая, </a:t>
            </a:r>
          </a:p>
          <a:p>
            <a:r>
              <a:rPr lang="ru-RU" sz="2400" b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Необъятная страна.</a:t>
            </a:r>
            <a:endParaRPr lang="ru-RU" b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3" descr="img089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112713" y="500063"/>
            <a:ext cx="8878887" cy="6215062"/>
          </a:xfrm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214313" y="4572000"/>
            <a:ext cx="428625" cy="214313"/>
          </a:xfrm>
          <a:prstGeom prst="rect">
            <a:avLst/>
          </a:prstGeom>
          <a:solidFill>
            <a:srgbClr val="FFA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214313" y="4929188"/>
            <a:ext cx="428625" cy="214312"/>
          </a:xfrm>
          <a:prstGeom prst="rect">
            <a:avLst/>
          </a:prstGeom>
          <a:solidFill>
            <a:srgbClr val="C47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214312" y="5214938"/>
            <a:ext cx="469255" cy="1214437"/>
          </a:xfrm>
          <a:prstGeom prst="rect">
            <a:avLst/>
          </a:prstGeom>
          <a:gradFill flip="none" rotWithShape="1">
            <a:gsLst>
              <a:gs pos="0">
                <a:srgbClr val="9AF828"/>
              </a:gs>
              <a:gs pos="50000">
                <a:srgbClr val="3DB93D"/>
              </a:gs>
              <a:gs pos="100000">
                <a:srgbClr val="0033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3214688" y="5715000"/>
            <a:ext cx="493216" cy="500063"/>
          </a:xfrm>
          <a:prstGeom prst="rect">
            <a:avLst/>
          </a:prstGeom>
          <a:gradFill flip="none" rotWithShape="1">
            <a:gsLst>
              <a:gs pos="0">
                <a:srgbClr val="FFFF99"/>
              </a:gs>
              <a:gs pos="50000">
                <a:srgbClr val="FFFF99"/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3279279" y="6286500"/>
            <a:ext cx="428625" cy="285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-13295"/>
            <a:ext cx="461677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Природные зоны России</a:t>
            </a:r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6588224" y="6021288"/>
            <a:ext cx="428625" cy="28575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5301208"/>
            <a:ext cx="27363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5301208"/>
            <a:ext cx="4956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http://www.jospatacchia.it/images/ie6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2008" y="548680"/>
            <a:ext cx="611560" cy="611560"/>
          </a:xfrm>
          <a:prstGeom prst="rect">
            <a:avLst/>
          </a:prstGeom>
          <a:noFill/>
        </p:spPr>
      </p:pic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6588224" y="5661248"/>
            <a:ext cx="428625" cy="2137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20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2357438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1913" y="642938"/>
            <a:ext cx="88328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Лучи солнца в Арктике скользят по поверхности земли, </a:t>
            </a:r>
          </a:p>
          <a:p>
            <a:r>
              <a:rPr lang="ru-RU" dirty="0">
                <a:latin typeface="Calibri" pitchFamily="34" charset="0"/>
              </a:rPr>
              <a:t> давая ей мало тепла.</a:t>
            </a:r>
          </a:p>
          <a:p>
            <a:r>
              <a:rPr lang="ru-RU" dirty="0">
                <a:latin typeface="Calibri" pitchFamily="34" charset="0"/>
              </a:rPr>
              <a:t>Поэтому круглый год здесь царство снега и льда. </a:t>
            </a:r>
          </a:p>
          <a:p>
            <a:r>
              <a:rPr lang="ru-RU" dirty="0">
                <a:latin typeface="Calibri" pitchFamily="34" charset="0"/>
              </a:rPr>
              <a:t>Там, где нет льда суша промерзает на много метров в глубину. </a:t>
            </a:r>
          </a:p>
          <a:p>
            <a:r>
              <a:rPr lang="ru-RU" dirty="0">
                <a:latin typeface="Calibri" pitchFamily="34" charset="0"/>
              </a:rPr>
              <a:t>Зимой в Арктике полярная ночь – несколько месяцев нет солнца. Дуют сильные ветры, </a:t>
            </a:r>
          </a:p>
          <a:p>
            <a:r>
              <a:rPr lang="ru-RU" dirty="0">
                <a:latin typeface="Calibri" pitchFamily="34" charset="0"/>
              </a:rPr>
              <a:t>бушует пурга, температура понижается до -60 градусов.</a:t>
            </a:r>
          </a:p>
          <a:p>
            <a:r>
              <a:rPr lang="ru-RU" dirty="0">
                <a:latin typeface="Calibri" pitchFamily="34" charset="0"/>
              </a:rPr>
              <a:t>                                                   Летом в Арктике полярный день – </a:t>
            </a:r>
          </a:p>
          <a:p>
            <a:r>
              <a:rPr lang="ru-RU" dirty="0">
                <a:latin typeface="Calibri" pitchFamily="34" charset="0"/>
              </a:rPr>
              <a:t>                                                  несколько месяцев светло, но  не </a:t>
            </a:r>
          </a:p>
          <a:p>
            <a:r>
              <a:rPr lang="ru-RU" dirty="0">
                <a:latin typeface="Calibri" pitchFamily="34" charset="0"/>
              </a:rPr>
              <a:t>                                                  тепло, лишь немного выше 0 граду-</a:t>
            </a:r>
          </a:p>
          <a:p>
            <a:r>
              <a:rPr lang="ru-RU" dirty="0">
                <a:latin typeface="Calibri" pitchFamily="34" charset="0"/>
              </a:rPr>
              <a:t>                                                  сов.</a:t>
            </a:r>
          </a:p>
          <a:p>
            <a:r>
              <a:rPr lang="ru-RU" dirty="0">
                <a:latin typeface="Calibri" pitchFamily="34" charset="0"/>
              </a:rPr>
              <a:t>                                                   Несмотря на суровые условия, </a:t>
            </a:r>
          </a:p>
          <a:p>
            <a:r>
              <a:rPr lang="ru-RU" dirty="0">
                <a:latin typeface="Calibri" pitchFamily="34" charset="0"/>
              </a:rPr>
              <a:t>                                                  некоторые живые организмы и </a:t>
            </a:r>
          </a:p>
          <a:p>
            <a:r>
              <a:rPr lang="ru-RU" dirty="0">
                <a:latin typeface="Calibri" pitchFamily="34" charset="0"/>
              </a:rPr>
              <a:t>                                                  здесь приспособились к жизни.</a:t>
            </a:r>
          </a:p>
          <a:p>
            <a:r>
              <a:rPr lang="ru-RU" dirty="0">
                <a:latin typeface="Calibri" pitchFamily="34" charset="0"/>
              </a:rPr>
              <a:t>На камнях встречаются лишайники, растут мхи, полярный мак.</a:t>
            </a:r>
          </a:p>
          <a:p>
            <a:r>
              <a:rPr lang="ru-RU" dirty="0">
                <a:latin typeface="Calibri" pitchFamily="34" charset="0"/>
              </a:rPr>
              <a:t>Разнообразны птицы – чайки, кайры, гагарки, тупики. Всех птиц кормит море.</a:t>
            </a:r>
          </a:p>
          <a:p>
            <a:r>
              <a:rPr lang="ru-RU" dirty="0">
                <a:latin typeface="Calibri" pitchFamily="34" charset="0"/>
              </a:rPr>
              <a:t>В Арктике обитают тюлени, белые медведи, моржи.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398891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Арктические пустыни</a:t>
            </a:r>
          </a:p>
        </p:txBody>
      </p:sp>
      <p:pic>
        <p:nvPicPr>
          <p:cNvPr id="5125" name="Рисунок 7" descr="img09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75" y="71438"/>
            <a:ext cx="3214688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sijani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0" y="2143125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9618078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5072063"/>
            <a:ext cx="23971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4" descr="nerpa1bi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88" y="5035550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6" descr="Bezimeni-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25" y="5089525"/>
            <a:ext cx="21431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возврат 13">
            <a:hlinkClick r:id="rId8" action="ppaction://hlinksldjump" highlightClick="1"/>
          </p:cNvPr>
          <p:cNvSpPr/>
          <p:nvPr/>
        </p:nvSpPr>
        <p:spPr>
          <a:xfrm>
            <a:off x="8572500" y="6215063"/>
            <a:ext cx="571500" cy="6429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un_svert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25" y="0"/>
            <a:ext cx="242887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32" y="-24"/>
            <a:ext cx="142045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тундра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0" y="71438"/>
            <a:ext cx="6794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                          на тысячи километров протянулась холодная </a:t>
            </a:r>
            <a:r>
              <a:rPr lang="ru-RU" dirty="0" err="1">
                <a:latin typeface="Calibri" pitchFamily="34" charset="0"/>
              </a:rPr>
              <a:t>безлес</a:t>
            </a:r>
            <a:r>
              <a:rPr lang="ru-RU" dirty="0">
                <a:latin typeface="Calibri" pitchFamily="34" charset="0"/>
              </a:rPr>
              <a:t>-</a:t>
            </a:r>
          </a:p>
          <a:p>
            <a:r>
              <a:rPr lang="ru-RU" dirty="0" err="1">
                <a:latin typeface="Calibri" pitchFamily="34" charset="0"/>
              </a:rPr>
              <a:t>ная</a:t>
            </a:r>
            <a:r>
              <a:rPr lang="ru-RU" dirty="0">
                <a:latin typeface="Calibri" pitchFamily="34" charset="0"/>
              </a:rPr>
              <a:t> равнина. Зима длится 7-8 месяцев.  Два месяца длится поляр-</a:t>
            </a:r>
          </a:p>
          <a:p>
            <a:r>
              <a:rPr lang="ru-RU" dirty="0" err="1">
                <a:latin typeface="Calibri" pitchFamily="34" charset="0"/>
              </a:rPr>
              <a:t>ная</a:t>
            </a:r>
            <a:r>
              <a:rPr lang="ru-RU" dirty="0">
                <a:latin typeface="Calibri" pitchFamily="34" charset="0"/>
              </a:rPr>
              <a:t> ночь. Круглый год здесь дуют холодные ветры. Лето короткое, </a:t>
            </a:r>
          </a:p>
          <a:p>
            <a:r>
              <a:rPr lang="ru-RU" dirty="0">
                <a:latin typeface="Calibri" pitchFamily="34" charset="0"/>
              </a:rPr>
              <a:t>прохладное. За лето поверхность оттаивает на полметра и образу-</a:t>
            </a:r>
          </a:p>
          <a:p>
            <a:r>
              <a:rPr lang="ru-RU" dirty="0" err="1">
                <a:latin typeface="Calibri" pitchFamily="34" charset="0"/>
              </a:rPr>
              <a:t>ется</a:t>
            </a:r>
            <a:r>
              <a:rPr lang="ru-RU" dirty="0">
                <a:latin typeface="Calibri" pitchFamily="34" charset="0"/>
              </a:rPr>
              <a:t> много болот и озёр, из-за многолетней мерзлоты и медлен-</a:t>
            </a:r>
          </a:p>
          <a:p>
            <a:r>
              <a:rPr lang="ru-RU" dirty="0" err="1">
                <a:latin typeface="Calibri" pitchFamily="34" charset="0"/>
              </a:rPr>
              <a:t>ного</a:t>
            </a:r>
            <a:r>
              <a:rPr lang="ru-RU" dirty="0">
                <a:latin typeface="Calibri" pitchFamily="34" charset="0"/>
              </a:rPr>
              <a:t> испарения.</a:t>
            </a:r>
          </a:p>
        </p:txBody>
      </p:sp>
      <p:pic>
        <p:nvPicPr>
          <p:cNvPr id="6149" name="Picture 7" descr="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14500"/>
            <a:ext cx="1987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Salix_s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88" y="17145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 descr="961795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8" y="1714500"/>
            <a:ext cx="19034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5929313" y="1714500"/>
            <a:ext cx="31416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Растения тундры низкорослы.</a:t>
            </a:r>
          </a:p>
          <a:p>
            <a:r>
              <a:rPr lang="ru-RU">
                <a:latin typeface="Calibri" pitchFamily="34" charset="0"/>
              </a:rPr>
              <a:t>Олений лишайник, морошка,</a:t>
            </a:r>
          </a:p>
          <a:p>
            <a:r>
              <a:rPr lang="ru-RU">
                <a:latin typeface="Calibri" pitchFamily="34" charset="0"/>
              </a:rPr>
              <a:t> мхи, голубика, брусника, ива</a:t>
            </a:r>
          </a:p>
          <a:p>
            <a:r>
              <a:rPr lang="ru-RU">
                <a:latin typeface="Calibri" pitchFamily="34" charset="0"/>
              </a:rPr>
              <a:t>карликовая приспособились</a:t>
            </a:r>
          </a:p>
          <a:p>
            <a:r>
              <a:rPr lang="ru-RU">
                <a:latin typeface="Calibri" pitchFamily="34" charset="0"/>
              </a:rPr>
              <a:t> к жизни в тундре.</a:t>
            </a:r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0" y="3071813"/>
            <a:ext cx="90058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Летом здесь много комаров и мошек, которыми питаются журавли, гуси, лебеди, кулики.</a:t>
            </a: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Постоянные жители белая куропатка и белая сова, маленькие грызуны – лемминги, </a:t>
            </a:r>
          </a:p>
          <a:p>
            <a:r>
              <a:rPr lang="ru-RU" dirty="0">
                <a:latin typeface="Calibri" pitchFamily="34" charset="0"/>
              </a:rPr>
              <a:t>хищники – песцы, волки. Северный олень – грациозный обитатель.</a:t>
            </a:r>
          </a:p>
        </p:txBody>
      </p:sp>
      <p:pic>
        <p:nvPicPr>
          <p:cNvPr id="6154" name="Picture 7" descr="25023537_1210856592_arctik_fox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3" y="5286375"/>
            <a:ext cx="1500187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4" descr="Image1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00250" y="5286375"/>
            <a:ext cx="200025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7" descr="28899427_lemmi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7688" y="5286375"/>
            <a:ext cx="17859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4" descr="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29375" y="5357813"/>
            <a:ext cx="2008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4" descr="B_5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7188" y="3500438"/>
            <a:ext cx="16367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4" descr="B_14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00313" y="3500438"/>
            <a:ext cx="16430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4" descr="bel_kurop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86313" y="3500438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5" descr="zfi_maevki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072313" y="3500438"/>
            <a:ext cx="15716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Управляющая кнопка: возврат 20">
            <a:hlinkClick r:id="rId14" action="ppaction://hlinksldjump" highlightClick="1"/>
          </p:cNvPr>
          <p:cNvSpPr/>
          <p:nvPr/>
        </p:nvSpPr>
        <p:spPr>
          <a:xfrm>
            <a:off x="8572500" y="6215063"/>
            <a:ext cx="571500" cy="6429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0036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0" cmpd="sng">
                  <a:solidFill>
                    <a:srgbClr val="003300"/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latin typeface="+mn-lt"/>
                <a:cs typeface="+mn-cs"/>
              </a:rPr>
              <a:t>ЛЕСА</a:t>
            </a:r>
          </a:p>
        </p:txBody>
      </p:sp>
      <p:pic>
        <p:nvPicPr>
          <p:cNvPr id="7171" name="Picture 4" descr="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79216" y="1"/>
            <a:ext cx="236478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0" y="1412775"/>
            <a:ext cx="2667000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000169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7563"/>
            <a:ext cx="1714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714875"/>
            <a:ext cx="1714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" descr="1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00250" y="4143375"/>
            <a:ext cx="17145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7" descr="lepuman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7625" y="4143375"/>
            <a:ext cx="164306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5" descr="1207766696_burunduk_45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43563" y="4143375"/>
            <a:ext cx="12858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s_p0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72313" y="4143375"/>
            <a:ext cx="164306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Box 5"/>
          <p:cNvSpPr txBox="1">
            <a:spLocks noChangeArrowheads="1"/>
          </p:cNvSpPr>
          <p:nvPr/>
        </p:nvSpPr>
        <p:spPr bwMode="auto">
          <a:xfrm>
            <a:off x="0" y="142875"/>
            <a:ext cx="935513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                  </a:t>
            </a:r>
            <a:r>
              <a:rPr lang="ru-RU" dirty="0" smtClean="0">
                <a:latin typeface="Calibri" pitchFamily="34" charset="0"/>
              </a:rPr>
              <a:t>  занимают </a:t>
            </a:r>
            <a:r>
              <a:rPr lang="ru-RU" dirty="0">
                <a:latin typeface="Calibri" pitchFamily="34" charset="0"/>
              </a:rPr>
              <a:t>больше половины территории России. В </a:t>
            </a:r>
            <a:r>
              <a:rPr lang="ru-RU" dirty="0" smtClean="0">
                <a:latin typeface="Calibri" pitchFamily="34" charset="0"/>
              </a:rPr>
              <a:t>лес-</a:t>
            </a:r>
          </a:p>
          <a:p>
            <a:r>
              <a:rPr lang="ru-RU" dirty="0" smtClean="0">
                <a:latin typeface="Calibri" pitchFamily="34" charset="0"/>
              </a:rPr>
              <a:t>ной зоне </a:t>
            </a:r>
            <a:r>
              <a:rPr lang="ru-RU" dirty="0">
                <a:latin typeface="Calibri" pitchFamily="34" charset="0"/>
              </a:rPr>
              <a:t>достаточно влаги и тепла для роста и развития растений.</a:t>
            </a:r>
          </a:p>
          <a:p>
            <a:r>
              <a:rPr lang="ru-RU" dirty="0">
                <a:latin typeface="Calibri" pitchFamily="34" charset="0"/>
              </a:rPr>
              <a:t>Деревья, менее требовательные к теплу, ель, сосна, лиственница, </a:t>
            </a:r>
          </a:p>
          <a:p>
            <a:r>
              <a:rPr lang="ru-RU" dirty="0">
                <a:latin typeface="Calibri" pitchFamily="34" charset="0"/>
              </a:rPr>
              <a:t>кедровая сосна, пихта –хвойные, образуют </a:t>
            </a:r>
            <a:r>
              <a:rPr lang="ru-RU" b="1" dirty="0">
                <a:latin typeface="Calibri" pitchFamily="34" charset="0"/>
              </a:rPr>
              <a:t>тайгу</a:t>
            </a:r>
            <a:r>
              <a:rPr lang="ru-RU" dirty="0">
                <a:latin typeface="Calibri" pitchFamily="34" charset="0"/>
              </a:rPr>
              <a:t>.</a:t>
            </a:r>
          </a:p>
          <a:p>
            <a:r>
              <a:rPr lang="ru-RU" dirty="0">
                <a:latin typeface="Calibri" pitchFamily="34" charset="0"/>
              </a:rPr>
              <a:t>                                            </a:t>
            </a:r>
          </a:p>
          <a:p>
            <a:endParaRPr lang="ru-RU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                       </a:t>
            </a:r>
          </a:p>
        </p:txBody>
      </p:sp>
      <p:sp>
        <p:nvSpPr>
          <p:cNvPr id="7181" name="Прямоугольник 16"/>
          <p:cNvSpPr>
            <a:spLocks noChangeArrowheads="1"/>
          </p:cNvSpPr>
          <p:nvPr/>
        </p:nvSpPr>
        <p:spPr bwMode="auto">
          <a:xfrm>
            <a:off x="1785938" y="5380038"/>
            <a:ext cx="73580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Южнее тайги зима мягче, нет многолетней мерзлоты, эти условия благоприятны для лиственных деревьев. За тайгой – смешанные леса (хвойные и лиственные деревья), а далее раскинулись широколиственные леса с теплолюбивыми деревьями- дуб, клён, </a:t>
            </a:r>
          </a:p>
          <a:p>
            <a:r>
              <a:rPr lang="ru-RU">
                <a:latin typeface="Calibri" pitchFamily="34" charset="0"/>
              </a:rPr>
              <a:t>липа,  ясень, вяз.</a:t>
            </a:r>
          </a:p>
        </p:txBody>
      </p:sp>
      <p:sp>
        <p:nvSpPr>
          <p:cNvPr id="7182" name="Прямоугольник 17"/>
          <p:cNvSpPr>
            <a:spLocks noChangeArrowheads="1"/>
          </p:cNvSpPr>
          <p:nvPr/>
        </p:nvSpPr>
        <p:spPr bwMode="auto">
          <a:xfrm>
            <a:off x="1857375" y="3219450"/>
            <a:ext cx="7143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 тайге обитают  разные виды животных – бурый медведь, лось, рысь,  соболь, благородный олень, заяц-беляк, белка, бурундук и множество птиц - кедровка, сокол-дербник, рябчик, глухарь.</a:t>
            </a:r>
          </a:p>
        </p:txBody>
      </p:sp>
      <p:pic>
        <p:nvPicPr>
          <p:cNvPr id="7183" name="Picture 4" descr="57-350x32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72313" y="1857375"/>
            <a:ext cx="1643062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4" descr="0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483768" y="1412776"/>
            <a:ext cx="1204913" cy="18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Управляющая кнопка: возврат 21">
            <a:hlinkClick r:id="rId12" action="ppaction://hlinksldjump" highlightClick="1"/>
          </p:cNvPr>
          <p:cNvSpPr/>
          <p:nvPr/>
        </p:nvSpPr>
        <p:spPr>
          <a:xfrm>
            <a:off x="8572500" y="6215063"/>
            <a:ext cx="571500" cy="6429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 descr="Весёлый разговор ( В лесу ) - Дом стихов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51520" y="1412776"/>
            <a:ext cx="182145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1" descr="тюльпаны в степи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188" y="1768475"/>
            <a:ext cx="19288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1071563" y="-99392"/>
            <a:ext cx="8501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- большие безлесные пространства, травянистые равнины.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-27384"/>
            <a:ext cx="118814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СТЕПИ</a:t>
            </a:r>
          </a:p>
        </p:txBody>
      </p:sp>
      <p:pic>
        <p:nvPicPr>
          <p:cNvPr id="8197" name="Рисунок 6" descr="степь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48500" y="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020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85938"/>
            <a:ext cx="19288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 descr="C:\Users\Helen\Desktop\степь\дыбка степная 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980728"/>
            <a:ext cx="130651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Прямоугольник 3"/>
          <p:cNvSpPr>
            <a:spLocks noChangeArrowheads="1"/>
          </p:cNvSpPr>
          <p:nvPr/>
        </p:nvSpPr>
        <p:spPr bwMode="auto">
          <a:xfrm>
            <a:off x="0" y="323850"/>
            <a:ext cx="8001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 степной зоне очень теплое, продолжительное и засушливое лето. </a:t>
            </a:r>
          </a:p>
          <a:p>
            <a:r>
              <a:rPr lang="ru-RU">
                <a:latin typeface="Calibri" pitchFamily="34" charset="0"/>
              </a:rPr>
              <a:t>Часто дуют горячие сухие ветры - суховеи. Иногда они переходят в </a:t>
            </a:r>
          </a:p>
          <a:p>
            <a:r>
              <a:rPr lang="ru-RU">
                <a:latin typeface="Calibri" pitchFamily="34" charset="0"/>
              </a:rPr>
              <a:t>пыльные бури. Дожди редкие, ливневые.</a:t>
            </a:r>
          </a:p>
          <a:p>
            <a:r>
              <a:rPr lang="ru-RU">
                <a:latin typeface="Calibri" pitchFamily="34" charset="0"/>
              </a:rPr>
              <a:t>     Зима в степи короче и теплее, чем в лесной зоне, но достаточно </a:t>
            </a:r>
          </a:p>
          <a:p>
            <a:r>
              <a:rPr lang="ru-RU">
                <a:latin typeface="Calibri" pitchFamily="34" charset="0"/>
              </a:rPr>
              <a:t>холодная. Снеговой покров маленький.</a:t>
            </a:r>
          </a:p>
        </p:txBody>
      </p:sp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1928813" y="1714500"/>
            <a:ext cx="535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Почвы здесь очень плодородны. Тюльпаны и ирисы </a:t>
            </a:r>
          </a:p>
          <a:p>
            <a:r>
              <a:rPr lang="ru-RU">
                <a:latin typeface="Calibri" pitchFamily="34" charset="0"/>
              </a:rPr>
              <a:t>цветут весной, пока в почве достаточно влаги.</a:t>
            </a:r>
          </a:p>
          <a:p>
            <a:r>
              <a:rPr lang="ru-RU">
                <a:latin typeface="Calibri" pitchFamily="34" charset="0"/>
              </a:rPr>
              <a:t>Приспособлены к степным условиям ковыль и тип-</a:t>
            </a:r>
          </a:p>
          <a:p>
            <a:r>
              <a:rPr lang="ru-RU">
                <a:latin typeface="Calibri" pitchFamily="34" charset="0"/>
              </a:rPr>
              <a:t>чак, их узкие листья испаряют мало влаги.</a:t>
            </a:r>
          </a:p>
        </p:txBody>
      </p:sp>
      <p:pic>
        <p:nvPicPr>
          <p:cNvPr id="8202" name="Picture 5" descr="C:\Users\Helen\Desktop\степь\ХОРЬ СТЕП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88" y="2571750"/>
            <a:ext cx="292893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Рисунок 4" descr="СТРЕПЕТ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071938"/>
            <a:ext cx="143827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0" y="2925763"/>
            <a:ext cx="9144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                           В степи можно услышать громкое </a:t>
            </a:r>
          </a:p>
          <a:p>
            <a:r>
              <a:rPr lang="ru-RU">
                <a:latin typeface="Calibri" pitchFamily="34" charset="0"/>
              </a:rPr>
              <a:t>стрекотание кобылок и кузнечиков. Ими кормятся птицы: степной жаворонок, серая куропатка, самый мелкий из журавлей -  журавль-красавка, дрофа.</a:t>
            </a:r>
          </a:p>
          <a:p>
            <a:r>
              <a:rPr lang="ru-RU">
                <a:latin typeface="Calibri" pitchFamily="34" charset="0"/>
              </a:rPr>
              <a:t>Здесь много грызунов сусликов, хомяков. В этой открытой местности они пря-</a:t>
            </a:r>
          </a:p>
          <a:p>
            <a:r>
              <a:rPr lang="ru-RU">
                <a:latin typeface="Calibri" pitchFamily="34" charset="0"/>
              </a:rPr>
              <a:t>чутся  в             норах.</a:t>
            </a:r>
          </a:p>
          <a:p>
            <a:r>
              <a:rPr lang="ru-RU">
                <a:latin typeface="Calibri" pitchFamily="34" charset="0"/>
              </a:rPr>
              <a:t>                       На вершине пищевой цепи хищники – степной орёл и степной хорёк.</a:t>
            </a:r>
          </a:p>
        </p:txBody>
      </p:sp>
      <p:pic>
        <p:nvPicPr>
          <p:cNvPr id="8205" name="Рисунок 2" descr="СТЕПНОЙ ОРЁЛ 2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15250" y="3571875"/>
            <a:ext cx="14287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19жур крас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00166" y="4643446"/>
            <a:ext cx="2382457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7" name="Рисунок 17" descr="perdix_perdix4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929063" y="4786313"/>
            <a:ext cx="27019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Управляющая кнопка: возврат 18">
            <a:hlinkClick r:id="rId11" action="ppaction://hlinksldjump" highlightClick="1"/>
          </p:cNvPr>
          <p:cNvSpPr/>
          <p:nvPr/>
        </p:nvSpPr>
        <p:spPr>
          <a:xfrm>
            <a:off x="8572500" y="6215063"/>
            <a:ext cx="571500" cy="6429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71393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ПУСТЫНИ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0" y="58738"/>
            <a:ext cx="894950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                                В России пустыни занимают небольшую площадь, </a:t>
            </a:r>
          </a:p>
          <a:p>
            <a:r>
              <a:rPr lang="ru-RU" dirty="0">
                <a:latin typeface="Calibri" pitchFamily="34" charset="0"/>
              </a:rPr>
              <a:t>обширнее </a:t>
            </a:r>
            <a:r>
              <a:rPr lang="ru-RU" b="1" dirty="0">
                <a:latin typeface="Calibri" pitchFamily="34" charset="0"/>
              </a:rPr>
              <a:t>полупустыни</a:t>
            </a:r>
            <a:r>
              <a:rPr lang="ru-RU" dirty="0">
                <a:latin typeface="Calibri" pitchFamily="34" charset="0"/>
              </a:rPr>
              <a:t>, находящиеся между степью и пустыней.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Пустыни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бывают </a:t>
            </a:r>
            <a:r>
              <a:rPr lang="ru-RU" u="sng" dirty="0">
                <a:latin typeface="Calibri" pitchFamily="34" charset="0"/>
              </a:rPr>
              <a:t>песчаные</a:t>
            </a:r>
            <a:r>
              <a:rPr lang="ru-RU" dirty="0">
                <a:latin typeface="Calibri" pitchFamily="34" charset="0"/>
              </a:rPr>
              <a:t> и </a:t>
            </a:r>
            <a:r>
              <a:rPr lang="ru-RU" u="sng" dirty="0">
                <a:latin typeface="Calibri" pitchFamily="34" charset="0"/>
              </a:rPr>
              <a:t>глинистые</a:t>
            </a:r>
            <a:r>
              <a:rPr lang="ru-RU" dirty="0">
                <a:latin typeface="Calibri" pitchFamily="34" charset="0"/>
              </a:rPr>
              <a:t>. В песчаных пустынях пески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двигаются под действием </a:t>
            </a:r>
            <a:r>
              <a:rPr lang="ru-RU" dirty="0">
                <a:latin typeface="Calibri" pitchFamily="34" charset="0"/>
              </a:rPr>
              <a:t>ветра и образуют барханы – валы из песка.</a:t>
            </a:r>
          </a:p>
          <a:p>
            <a:r>
              <a:rPr lang="ru-RU" dirty="0">
                <a:latin typeface="Calibri" pitchFamily="34" charset="0"/>
              </a:rPr>
              <a:t>Лето здесь очень жаркое. Поверхность земли нагревается днём до 70 градусов, а в тени </a:t>
            </a:r>
          </a:p>
          <a:p>
            <a:r>
              <a:rPr lang="ru-RU" dirty="0">
                <a:latin typeface="Calibri" pitchFamily="34" charset="0"/>
              </a:rPr>
              <a:t>выше 40 градусов. Но ночи очень холодные – песок и глина быстро остывают.</a:t>
            </a:r>
          </a:p>
        </p:txBody>
      </p:sp>
      <p:pic>
        <p:nvPicPr>
          <p:cNvPr id="9220" name="Picture 4" descr="09200930post9peyzazhi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9500" y="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09200930post9peyzazhi0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1785938"/>
            <a:ext cx="19288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Пустыня-Казахстан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25" y="1785938"/>
            <a:ext cx="19002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ad8bf2d33bbb63de88ca36fc5a0f12a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74109" y="1785938"/>
            <a:ext cx="1327016" cy="135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4000500" y="1868810"/>
            <a:ext cx="3667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Ни в какой другой природной зоне</a:t>
            </a:r>
          </a:p>
          <a:p>
            <a:r>
              <a:rPr lang="ru-RU" dirty="0">
                <a:latin typeface="Calibri" pitchFamily="34" charset="0"/>
              </a:rPr>
              <a:t> не выпадает так мало осадков, как</a:t>
            </a:r>
          </a:p>
          <a:p>
            <a:r>
              <a:rPr lang="ru-RU" dirty="0">
                <a:latin typeface="Calibri" pitchFamily="34" charset="0"/>
              </a:rPr>
              <a:t> здесь. Порой за полгода не </a:t>
            </a:r>
            <a:r>
              <a:rPr lang="ru-RU" dirty="0" err="1">
                <a:latin typeface="Calibri" pitchFamily="34" charset="0"/>
              </a:rPr>
              <a:t>выпа</a:t>
            </a:r>
            <a:r>
              <a:rPr lang="ru-RU" dirty="0">
                <a:latin typeface="Calibri" pitchFamily="34" charset="0"/>
              </a:rPr>
              <a:t>-</a:t>
            </a:r>
          </a:p>
          <a:p>
            <a:r>
              <a:rPr lang="ru-RU" dirty="0">
                <a:latin typeface="Calibri" pitchFamily="34" charset="0"/>
              </a:rPr>
              <a:t>дает ни капли осадков.</a:t>
            </a:r>
          </a:p>
        </p:txBody>
      </p:sp>
      <p:sp>
        <p:nvSpPr>
          <p:cNvPr id="9225" name="Прямоугольник 10"/>
          <p:cNvSpPr>
            <a:spLocks noChangeArrowheads="1"/>
          </p:cNvSpPr>
          <p:nvPr/>
        </p:nvSpPr>
        <p:spPr bwMode="auto">
          <a:xfrm>
            <a:off x="0" y="3130550"/>
            <a:ext cx="92868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Несмотря на засуху, некоторые растения приспособились к таким условиям. В пустыне  растут </a:t>
            </a:r>
            <a:r>
              <a:rPr lang="ru-RU" i="1" dirty="0">
                <a:solidFill>
                  <a:srgbClr val="000000"/>
                </a:solidFill>
                <a:latin typeface="Calibri" pitchFamily="34" charset="0"/>
              </a:rPr>
              <a:t>верблюжья </a:t>
            </a:r>
            <a:r>
              <a:rPr lang="ru-RU" i="1" dirty="0" smtClean="0">
                <a:solidFill>
                  <a:srgbClr val="000000"/>
                </a:solidFill>
                <a:latin typeface="Calibri" pitchFamily="34" charset="0"/>
              </a:rPr>
              <a:t>колючка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(её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корни проникают вглубь на 20 метров для добычи воды),</a:t>
            </a:r>
          </a:p>
          <a:p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корни </a:t>
            </a:r>
            <a:r>
              <a:rPr lang="ru-RU" i="1" dirty="0" err="1">
                <a:solidFill>
                  <a:srgbClr val="000000"/>
                </a:solidFill>
                <a:latin typeface="Calibri" pitchFamily="34" charset="0"/>
              </a:rPr>
              <a:t>колосняка</a:t>
            </a:r>
            <a:r>
              <a:rPr lang="ru-RU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и</a:t>
            </a:r>
            <a:r>
              <a:rPr lang="ru-RU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Calibri" pitchFamily="34" charset="0"/>
              </a:rPr>
              <a:t>джузгуна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 закрепляют пески.</a:t>
            </a:r>
          </a:p>
          <a:p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Каждое животное пустыни уникально, по-своему приспособлено к среде обитания. У туш-</a:t>
            </a:r>
          </a:p>
          <a:p>
            <a:r>
              <a:rPr lang="ru-RU" dirty="0" err="1">
                <a:solidFill>
                  <a:srgbClr val="000000"/>
                </a:solidFill>
                <a:latin typeface="Calibri" pitchFamily="34" charset="0"/>
              </a:rPr>
              <a:t>канчиков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 длинные сильные ноги, песчанки роют сложные норы, сайгаки держатся стадами, ящерица-круглоголовка мгновенно зарывается в песок. Днём многие животные прячутся в норах или зарываются в песок, а по ночам выходят на поиски пищи. Некоторые животные совсем не пьют – им достаточно влаги из растений, которые они поедают.</a:t>
            </a:r>
          </a:p>
          <a:p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226" name="Picture 4" descr="09200930post9peyzazhi07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572125"/>
            <a:ext cx="1571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5" descr="2_tushkan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43063" y="5572125"/>
            <a:ext cx="20256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" descr="Dungbeetle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0688" y="5572125"/>
            <a:ext cx="15763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3" descr="C:\Users\Helen\Desktop\степь\сайга 2.bmp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43750" y="557212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3" descr="C:\Users\Helen\Desktop\степь\корсак 2.bmp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14750" y="5572125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Управляющая кнопка: возврат 16">
            <a:hlinkClick r:id="rId11" action="ppaction://hlinksldjump" highlightClick="1"/>
          </p:cNvPr>
          <p:cNvSpPr/>
          <p:nvPr/>
        </p:nvSpPr>
        <p:spPr>
          <a:xfrm>
            <a:off x="8572500" y="6215063"/>
            <a:ext cx="571500" cy="6429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08" y="116632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n-lt"/>
              </a:rPr>
              <a:t>                                                  в России занимают небольшую площадь - узкую полосу Черноморского побережья, прижатого к воде горами Кавказа. Зимой Причерноморский хребет защищает побережье от вторжения северо-восточных ветров, а Чёрное море, отдавая накопленное летом тепло, смягчает климат. В январе температура обычно выше нуля, а снег, если и выпадает, лежит недолго. 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-99392"/>
            <a:ext cx="26196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Субтропики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602" name="Picture 2" descr="Отдых на Черном море 2014, цены на размещение в санатории, пансионаты и дома отдыха на Черном мор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507" y="1628800"/>
            <a:ext cx="2720301" cy="2038955"/>
          </a:xfrm>
          <a:prstGeom prst="rect">
            <a:avLst/>
          </a:prstGeom>
          <a:noFill/>
        </p:spPr>
      </p:pic>
      <p:pic>
        <p:nvPicPr>
          <p:cNvPr id="25604" name="Picture 4" descr="Сочи, активный отдых. Конный поход на выходные дни к родине русского чая. Фот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95826" y="1556792"/>
            <a:ext cx="2800310" cy="2102779"/>
          </a:xfrm>
          <a:prstGeom prst="rect">
            <a:avLst/>
          </a:prstGeom>
          <a:noFill/>
        </p:spPr>
      </p:pic>
      <p:pic>
        <p:nvPicPr>
          <p:cNvPr id="25606" name="Picture 6" descr="Отдых в Крыму: Лучшие Курорты и Пляжи, Достопримечательности и Развлечения, Гостиницы, Пансионаты и Санатори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1556792"/>
            <a:ext cx="3096344" cy="210847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7170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n-lt"/>
              </a:rPr>
              <a:t>Тепло и влага – дают возможность расти высоким деревьям с крупными листьями. Это дуб, бук, каштан. Растения из разных стран: кипарисы, магнолии, пальмы. На Черноморском побережье растет много фруктовых растений: инжир, персики, грецкие орехи.</a:t>
            </a:r>
            <a:endParaRPr lang="ru-RU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4638035"/>
            <a:ext cx="4788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n-lt"/>
              </a:rPr>
              <a:t>Животный мир побережья богат и разнообразен. В лесах обитают медведи, кабаны, барсы и шакалы. Множество цикад, богомолов, ящериц и змей. Эти животные обитают на суше. Птицы – чайки, бакланы. Морские обитатели: медузы, крабы, морские коньки, морские иглы, дельфины. </a:t>
            </a:r>
            <a:endParaRPr lang="ru-RU" dirty="0">
              <a:latin typeface="+mn-lt"/>
            </a:endParaRPr>
          </a:p>
        </p:txBody>
      </p:sp>
      <p:pic>
        <p:nvPicPr>
          <p:cNvPr id="25608" name="Picture 8" descr="Рыболовство убивает дельфинов - Таксидерми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4653136"/>
            <a:ext cx="2035256" cy="2016224"/>
          </a:xfrm>
          <a:prstGeom prst="rect">
            <a:avLst/>
          </a:prstGeom>
          <a:noFill/>
        </p:spPr>
      </p:pic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572500" y="6215063"/>
            <a:ext cx="571500" cy="6429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10" name="Picture 10" descr="Там, где мы, там - победа. - Там деревья маааленькие, а птички большииие.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64288" y="4720131"/>
            <a:ext cx="1584176" cy="1445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+Природные зоны России. Справочник —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+Природные зоны России. Справочник — копия</Template>
  <TotalTime>3</TotalTime>
  <Words>1175</Words>
  <Application>Microsoft Office PowerPoint</Application>
  <PresentationFormat>Экран (4:3)</PresentationFormat>
  <Paragraphs>125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+Природные зоны России. Справочник — копия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</cp:revision>
  <dcterms:created xsi:type="dcterms:W3CDTF">2015-01-25T12:39:46Z</dcterms:created>
  <dcterms:modified xsi:type="dcterms:W3CDTF">2015-01-25T12:44:16Z</dcterms:modified>
</cp:coreProperties>
</file>