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7" r:id="rId1"/>
  </p:sldMasterIdLst>
  <p:sldIdLst>
    <p:sldId id="268" r:id="rId2"/>
    <p:sldId id="262" r:id="rId3"/>
    <p:sldId id="257" r:id="rId4"/>
    <p:sldId id="260" r:id="rId5"/>
    <p:sldId id="261" r:id="rId6"/>
    <p:sldId id="267" r:id="rId7"/>
    <p:sldId id="264" r:id="rId8"/>
    <p:sldId id="266" r:id="rId9"/>
    <p:sldId id="269" r:id="rId10"/>
    <p:sldId id="265" r:id="rId11"/>
    <p:sldId id="27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94676" autoAdjust="0"/>
  </p:normalViewPr>
  <p:slideViewPr>
    <p:cSldViewPr>
      <p:cViewPr varScale="1">
        <p:scale>
          <a:sx n="71" d="100"/>
          <a:sy n="71" d="100"/>
        </p:scale>
        <p:origin x="-12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9.xml"/><Relationship Id="rId2" Type="http://schemas.openxmlformats.org/officeDocument/2006/relationships/slide" Target="slides/slide4.xml"/><Relationship Id="rId1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5C6DEDF-9764-4387-B33D-32CEEA933549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2BB2D9-DC67-4EE3-A765-75C64827AC50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9F208D-6660-4510-A5B9-D642DDE92E1D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C1C8F-A30C-4CAF-84A5-64F32FDC0BC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707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Заголовок, два объект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2A1AA-E505-4D5A-8760-B999CB13E4F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123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8DDB2-D23E-49FF-9E31-D7D1EEE8853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973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12D3CA0-4E2B-48F2-8AFF-9A5085EED36D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EF57DC-45EB-4077-A740-20C614528D2F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6E7C36-A29D-43B3-A760-2FC42C8EBB91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1DE5EF-A838-46D2-A300-1F3942A91B34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847FBA-F7BC-4CED-A424-736ABE12FC28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9F7C70-9D91-4FD2-B098-DF2BB60AB380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DAE4A09D-0BA3-43A9-A199-6CA8C5CB3ACD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41DE06-7552-4E6B-8871-028CABB2CD4B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2E5DF28-C93C-4177-BB43-A699D72BA6F8}" type="slidenum">
              <a:rPr 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  <p:sldLayoutId id="2147483889" r:id="rId12"/>
    <p:sldLayoutId id="2147483890" r:id="rId13"/>
    <p:sldLayoutId id="2147483891" r:id="rId14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gif"/><Relationship Id="rId5" Type="http://schemas.openxmlformats.org/officeDocument/2006/relationships/image" Target="../media/image25.png"/><Relationship Id="rId4" Type="http://schemas.openxmlformats.org/officeDocument/2006/relationships/image" Target="../media/image2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gi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jpeg"/><Relationship Id="rId12" Type="http://schemas.openxmlformats.org/officeDocument/2006/relationships/image" Target="../media/image2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4400" b="1" dirty="0" smtClean="0">
                <a:solidFill>
                  <a:srgbClr val="FFFF00"/>
                </a:solidFill>
              </a:rPr>
              <a:t>Тема: </a:t>
            </a:r>
          </a:p>
          <a:p>
            <a:r>
              <a:rPr lang="ru-RU" sz="4400" b="1" dirty="0" smtClean="0">
                <a:solidFill>
                  <a:srgbClr val="FFFF00"/>
                </a:solidFill>
              </a:rPr>
              <a:t>«Рождество»</a:t>
            </a:r>
            <a:endParaRPr lang="ru-RU" sz="4400" b="1" dirty="0">
              <a:solidFill>
                <a:srgbClr val="FFFF00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Игра «Поле чудес»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87624" y="5733256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Учитель начальных классов </a:t>
            </a:r>
          </a:p>
          <a:p>
            <a:pPr algn="ctr"/>
            <a:r>
              <a:rPr lang="ru-RU" dirty="0" smtClean="0"/>
              <a:t>МБОУ гимназии№11  </a:t>
            </a:r>
            <a:r>
              <a:rPr lang="ru-RU" dirty="0" err="1" smtClean="0"/>
              <a:t>г.о.Железнодорожный</a:t>
            </a:r>
            <a:r>
              <a:rPr lang="ru-RU" dirty="0" smtClean="0"/>
              <a:t>  Московской области </a:t>
            </a:r>
          </a:p>
          <a:p>
            <a:pPr algn="ctr"/>
            <a:r>
              <a:rPr lang="ru-RU" dirty="0" err="1" smtClean="0"/>
              <a:t>Артёмова</a:t>
            </a:r>
            <a:r>
              <a:rPr lang="ru-RU" dirty="0" smtClean="0"/>
              <a:t> Татьяна Николаевна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7502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828668"/>
          </a:xfrm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eaLnBrk="1" hangingPunct="1">
              <a:buFont typeface="Arial" charset="0"/>
              <a:buNone/>
              <a:defRPr/>
            </a:pPr>
            <a:r>
              <a:rPr lang="ru-RU" b="1" i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Счастливого вам Нового года и Рождества! </a:t>
            </a:r>
          </a:p>
          <a:p>
            <a:pPr eaLnBrk="1" hangingPunct="1">
              <a:buFont typeface="Arial" charset="0"/>
              <a:buNone/>
              <a:defRPr/>
            </a:pP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26C58BCB-29F8-404D-B524-8D1982E4A16D}" type="slidenum">
              <a:rPr lang="ru-RU">
                <a:solidFill>
                  <a:srgbClr val="C00000">
                    <a:tint val="75000"/>
                  </a:srgbClr>
                </a:solidFill>
              </a:rPr>
              <a:pPr>
                <a:defRPr/>
              </a:pPr>
              <a:t>10</a:t>
            </a:fld>
            <a:endParaRPr lang="ru-RU">
              <a:solidFill>
                <a:srgbClr val="C00000">
                  <a:tint val="75000"/>
                </a:srgbClr>
              </a:solidFill>
            </a:endParaRPr>
          </a:p>
        </p:txBody>
      </p:sp>
      <p:pic>
        <p:nvPicPr>
          <p:cNvPr id="15366" name="Picture 7" descr="C:\не срезала 2\анимашки новые\prazdnikia-2366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5" y="3000375"/>
            <a:ext cx="5373688" cy="288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10" descr="C:\не срезала 2\анимашки новые\prazdnikia-2431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5" y="500063"/>
            <a:ext cx="181927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8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4929188"/>
            <a:ext cx="100012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9" name="Picture 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5" y="0"/>
            <a:ext cx="1362075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0" name="Picture 10" descr="C:\не срезала 2\анимашки новые\prazdnikia-2259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478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6387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AEAE40-D6E9-4850-8376-3707C49A90B3}" type="slidenum">
              <a:rPr lang="ru-RU" smtClean="0">
                <a:solidFill>
                  <a:srgbClr val="C00000">
                    <a:tint val="75000"/>
                  </a:srgbClr>
                </a:solidFill>
              </a:rPr>
              <a:pPr>
                <a:defRPr/>
              </a:pPr>
              <a:t>11</a:t>
            </a:fld>
            <a:endParaRPr lang="ru-RU">
              <a:solidFill>
                <a:srgbClr val="C00000">
                  <a:tint val="75000"/>
                </a:srgbClr>
              </a:solidFill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98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20" descr="В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482718"/>
            <a:ext cx="2952328" cy="5186641"/>
          </a:xfrm>
          <a:noFill/>
        </p:spPr>
      </p:pic>
      <p:sp>
        <p:nvSpPr>
          <p:cNvPr id="409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779838" y="2708275"/>
            <a:ext cx="4830762" cy="2376488"/>
          </a:xfrm>
        </p:spPr>
        <p:txBody>
          <a:bodyPr>
            <a:normAutofit/>
          </a:bodyPr>
          <a:lstStyle/>
          <a:p>
            <a:pPr algn="ctr" eaLnBrk="1" hangingPunct="1">
              <a:buFontTx/>
              <a:buNone/>
            </a:pPr>
            <a:r>
              <a:rPr lang="ru-RU" sz="2800" b="1" dirty="0" smtClean="0"/>
              <a:t>Около двух тысяч лет отмечают этот праздник  миллионы людей одной веры в разных странах</a:t>
            </a:r>
            <a:r>
              <a:rPr lang="ru-RU" sz="2800" dirty="0" smtClean="0"/>
              <a:t> </a:t>
            </a:r>
          </a:p>
        </p:txBody>
      </p:sp>
      <p:sp>
        <p:nvSpPr>
          <p:cNvPr id="4099" name="WordArt 8"/>
          <p:cNvSpPr>
            <a:spLocks noChangeArrowheads="1" noChangeShapeType="1" noTextEdit="1"/>
          </p:cNvSpPr>
          <p:nvPr/>
        </p:nvSpPr>
        <p:spPr bwMode="auto">
          <a:xfrm>
            <a:off x="971550" y="260350"/>
            <a:ext cx="7553325" cy="1368425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6633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Рождество –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6633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день рождения Иисуса Христа</a:t>
            </a:r>
          </a:p>
        </p:txBody>
      </p:sp>
    </p:spTree>
    <p:extLst>
      <p:ext uri="{BB962C8B-B14F-4D97-AF65-F5344CB8AC3E}">
        <p14:creationId xmlns:p14="http://schemas.microsoft.com/office/powerpoint/2010/main" val="27872528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title"/>
          </p:nvPr>
        </p:nvSpPr>
        <p:spPr>
          <a:xfrm>
            <a:off x="323850" y="274638"/>
            <a:ext cx="8496622" cy="437849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400" b="1" i="1" dirty="0"/>
              <a:t/>
            </a:r>
            <a:br>
              <a:rPr lang="ru-RU" sz="2400" b="1" i="1" dirty="0"/>
            </a:br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400" b="1" i="1" dirty="0" smtClean="0"/>
              <a:t>2000 лет назад </a:t>
            </a:r>
            <a:br>
              <a:rPr lang="ru-RU" sz="2400" b="1" i="1" dirty="0" smtClean="0"/>
            </a:br>
            <a:r>
              <a:rPr lang="ru-RU" sz="2400" b="1" i="1" dirty="0" smtClean="0"/>
              <a:t>в небольшом городке ….</a:t>
            </a:r>
            <a:r>
              <a:rPr lang="en-US" sz="2400" b="1" i="1" dirty="0" smtClean="0"/>
              <a:t/>
            </a:r>
            <a:br>
              <a:rPr lang="en-US" sz="2400" b="1" i="1" dirty="0" smtClean="0"/>
            </a:br>
            <a:r>
              <a:rPr lang="ru-RU" sz="2400" b="1" i="1" dirty="0" smtClean="0"/>
              <a:t>произошло небывалое событие — родился в мир </a:t>
            </a:r>
            <a:r>
              <a:rPr lang="ru-RU" sz="2400" b="0" i="1" dirty="0" err="1" smtClean="0"/>
              <a:t>Богомладенец</a:t>
            </a:r>
            <a:r>
              <a:rPr lang="ru-RU" sz="2400" b="1" i="1" dirty="0" smtClean="0"/>
              <a:t>,</a:t>
            </a:r>
            <a:br>
              <a:rPr lang="ru-RU" sz="2400" b="1" i="1" dirty="0" smtClean="0"/>
            </a:br>
            <a:r>
              <a:rPr lang="ru-RU" sz="2400" b="1" i="1" dirty="0" smtClean="0"/>
              <a:t>Сын Божий – Иисус Христос.</a:t>
            </a:r>
            <a:br>
              <a:rPr lang="ru-RU" sz="2400" b="1" i="1" dirty="0" smtClean="0"/>
            </a:br>
            <a:r>
              <a:rPr lang="ru-RU" sz="2400" b="1" i="1" dirty="0"/>
              <a:t/>
            </a:r>
            <a:br>
              <a:rPr lang="ru-RU" sz="2400" b="1" i="1" dirty="0"/>
            </a:br>
            <a:r>
              <a:rPr lang="ru-RU" sz="3100" b="1" i="1" dirty="0" smtClean="0">
                <a:solidFill>
                  <a:srgbClr val="FFFF00"/>
                </a:solidFill>
              </a:rPr>
              <a:t>Вопрос №1</a:t>
            </a:r>
            <a:r>
              <a:rPr lang="ru-RU" sz="3100" b="0" i="1" dirty="0" smtClean="0">
                <a:solidFill>
                  <a:srgbClr val="FFFF00"/>
                </a:solidFill>
              </a:rPr>
              <a:t>: </a:t>
            </a:r>
            <a:r>
              <a:rPr lang="ru-RU" sz="2700" b="0" i="1" dirty="0" smtClean="0">
                <a:solidFill>
                  <a:srgbClr val="FFFF00"/>
                </a:solidFill>
              </a:rPr>
              <a:t>(для первой тройки игроков)</a:t>
            </a:r>
            <a:r>
              <a:rPr lang="ru-RU" sz="3100" b="0" i="1" dirty="0" smtClean="0">
                <a:solidFill>
                  <a:srgbClr val="FFFF00"/>
                </a:solidFill>
              </a:rPr>
              <a:t/>
            </a:r>
            <a:br>
              <a:rPr lang="ru-RU" sz="3100" b="0" i="1" dirty="0" smtClean="0">
                <a:solidFill>
                  <a:srgbClr val="FFFF00"/>
                </a:solidFill>
              </a:rPr>
            </a:br>
            <a:r>
              <a:rPr lang="ru-RU" sz="3100" b="1" i="1" dirty="0" smtClean="0">
                <a:solidFill>
                  <a:srgbClr val="FFFF00"/>
                </a:solidFill>
              </a:rPr>
              <a:t>назовите город , в котором произошло это небывалое событие?</a:t>
            </a:r>
            <a:r>
              <a:rPr lang="en-US" sz="2400" b="1" i="1" dirty="0" smtClean="0"/>
              <a:t/>
            </a:r>
            <a:br>
              <a:rPr lang="en-US" sz="2400" b="1" i="1" dirty="0" smtClean="0"/>
            </a:br>
            <a:r>
              <a:rPr lang="ru-RU" sz="2400" b="1" i="1" dirty="0" smtClean="0"/>
              <a:t> </a:t>
            </a:r>
            <a:r>
              <a:rPr lang="ru-RU" sz="3200" b="1" i="1" dirty="0" smtClean="0"/>
              <a:t/>
            </a:r>
            <a:br>
              <a:rPr lang="ru-RU" sz="3200" b="1" i="1" dirty="0" smtClean="0"/>
            </a:br>
            <a:r>
              <a:rPr lang="ru-RU" sz="3200" b="1" i="1" dirty="0" smtClean="0"/>
              <a:t>		</a:t>
            </a:r>
            <a:r>
              <a:rPr lang="ru-RU" sz="3200" b="1" i="1" dirty="0" smtClean="0"/>
              <a:t>Ответ</a:t>
            </a:r>
            <a:endParaRPr lang="ru-RU" sz="3200" b="1" i="1" dirty="0" smtClean="0"/>
          </a:p>
        </p:txBody>
      </p:sp>
      <p:pic>
        <p:nvPicPr>
          <p:cNvPr id="7171" name="Picture 6" descr="История праздника Рождество Христово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53447"/>
            <a:ext cx="1428750" cy="990600"/>
          </a:xfrm>
          <a:noFill/>
        </p:spPr>
      </p:pic>
      <p:pic>
        <p:nvPicPr>
          <p:cNvPr id="7172" name="Picture 9" descr="7m1"/>
          <p:cNvPicPr>
            <a:picLocks noGrp="1" noChangeAspect="1" noChangeArrowheads="1" noCrop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536" y="3861048"/>
            <a:ext cx="1552575" cy="1871662"/>
          </a:xfrm>
          <a:noFill/>
        </p:spPr>
      </p:pic>
      <p:pic>
        <p:nvPicPr>
          <p:cNvPr id="7173" name="Picture 10" descr="7m2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2546" y="181202"/>
            <a:ext cx="850005" cy="1024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843807" y="5229200"/>
            <a:ext cx="54006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FF00"/>
                </a:solidFill>
              </a:rPr>
              <a:t>Вифлеем</a:t>
            </a:r>
            <a:endParaRPr lang="ru-RU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9910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9" descr="720551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2" r="8624"/>
          <a:stretch>
            <a:fillRect/>
          </a:stretch>
        </p:blipFill>
        <p:spPr>
          <a:xfrm>
            <a:off x="467544" y="332912"/>
            <a:ext cx="4486340" cy="2736304"/>
          </a:xfrm>
          <a:noFill/>
        </p:spPr>
      </p:pic>
      <p:sp>
        <p:nvSpPr>
          <p:cNvPr id="3789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8313" y="3284984"/>
            <a:ext cx="8280151" cy="331236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b="1" dirty="0" smtClean="0">
                <a:solidFill>
                  <a:schemeClr val="tx2"/>
                </a:solidFill>
              </a:rPr>
              <a:t>Считалось, что если праздник совпадает с воскресеньем, то лето будет обильное, с множеством плодов и меда; а если с понедельником, то зима будет(…), а весна мокрой.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b="1" dirty="0" smtClean="0">
                <a:solidFill>
                  <a:schemeClr val="tx2"/>
                </a:solidFill>
              </a:rPr>
              <a:t>Если день теплый — к урожаю, если капель — к хорошей гречке, а метель поднимется — к роению пчел.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b="1" dirty="0" smtClean="0">
                <a:solidFill>
                  <a:schemeClr val="tx2"/>
                </a:solidFill>
              </a:rPr>
              <a:t>Коли небо звездное — будет много ягод и богатый приплод скота.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500" b="1" dirty="0" smtClean="0">
                <a:solidFill>
                  <a:srgbClr val="FFFF00"/>
                </a:solidFill>
              </a:rPr>
              <a:t>Вопрос№2: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ru-RU" sz="2400" dirty="0" smtClean="0">
                <a:solidFill>
                  <a:srgbClr val="FFFF00"/>
                </a:solidFill>
              </a:rPr>
              <a:t>(для второй тройки игроков)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b="1" dirty="0" smtClean="0">
                <a:solidFill>
                  <a:srgbClr val="FFFF00"/>
                </a:solidFill>
              </a:rPr>
              <a:t>Если праздник совпадает с  понедельником, то какой будет зима?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10527" y="409961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ответ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5580112" y="1188041"/>
            <a:ext cx="28778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C000"/>
                </a:solidFill>
              </a:rPr>
              <a:t>доброй</a:t>
            </a:r>
            <a:endParaRPr lang="ru-RU" sz="32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3088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5" name="Picture 9" descr="1143225_rojdestvo00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1520" y="188640"/>
            <a:ext cx="3294063" cy="5113338"/>
          </a:xfrm>
          <a:noFill/>
        </p:spPr>
      </p:pic>
      <p:sp>
        <p:nvSpPr>
          <p:cNvPr id="38914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779839" y="260350"/>
            <a:ext cx="5040634" cy="5040858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dirty="0" smtClean="0">
                <a:solidFill>
                  <a:srgbClr val="FFFF00"/>
                </a:solidFill>
              </a:rPr>
              <a:t>Нельзя шить в Рождество, дабы не ослепнуть.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dirty="0" smtClean="0">
                <a:solidFill>
                  <a:srgbClr val="FFFF00"/>
                </a:solidFill>
              </a:rPr>
              <a:t>На Рождество одевай новую рубаху: если оденешь просто чистую, а не новую рубаху, то будет… 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dirty="0" smtClean="0">
                <a:solidFill>
                  <a:srgbClr val="FFFF00"/>
                </a:solidFill>
              </a:rPr>
              <a:t>От Рождества до Крещения нельзя охотиться на зверей и птиц: с теми, кто охотился, случались несчастья, многие в лесу замерзали.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dirty="0" smtClean="0">
                <a:solidFill>
                  <a:srgbClr val="FFFF00"/>
                </a:solidFill>
              </a:rPr>
              <a:t>Словом, в этот день надо было не работать, а посвятить себя прославлению Спасителя и размышлению о великом событии.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400" b="1" dirty="0" smtClean="0">
                <a:solidFill>
                  <a:srgbClr val="A50021"/>
                </a:solidFill>
              </a:rPr>
              <a:t/>
            </a:r>
            <a:br>
              <a:rPr lang="ru-RU" sz="2400" b="1" dirty="0" smtClean="0">
                <a:solidFill>
                  <a:srgbClr val="A50021"/>
                </a:solidFill>
              </a:rPr>
            </a:br>
            <a:r>
              <a:rPr lang="ru-RU" sz="3500" b="1" dirty="0" smtClean="0">
                <a:solidFill>
                  <a:srgbClr val="00B0F0"/>
                </a:solidFill>
              </a:rPr>
              <a:t>Вопрос№3 (</a:t>
            </a:r>
            <a:r>
              <a:rPr lang="ru-RU" sz="3300" i="1" dirty="0" smtClean="0">
                <a:solidFill>
                  <a:srgbClr val="00B0F0"/>
                </a:solidFill>
                <a:sym typeface="Wingdings" pitchFamily="2" charset="2"/>
              </a:rPr>
              <a:t>д</a:t>
            </a:r>
            <a:r>
              <a:rPr lang="ru-RU" sz="3300" i="1" dirty="0">
                <a:solidFill>
                  <a:srgbClr val="00B0F0"/>
                </a:solidFill>
                <a:sym typeface="Wingdings" pitchFamily="2" charset="2"/>
              </a:rPr>
              <a:t>л</a:t>
            </a:r>
            <a:r>
              <a:rPr lang="ru-RU" sz="3300" i="1" dirty="0" smtClean="0">
                <a:solidFill>
                  <a:srgbClr val="00B0F0"/>
                </a:solidFill>
                <a:sym typeface="Wingdings" pitchFamily="2" charset="2"/>
              </a:rPr>
              <a:t>я 3-й тройки игроков)</a:t>
            </a:r>
            <a:endParaRPr lang="ru-RU" sz="3300" i="1" dirty="0" smtClean="0">
              <a:solidFill>
                <a:srgbClr val="00B0F0"/>
              </a:solidFill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3500" b="1" dirty="0" smtClean="0">
                <a:solidFill>
                  <a:srgbClr val="00B0F0"/>
                </a:solidFill>
              </a:rPr>
              <a:t> </a:t>
            </a:r>
            <a:r>
              <a:rPr lang="ru-RU" sz="3300" b="1" dirty="0" smtClean="0">
                <a:solidFill>
                  <a:srgbClr val="00B0F0"/>
                </a:solidFill>
              </a:rPr>
              <a:t>что будет, если на Рождество оденешь просто чистую, а не новую рубаху?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043608" y="5615662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ответ</a:t>
            </a:r>
            <a:endParaRPr lang="ru-RU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347864" y="5603627"/>
            <a:ext cx="34563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FFFF00"/>
                </a:solidFill>
              </a:rPr>
              <a:t>неурожай</a:t>
            </a:r>
            <a:endParaRPr lang="ru-RU" sz="32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513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8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8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8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8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8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8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8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8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8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89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89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89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build="p"/>
      <p:bldP spid="3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1" y="260649"/>
            <a:ext cx="8982074" cy="4824535"/>
          </a:xfrm>
        </p:spPr>
        <p:txBody>
          <a:bodyPr>
            <a:normAutofit fontScale="85000" lnSpcReduction="20000"/>
          </a:bodyPr>
          <a:lstStyle/>
          <a:p>
            <a:pPr eaLnBrk="1" hangingPunct="1"/>
            <a:endParaRPr lang="ru-RU" sz="2000" dirty="0" smtClean="0"/>
          </a:p>
          <a:p>
            <a:pPr eaLnBrk="1" hangingPunct="1"/>
            <a:r>
              <a:rPr lang="ru-RU" sz="2000" dirty="0" smtClean="0"/>
              <a:t>Какое Рождество без красавицы ёлки?</a:t>
            </a:r>
            <a:endParaRPr lang="ru-RU" sz="2000" dirty="0"/>
          </a:p>
          <a:p>
            <a:pPr eaLnBrk="1" hangingPunct="1"/>
            <a:r>
              <a:rPr lang="ru-RU" sz="2000" dirty="0">
                <a:solidFill>
                  <a:srgbClr val="FFFF00"/>
                </a:solidFill>
              </a:rPr>
              <a:t> </a:t>
            </a:r>
            <a:r>
              <a:rPr lang="ru-RU" sz="2000" dirty="0" smtClean="0">
                <a:solidFill>
                  <a:srgbClr val="FFFF00"/>
                </a:solidFill>
              </a:rPr>
              <a:t>Первые елочные украшения были исключительно </a:t>
            </a:r>
            <a:r>
              <a:rPr lang="ru-RU" sz="2000" b="1" dirty="0" smtClean="0">
                <a:solidFill>
                  <a:srgbClr val="FFFF00"/>
                </a:solidFill>
              </a:rPr>
              <a:t>съедобными</a:t>
            </a:r>
            <a:r>
              <a:rPr lang="ru-RU" sz="2000" dirty="0" smtClean="0">
                <a:solidFill>
                  <a:srgbClr val="FFFF00"/>
                </a:solidFill>
              </a:rPr>
              <a:t>. Ими стали </a:t>
            </a:r>
            <a:r>
              <a:rPr lang="ru-RU" sz="2000" b="1" dirty="0" smtClean="0">
                <a:solidFill>
                  <a:srgbClr val="FFFF00"/>
                </a:solidFill>
              </a:rPr>
              <a:t>яблоки,</a:t>
            </a:r>
            <a:r>
              <a:rPr lang="ru-RU" sz="2000" dirty="0" smtClean="0">
                <a:solidFill>
                  <a:srgbClr val="FFFF00"/>
                </a:solidFill>
              </a:rPr>
              <a:t> </a:t>
            </a:r>
            <a:r>
              <a:rPr lang="ru-RU" sz="2000" b="1" dirty="0" smtClean="0">
                <a:solidFill>
                  <a:srgbClr val="FFFF00"/>
                </a:solidFill>
              </a:rPr>
              <a:t>мандарины</a:t>
            </a:r>
            <a:r>
              <a:rPr lang="ru-RU" sz="2000" dirty="0" smtClean="0">
                <a:solidFill>
                  <a:srgbClr val="FFFF00"/>
                </a:solidFill>
              </a:rPr>
              <a:t>, </a:t>
            </a:r>
            <a:r>
              <a:rPr lang="ru-RU" sz="2000" b="1" dirty="0" smtClean="0">
                <a:solidFill>
                  <a:srgbClr val="FFFF00"/>
                </a:solidFill>
              </a:rPr>
              <a:t>апельсины</a:t>
            </a:r>
            <a:r>
              <a:rPr lang="ru-RU" sz="2000" dirty="0" smtClean="0">
                <a:solidFill>
                  <a:srgbClr val="FFFF00"/>
                </a:solidFill>
              </a:rPr>
              <a:t>, </a:t>
            </a:r>
            <a:r>
              <a:rPr lang="ru-RU" sz="2000" b="1" dirty="0" smtClean="0">
                <a:solidFill>
                  <a:srgbClr val="FFFF00"/>
                </a:solidFill>
              </a:rPr>
              <a:t>морковь</a:t>
            </a:r>
            <a:r>
              <a:rPr lang="ru-RU" sz="2000" dirty="0" smtClean="0">
                <a:solidFill>
                  <a:srgbClr val="FFFF00"/>
                </a:solidFill>
              </a:rPr>
              <a:t>, </a:t>
            </a:r>
            <a:r>
              <a:rPr lang="ru-RU" sz="2000" b="1" dirty="0" smtClean="0">
                <a:solidFill>
                  <a:srgbClr val="FFFF00"/>
                </a:solidFill>
              </a:rPr>
              <a:t>картофель</a:t>
            </a:r>
            <a:r>
              <a:rPr lang="ru-RU" sz="2000" dirty="0" smtClean="0">
                <a:solidFill>
                  <a:srgbClr val="FFFF00"/>
                </a:solidFill>
              </a:rPr>
              <a:t>, </a:t>
            </a:r>
            <a:r>
              <a:rPr lang="ru-RU" sz="2000" b="1" dirty="0" smtClean="0">
                <a:solidFill>
                  <a:srgbClr val="FFFF00"/>
                </a:solidFill>
              </a:rPr>
              <a:t>яйца</a:t>
            </a:r>
            <a:r>
              <a:rPr lang="ru-RU" sz="2000" dirty="0" smtClean="0">
                <a:solidFill>
                  <a:srgbClr val="FFFF00"/>
                </a:solidFill>
              </a:rPr>
              <a:t>, </a:t>
            </a:r>
            <a:r>
              <a:rPr lang="ru-RU" sz="2000" b="1" dirty="0" smtClean="0">
                <a:solidFill>
                  <a:srgbClr val="FFFF00"/>
                </a:solidFill>
              </a:rPr>
              <a:t>орехи</a:t>
            </a:r>
            <a:r>
              <a:rPr lang="ru-RU" sz="2000" dirty="0" smtClean="0">
                <a:solidFill>
                  <a:srgbClr val="FFFF00"/>
                </a:solidFill>
              </a:rPr>
              <a:t>, </a:t>
            </a:r>
            <a:r>
              <a:rPr lang="ru-RU" sz="2000" b="1" dirty="0" smtClean="0">
                <a:solidFill>
                  <a:srgbClr val="FFFF00"/>
                </a:solidFill>
              </a:rPr>
              <a:t>вафли</a:t>
            </a:r>
            <a:r>
              <a:rPr lang="ru-RU" sz="2000" dirty="0" smtClean="0">
                <a:solidFill>
                  <a:srgbClr val="FFFF00"/>
                </a:solidFill>
              </a:rPr>
              <a:t>,</a:t>
            </a:r>
            <a:r>
              <a:rPr lang="en-US" sz="2000" dirty="0" smtClean="0">
                <a:solidFill>
                  <a:srgbClr val="FFFF00"/>
                </a:solidFill>
              </a:rPr>
              <a:t>(</a:t>
            </a:r>
            <a:r>
              <a:rPr lang="ru-RU" sz="2000" dirty="0" smtClean="0">
                <a:solidFill>
                  <a:srgbClr val="FFFF00"/>
                </a:solidFill>
              </a:rPr>
              <a:t>… ), </a:t>
            </a:r>
            <a:r>
              <a:rPr lang="ru-RU" sz="2000" b="1" dirty="0" smtClean="0">
                <a:solidFill>
                  <a:srgbClr val="FFFF00"/>
                </a:solidFill>
              </a:rPr>
              <a:t>фигурный сахар</a:t>
            </a:r>
            <a:r>
              <a:rPr lang="ru-RU" sz="2000" dirty="0" smtClean="0">
                <a:solidFill>
                  <a:srgbClr val="FFFF00"/>
                </a:solidFill>
              </a:rPr>
              <a:t> и </a:t>
            </a:r>
            <a:r>
              <a:rPr lang="ru-RU" sz="2000" b="1" dirty="0" smtClean="0">
                <a:solidFill>
                  <a:srgbClr val="FFFF00"/>
                </a:solidFill>
              </a:rPr>
              <a:t>леденцы</a:t>
            </a:r>
            <a:r>
              <a:rPr lang="ru-RU" sz="2000" dirty="0" smtClean="0">
                <a:solidFill>
                  <a:srgbClr val="FFFF00"/>
                </a:solidFill>
              </a:rPr>
              <a:t>. </a:t>
            </a:r>
            <a:r>
              <a:rPr lang="ru-RU" sz="2000" dirty="0" smtClean="0"/>
              <a:t>Это не случайно. Каждый из них символизировал нечто важное. Например, </a:t>
            </a:r>
            <a:r>
              <a:rPr lang="ru-RU" sz="2000" b="1" dirty="0" smtClean="0"/>
              <a:t>яблоко</a:t>
            </a:r>
            <a:r>
              <a:rPr lang="ru-RU" sz="2000" dirty="0" smtClean="0"/>
              <a:t> олицетворяло обильный </a:t>
            </a:r>
            <a:r>
              <a:rPr lang="ru-RU" sz="2000" b="1" dirty="0" smtClean="0"/>
              <a:t>урожай</a:t>
            </a:r>
            <a:r>
              <a:rPr lang="ru-RU" sz="2000" dirty="0" smtClean="0"/>
              <a:t>, </a:t>
            </a:r>
            <a:r>
              <a:rPr lang="ru-RU" sz="2000" b="1" dirty="0" smtClean="0"/>
              <a:t>яйцо – непрерывную жизнь</a:t>
            </a:r>
            <a:r>
              <a:rPr lang="ru-RU" sz="2000" dirty="0" smtClean="0"/>
              <a:t>, </a:t>
            </a:r>
            <a:r>
              <a:rPr lang="ru-RU" sz="2000" b="1" dirty="0" smtClean="0"/>
              <a:t>орехи – загадочность божественного провидения</a:t>
            </a:r>
            <a:r>
              <a:rPr lang="ru-RU" sz="2000" dirty="0" smtClean="0"/>
              <a:t>, </a:t>
            </a:r>
            <a:r>
              <a:rPr lang="ru-RU" sz="2000" b="1" dirty="0" smtClean="0"/>
              <a:t>вафли – святое благословление</a:t>
            </a:r>
            <a:r>
              <a:rPr lang="ru-RU" sz="2000" dirty="0" smtClean="0"/>
              <a:t>. </a:t>
            </a:r>
          </a:p>
          <a:p>
            <a:pPr eaLnBrk="1" hangingPunct="1"/>
            <a:r>
              <a:rPr lang="ru-RU" sz="2000" dirty="0" smtClean="0"/>
              <a:t>Иногда яблоки покрывали краской и блестками, а орехи – сахаром. Конфеты запаковывали в цветную бумагу или фольгу. Кроме этого, к ветвям елки прикрепляли дольки цитрусовых, палочки корицы и цукаты. Все эти вкусности съедали в новогоднюю ночь, а обертка оставалась висеть. В старину наряженной таким образом елочке приписывали магическую способность </a:t>
            </a:r>
            <a:r>
              <a:rPr lang="ru-RU" sz="2000" b="1" dirty="0" smtClean="0"/>
              <a:t>отгонять нечистую силу</a:t>
            </a:r>
            <a:r>
              <a:rPr lang="ru-RU" sz="2000" dirty="0" smtClean="0"/>
              <a:t>. А украшенные яблоками </a:t>
            </a:r>
            <a:r>
              <a:rPr lang="ru-RU" sz="2000" b="1" dirty="0" smtClean="0"/>
              <a:t>хвойные ветви</a:t>
            </a:r>
            <a:r>
              <a:rPr lang="ru-RU" sz="2000" dirty="0" smtClean="0"/>
              <a:t> укрепляли над порогом и у окон, дабы защитить семью от колдовства и привлечь счастье. </a:t>
            </a:r>
          </a:p>
          <a:p>
            <a:pPr eaLnBrk="1" hangingPunct="1"/>
            <a:r>
              <a:rPr lang="ru-RU" sz="3900" b="1" dirty="0" smtClean="0">
                <a:solidFill>
                  <a:srgbClr val="FFFF00"/>
                </a:solidFill>
              </a:rPr>
              <a:t>Вопрос№4: </a:t>
            </a:r>
            <a:r>
              <a:rPr lang="ru-RU" sz="3900" i="1" dirty="0" smtClean="0">
                <a:solidFill>
                  <a:srgbClr val="FFFF00"/>
                </a:solidFill>
              </a:rPr>
              <a:t>(</a:t>
            </a:r>
            <a:r>
              <a:rPr lang="ru-RU" sz="3000" i="1" dirty="0" smtClean="0">
                <a:solidFill>
                  <a:srgbClr val="FFFF00"/>
                </a:solidFill>
              </a:rPr>
              <a:t>полуфинал)</a:t>
            </a:r>
            <a:endParaRPr lang="ru-RU" sz="3000" b="1" i="1" dirty="0" smtClean="0">
              <a:solidFill>
                <a:srgbClr val="FFFF00"/>
              </a:solidFill>
            </a:endParaRPr>
          </a:p>
          <a:p>
            <a:pPr marL="137160" indent="0" eaLnBrk="1" hangingPunct="1">
              <a:buNone/>
            </a:pPr>
            <a:r>
              <a:rPr lang="ru-RU" sz="3900" b="1" dirty="0" smtClean="0">
                <a:solidFill>
                  <a:srgbClr val="FFFF00"/>
                </a:solidFill>
              </a:rPr>
              <a:t>чем ещё украшали ёлку?</a:t>
            </a:r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endParaRPr lang="ru-RU" sz="2800" dirty="0" smtClean="0">
              <a:solidFill>
                <a:srgbClr val="00206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F00141B4-5259-4B0A-905A-E9FEAD963EBA}" type="slidenum">
              <a:rPr lang="ru-RU">
                <a:solidFill>
                  <a:srgbClr val="C00000">
                    <a:tint val="75000"/>
                  </a:srgbClr>
                </a:solidFill>
              </a:rPr>
              <a:pPr>
                <a:defRPr/>
              </a:pPr>
              <a:t>6</a:t>
            </a:fld>
            <a:endParaRPr lang="ru-RU">
              <a:solidFill>
                <a:srgbClr val="C00000">
                  <a:tint val="75000"/>
                </a:srgbClr>
              </a:solidFill>
            </a:endParaRPr>
          </a:p>
        </p:txBody>
      </p:sp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dirty="0" smtClean="0"/>
              <a:t>  </a:t>
            </a:r>
          </a:p>
        </p:txBody>
      </p:sp>
      <p:pic>
        <p:nvPicPr>
          <p:cNvPr id="5127" name="Picture 10" descr="C:\не срезала 2\анимашки новые\prazdnikia-2431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75877"/>
            <a:ext cx="181927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7" descr="C:\не срезала 2\анимашки новые\prazdnikia-2105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4042023"/>
            <a:ext cx="690562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11560" y="5301208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/>
              <a:t>Ответ:</a:t>
            </a: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3203848" y="5301207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FFFF00"/>
                </a:solidFill>
              </a:rPr>
              <a:t>пряник</a:t>
            </a:r>
            <a:endParaRPr lang="ru-RU" sz="36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472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539552" y="1268760"/>
            <a:ext cx="8208912" cy="432048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ru-RU" sz="2000" b="1" dirty="0" smtClean="0"/>
              <a:t>В России</a:t>
            </a:r>
            <a:r>
              <a:rPr lang="ru-RU" sz="2000" dirty="0" smtClean="0"/>
              <a:t>, как и в Европе, первые рождественские елки украшали </a:t>
            </a:r>
            <a:r>
              <a:rPr lang="ru-RU" sz="2000" b="1" dirty="0" smtClean="0"/>
              <a:t>сладостями</a:t>
            </a:r>
            <a:r>
              <a:rPr lang="ru-RU" sz="2000" dirty="0" smtClean="0"/>
              <a:t> и </a:t>
            </a:r>
            <a:r>
              <a:rPr lang="ru-RU" sz="2000" b="1" dirty="0" smtClean="0"/>
              <a:t>фруктами</a:t>
            </a:r>
            <a:r>
              <a:rPr lang="ru-RU" sz="2000" dirty="0" smtClean="0"/>
              <a:t>. Но есть и чисто русские особенности. 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Так, на Руси елочные игрушки делали еще из 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тряпочек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,</a:t>
            </a:r>
            <a:r>
              <a:rPr lang="en-US" sz="2000" dirty="0" smtClean="0">
                <a:solidFill>
                  <a:schemeClr val="accent3">
                    <a:lumMod val="50000"/>
                  </a:schemeClr>
                </a:solidFill>
              </a:rPr>
              <a:t>(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…)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льна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цветных ленточек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колосков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</a:rPr>
              <a:t>кистей рябины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</a:rPr>
              <a:t>. </a:t>
            </a:r>
            <a:r>
              <a:rPr lang="ru-RU" sz="2000" dirty="0" smtClean="0"/>
              <a:t>Часто изготавливали </a:t>
            </a:r>
            <a:r>
              <a:rPr lang="ru-RU" sz="2000" b="1" dirty="0" smtClean="0"/>
              <a:t>кукол</a:t>
            </a:r>
            <a:r>
              <a:rPr lang="ru-RU" sz="2000" dirty="0" smtClean="0"/>
              <a:t>, о которых в народе особое представление. Тряпичная кукла, обычно безликая и на вид ничем не примечательная, была </a:t>
            </a:r>
            <a:r>
              <a:rPr lang="ru-RU" sz="2000" b="1" dirty="0" smtClean="0"/>
              <a:t>защитой от болезней, бед и нечисти</a:t>
            </a:r>
            <a:r>
              <a:rPr lang="ru-RU" sz="2000" dirty="0" smtClean="0"/>
              <a:t>. Ее так и называли: </a:t>
            </a:r>
            <a:r>
              <a:rPr lang="ru-RU" sz="2000" b="1" dirty="0" err="1" smtClean="0"/>
              <a:t>берегиня</a:t>
            </a:r>
            <a:r>
              <a:rPr lang="ru-RU" sz="2000" dirty="0" smtClean="0"/>
              <a:t>. К самодельным куклам относились с аккуратностью и уважением. Верили, что от них зависит </a:t>
            </a:r>
            <a:r>
              <a:rPr lang="ru-RU" sz="2000" b="1" dirty="0" smtClean="0"/>
              <a:t>благополучие, достаток</a:t>
            </a:r>
            <a:r>
              <a:rPr lang="ru-RU" sz="2000" dirty="0" smtClean="0"/>
              <a:t> и даже </a:t>
            </a:r>
            <a:r>
              <a:rPr lang="ru-RU" sz="2000" b="1" dirty="0" smtClean="0"/>
              <a:t>урожай</a:t>
            </a:r>
            <a:r>
              <a:rPr lang="ru-RU" sz="2000" dirty="0" smtClean="0"/>
              <a:t>. </a:t>
            </a:r>
          </a:p>
          <a:p>
            <a:pPr marL="0" indent="0" eaLnBrk="1" hangingPunct="1">
              <a:buNone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Вопрос№5: </a:t>
            </a:r>
            <a:r>
              <a:rPr lang="ru-RU" sz="2800" i="1" dirty="0" smtClean="0">
                <a:solidFill>
                  <a:schemeClr val="accent3">
                    <a:lumMod val="50000"/>
                  </a:schemeClr>
                </a:solidFill>
              </a:rPr>
              <a:t>( супер-игра) </a:t>
            </a:r>
          </a:p>
          <a:p>
            <a:pPr marL="0" indent="0" eaLnBrk="1" hangingPunct="1">
              <a:buNone/>
            </a:pPr>
            <a:r>
              <a:rPr lang="ru-RU" sz="28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   из чего ещё изготавливали на  Руси ёлочные    игрушки?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800" dirty="0" smtClean="0">
              <a:solidFill>
                <a:srgbClr val="00206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471D045D-9FEA-4E71-A188-F5AC7748444D}" type="slidenum">
              <a:rPr lang="ru-RU">
                <a:solidFill>
                  <a:srgbClr val="C00000">
                    <a:tint val="75000"/>
                  </a:srgbClr>
                </a:solidFill>
              </a:rPr>
              <a:pPr>
                <a:defRPr/>
              </a:pPr>
              <a:t>7</a:t>
            </a:fld>
            <a:endParaRPr lang="ru-RU" dirty="0">
              <a:solidFill>
                <a:srgbClr val="C00000">
                  <a:tint val="75000"/>
                </a:srgbClr>
              </a:solidFill>
            </a:endParaRPr>
          </a:p>
        </p:txBody>
      </p:sp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dirty="0" smtClean="0"/>
              <a:t>  </a:t>
            </a:r>
          </a:p>
        </p:txBody>
      </p:sp>
      <p:pic>
        <p:nvPicPr>
          <p:cNvPr id="12296" name="Picture 10" descr="C:\не срезала 2\анимашки новые\prazdnikia-2431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5" y="500063"/>
            <a:ext cx="181927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95345" y="5991519"/>
            <a:ext cx="25364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ответ:</a:t>
            </a:r>
            <a:endParaRPr lang="ru-RU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045345" y="5991516"/>
            <a:ext cx="28723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chemeClr val="accent3">
                    <a:lumMod val="50000"/>
                  </a:schemeClr>
                </a:solidFill>
              </a:rPr>
              <a:t>солома</a:t>
            </a:r>
            <a:endParaRPr lang="ru-RU" sz="3200" b="1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462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68605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-RU" sz="2000" dirty="0" smtClean="0"/>
              <a:t>Сегодня в магазинах представлен богатый ассортимент елочных украшений, среди них – миниатюрные плюшевые игрушки и хрустальные фигурки, предметы интерьера из проволоки, кукольная одежда и так далее, и тому подобное... Но именно хрупкие шарики, из настоящего стекла, создают сказочную атмосферу любимого праздника. Полюбуйтесь ими, постарайтесь разглядеть красоту каждого отдельного шарика, и пусть к вам придет настоящее новогоднее волшебство! </a:t>
            </a:r>
            <a:br>
              <a:rPr lang="ru-RU" sz="2000" dirty="0" smtClean="0"/>
            </a:br>
            <a:endParaRPr lang="ru-RU" sz="2800" dirty="0" smtClean="0">
              <a:solidFill>
                <a:srgbClr val="00206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475CCB5F-70A6-4AAE-BC24-CB01A9054613}" type="slidenum">
              <a:rPr lang="ru-RU">
                <a:solidFill>
                  <a:srgbClr val="C00000">
                    <a:tint val="75000"/>
                  </a:srgbClr>
                </a:solidFill>
              </a:rPr>
              <a:pPr>
                <a:defRPr/>
              </a:pPr>
              <a:t>8</a:t>
            </a:fld>
            <a:endParaRPr lang="ru-RU">
              <a:solidFill>
                <a:srgbClr val="C00000">
                  <a:tint val="75000"/>
                </a:srgbClr>
              </a:solidFill>
            </a:endParaRPr>
          </a:p>
        </p:txBody>
      </p:sp>
      <p:pic>
        <p:nvPicPr>
          <p:cNvPr id="14342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563" y="4000500"/>
            <a:ext cx="857250" cy="103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4214813"/>
            <a:ext cx="1038225" cy="120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4263" y="3995738"/>
            <a:ext cx="1366837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5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38" y="4902200"/>
            <a:ext cx="1143000" cy="136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6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5237" y="4314825"/>
            <a:ext cx="1047750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7" name="Picture 1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0"/>
            <a:ext cx="2009775" cy="150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8" name="Picture 14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0"/>
            <a:ext cx="1214438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9" name="Picture 1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1464" y="5214938"/>
            <a:ext cx="15176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0" name="Picture 17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63" y="0"/>
            <a:ext cx="1190625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1" name="Picture 18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1100" y="5384801"/>
            <a:ext cx="733425" cy="97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2" name="Picture 16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688" y="285750"/>
            <a:ext cx="14287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3" name="Picture 1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813" y="212725"/>
            <a:ext cx="1571625" cy="114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5078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Вопросы для зрителей: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1916832"/>
            <a:ext cx="7560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</a:rPr>
              <a:t>П</a:t>
            </a:r>
            <a:r>
              <a:rPr lang="ru-RU" sz="2000" b="1" dirty="0" smtClean="0">
                <a:solidFill>
                  <a:srgbClr val="FF0000"/>
                </a:solidFill>
              </a:rPr>
              <a:t>ервые ёлочные игрушки были исключительно съедобными. Это не случайно, каждая из них символизировала нечто важное.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3568" y="2924944"/>
            <a:ext cx="5688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Что символизировало яблоко?</a:t>
            </a:r>
            <a:endParaRPr lang="ru-RU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24553" y="3801918"/>
            <a:ext cx="55036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Что символизировали орехи?</a:t>
            </a:r>
            <a:endParaRPr lang="ru-RU" sz="3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83569" y="4545994"/>
            <a:ext cx="55446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Что символизировали вафли?</a:t>
            </a:r>
            <a:endParaRPr lang="ru-RU" sz="3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372200" y="2801832"/>
            <a:ext cx="2564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</a:rPr>
              <a:t>Обильный урожай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372200" y="3909639"/>
            <a:ext cx="2432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</a:rPr>
              <a:t>загадочность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372200" y="4715270"/>
            <a:ext cx="23844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</a:rPr>
              <a:t>Святое происхождение</a:t>
            </a:r>
            <a:endParaRPr lang="ru-RU" sz="2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34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  <p:bldP spid="16" grpId="0"/>
      <p:bldP spid="17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224</TotalTime>
  <Words>630</Words>
  <Application>Microsoft Office PowerPoint</Application>
  <PresentationFormat>Экран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Бумажная</vt:lpstr>
      <vt:lpstr>Игра «Поле чудес»</vt:lpstr>
      <vt:lpstr>Презентация PowerPoint</vt:lpstr>
      <vt:lpstr>   2000 лет назад  в небольшом городке …. произошло небывалое событие — родился в мир Богомладенец, Сын Божий – Иисус Христос.  Вопрос №1: (для первой тройки игроков) назовите город , в котором произошло это небывалое событие?     Ответ</vt:lpstr>
      <vt:lpstr>Презентация PowerPoint</vt:lpstr>
      <vt:lpstr>Презентация PowerPoint</vt:lpstr>
      <vt:lpstr>  </vt:lpstr>
      <vt:lpstr>  </vt:lpstr>
      <vt:lpstr>Презентация PowerPoint</vt:lpstr>
      <vt:lpstr>Вопросы для зрителей: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Артемова Татьяна</dc:creator>
  <cp:lastModifiedBy>XTreme</cp:lastModifiedBy>
  <cp:revision>36</cp:revision>
  <dcterms:created xsi:type="dcterms:W3CDTF">2011-12-27T17:20:56Z</dcterms:created>
  <dcterms:modified xsi:type="dcterms:W3CDTF">2012-08-01T08:51:53Z</dcterms:modified>
</cp:coreProperties>
</file>