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2"/>
  </p:notesMasterIdLst>
  <p:sldIdLst>
    <p:sldId id="285" r:id="rId3"/>
    <p:sldId id="284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0" r:id="rId15"/>
    <p:sldId id="273" r:id="rId16"/>
    <p:sldId id="274" r:id="rId17"/>
    <p:sldId id="275" r:id="rId18"/>
    <p:sldId id="276" r:id="rId19"/>
    <p:sldId id="277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Treme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0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292E9-6012-4C69-99A3-0E7383FFF824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663A-FB0D-46C3-913D-C48AC4EF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4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85026-1520-4BD5-8DF5-52B629599E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F5BE7-0DBB-4D36-ABC8-0F6C92C64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49F33-78C6-4144-A699-F22E74C02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CD31E-B4D6-4CE8-8427-D0F35A5F22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CEAB2-7317-458E-BA34-1797154BD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69D3B-228E-4749-A156-0E23213B89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8A403-2164-49F2-8E15-32F9168E0E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13944-9C8C-4623-B260-66F1F29206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C2CC3-E6E9-4233-B264-366DCFD358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0A859-CD7A-44D7-832A-E89873175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0C81B-B635-4C60-B3A7-84597975E2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001F7-E48A-4C39-B430-89CB84CE28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AED14-F4E8-4B25-BCF2-C2C65E1DA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29741-B793-4F20-A1FF-4D26AAC67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77135-9D14-43C1-820E-218F0E64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2C3C7-3117-4F66-88E1-7C75BB476F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E7193-C7BE-4CC3-B5BF-DA09EEAE0B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4E58877-0E25-4845-9E7D-BDF58C84A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01A37-CC22-4194-983C-C563DC416F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64C42-ECE2-4D6D-8A6C-247A9A7622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1E76F-E3A3-4236-AB31-40DCB11283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0AC0D-33DB-485A-A7EE-7CD7441FE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http://www.eda-server.ru/trapeza/bukvy/p.gif" TargetMode="Externa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507704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Игра поле чудес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Весенние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православные праздники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5229200"/>
            <a:ext cx="8601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начальных классов МБОУ гимназии №11  </a:t>
            </a:r>
          </a:p>
          <a:p>
            <a:pPr algn="ctr"/>
            <a:r>
              <a:rPr lang="ru-RU" dirty="0" err="1" smtClean="0"/>
              <a:t>г.о.Железнодорожный</a:t>
            </a:r>
            <a:r>
              <a:rPr lang="ru-RU" dirty="0" smtClean="0"/>
              <a:t> Московской области</a:t>
            </a:r>
          </a:p>
          <a:p>
            <a:pPr algn="ctr"/>
            <a:r>
              <a:rPr lang="ru-RU" dirty="0" err="1" smtClean="0"/>
              <a:t>Артёмова</a:t>
            </a:r>
            <a:r>
              <a:rPr lang="ru-RU" dirty="0" smtClean="0"/>
              <a:t> Татьяна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2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000250"/>
            <a:ext cx="4286250" cy="44291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0070C0"/>
                </a:solidFill>
              </a:rPr>
              <a:t/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0070C0"/>
                </a:solidFill>
              </a:rPr>
              <a:t/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0070C0"/>
                </a:solidFill>
              </a:rPr>
              <a:t>суббота –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b="1" i="1" u="sng" dirty="0" err="1" smtClean="0">
                <a:solidFill>
                  <a:srgbClr val="0070C0"/>
                </a:solidFill>
              </a:rPr>
              <a:t>Золовкины</a:t>
            </a:r>
            <a:r>
              <a:rPr lang="ru-RU" sz="2800" b="1" i="1" u="sng" dirty="0" smtClean="0">
                <a:solidFill>
                  <a:srgbClr val="0070C0"/>
                </a:solidFill>
              </a:rPr>
              <a:t> посиделки</a:t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Слово «посиделки» говорит уже само за себя. Основные развлечения в этот вечер: игры, угощение и песни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204864"/>
            <a:ext cx="3748088" cy="3163888"/>
          </a:xfrm>
          <a:noFill/>
        </p:spPr>
      </p:pic>
      <p:pic>
        <p:nvPicPr>
          <p:cNvPr id="15365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14313"/>
            <a:ext cx="18716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4357688" cy="6369050"/>
          </a:xfrm>
        </p:spPr>
        <p:txBody>
          <a:bodyPr/>
          <a:lstStyle/>
          <a:p>
            <a:pPr algn="l"/>
            <a:r>
              <a:rPr lang="ru-RU" sz="2500" b="1" i="1" u="sng" dirty="0" smtClean="0">
                <a:solidFill>
                  <a:srgbClr val="0070C0"/>
                </a:solidFill>
              </a:rPr>
              <a:t>воскресенье – </a:t>
            </a:r>
            <a:r>
              <a:rPr lang="ru-RU" sz="2500" dirty="0" smtClean="0">
                <a:solidFill>
                  <a:srgbClr val="0070C0"/>
                </a:solidFill>
              </a:rPr>
              <a:t/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>Прощёный день</a:t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>
                <a:solidFill>
                  <a:srgbClr val="0070C0"/>
                </a:solidFill>
              </a:rPr>
              <a:t/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Нынче зимние морозы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Ослабели. Стало быть,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Вспомнив смех, забыв про слезы,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Надо зиму проводить!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Жаворонки, прилетите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В гости к нам, давно пора.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Весну-</a:t>
            </a:r>
            <a:r>
              <a:rPr lang="ru-RU" sz="2500" dirty="0" err="1" smtClean="0">
                <a:solidFill>
                  <a:srgbClr val="0070C0"/>
                </a:solidFill>
              </a:rPr>
              <a:t>красну</a:t>
            </a:r>
            <a:r>
              <a:rPr lang="ru-RU" sz="2500" dirty="0" smtClean="0">
                <a:solidFill>
                  <a:srgbClr val="0070C0"/>
                </a:solidFill>
              </a:rPr>
              <a:t> принесите,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Зиму гоним со двора.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929563" y="1600200"/>
            <a:ext cx="757237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500313"/>
            <a:ext cx="50736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42875"/>
            <a:ext cx="18716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8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4572000" cy="6297612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>
                <a:solidFill>
                  <a:srgbClr val="0070C0"/>
                </a:solidFill>
              </a:rPr>
              <a:t>В воскресенье устраивали проводы Масленицы. Соломенную куклу чествовали, приглашали вернуться в следующем году, а потом вывозили за 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</a:rPr>
              <a:t>. . . . . . .  </a:t>
            </a:r>
            <a:r>
              <a:rPr lang="ru-RU" sz="2500" dirty="0" smtClean="0">
                <a:solidFill>
                  <a:srgbClr val="0070C0"/>
                </a:solidFill>
              </a:rPr>
              <a:t>и сжигали на костре. А пеплом посыпали землю к новому урожаю.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>
                <a:solidFill>
                  <a:srgbClr val="0070C0"/>
                </a:solidFill>
              </a:rPr>
              <a:t>Вопрос: </a:t>
            </a:r>
            <a:r>
              <a:rPr lang="ru-RU" sz="2500" b="1" i="1" dirty="0" smtClean="0">
                <a:solidFill>
                  <a:srgbClr val="FF0000"/>
                </a:solidFill>
              </a:rPr>
              <a:t>куда вывозили соломенную куклу?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>
          <a:xfrm>
            <a:off x="8286750" y="3643313"/>
            <a:ext cx="400050" cy="24828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42938"/>
            <a:ext cx="3429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4313"/>
            <a:ext cx="18716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ramk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00"/>
            <a:ext cx="79565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908175" y="1773238"/>
            <a:ext cx="51847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 а с х а</a:t>
            </a:r>
          </a:p>
        </p:txBody>
      </p:sp>
    </p:spTree>
    <p:extLst>
      <p:ext uri="{BB962C8B-B14F-4D97-AF65-F5344CB8AC3E}">
        <p14:creationId xmlns:p14="http://schemas.microsoft.com/office/powerpoint/2010/main" val="1124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ajtsa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ajtsa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ajtsa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3975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258888" y="1270000"/>
            <a:ext cx="223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ru-RU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-3482975" y="324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82" name="Picture 10" descr="http://www.eda-server.ru/trapeza/bukvy/p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75" y="3244850"/>
            <a:ext cx="2095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755650" y="765175"/>
            <a:ext cx="82089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</a:rPr>
              <a:t>П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асха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- это главный праздник христианского мира. Это победа жизни над смертью! По великой любви к нам, людям, Господь сошёл на землю в образе человека, принял за нас страдание и смерть на кресте. На третий день после погребения свершилось чудо – Господь воскрес из мёртвых!</a:t>
            </a:r>
            <a:endParaRPr lang="ru-RU" sz="2400" dirty="0">
              <a:latin typeface="Arial" charset="0"/>
            </a:endParaRPr>
          </a:p>
        </p:txBody>
      </p:sp>
      <p:pic>
        <p:nvPicPr>
          <p:cNvPr id="3085" name="Picture 13" descr="300px-Kurskaya_korenna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388937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jajtsa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jajtsa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403225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0180" name="Picture 4" descr="w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99980"/>
            <a:ext cx="1817688" cy="25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042988" y="549275"/>
            <a:ext cx="81010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  <a:cs typeface="Tahoma" pitchFamily="34" charset="0"/>
              </a:rPr>
              <a:t>  </a:t>
            </a:r>
            <a:r>
              <a:rPr lang="ru-RU" sz="2400" dirty="0">
                <a:solidFill>
                  <a:schemeClr val="accent2"/>
                </a:solidFill>
                <a:latin typeface="Arial" charset="0"/>
                <a:ea typeface="Times New Roman" pitchFamily="18" charset="0"/>
                <a:cs typeface="Tahoma" pitchFamily="34" charset="0"/>
              </a:rPr>
              <a:t>На Пасху принято красить яйца разными красками, но среди разноцветных яиц обязательно должны быть ярко красные. Почему? История сохранила нам такое предание. После воскресения Иисуса Христа ученики </a:t>
            </a:r>
            <a:r>
              <a:rPr lang="ru-RU" sz="2400" dirty="0">
                <a:solidFill>
                  <a:schemeClr val="accent2"/>
                </a:solidFill>
                <a:latin typeface="Arial" charset="0"/>
                <a:cs typeface="Tahoma" pitchFamily="34" charset="0"/>
              </a:rPr>
              <a:t>е</a:t>
            </a:r>
            <a:r>
              <a:rPr lang="ru-RU" sz="24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го и последователи разошлись по разным странам, повсюду возвещая радостную весть о том, что больше не надо бояться смерти. Ее победил Христос - Спаситель мира. Он воскрес Сам и воскресит каждого, кто поверит Ему и будет</a:t>
            </a:r>
          </a:p>
          <a:p>
            <a:r>
              <a:rPr lang="ru-RU" sz="24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                       любить людей так же, </a:t>
            </a:r>
            <a:r>
              <a:rPr lang="ru-RU" sz="2400" dirty="0">
                <a:solidFill>
                  <a:schemeClr val="accent2"/>
                </a:solidFill>
                <a:latin typeface="Arial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как любит Он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 </a:t>
            </a:r>
            <a:endParaRPr lang="ru-RU" sz="2400" dirty="0">
              <a:latin typeface="Arial" charset="0"/>
            </a:endParaRPr>
          </a:p>
        </p:txBody>
      </p:sp>
      <p:pic>
        <p:nvPicPr>
          <p:cNvPr id="50183" name="Picture 7" descr="jajtsa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295275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jajtsa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jajtsa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3375"/>
            <a:ext cx="838842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- Христос воскрес из мёртвых! – с такой вестью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вбежала Мария Магдалина к римскому императору Тиберию.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Этого не может быть, - усмехнулся император. Белое яйцо у тебя в руках никогда не станет алым!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 И в тот же миг куриное яйцо  - скромное подношение императору – стало ярко - красным…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В праздник Пасхи мы повторяем это чудо: красим яйца в ярко- жёлтый цвет – </a:t>
            </a:r>
            <a:r>
              <a:rPr lang="ru-RU" sz="2400" b="1" dirty="0" smtClean="0">
                <a:solidFill>
                  <a:schemeClr val="accent2"/>
                </a:solidFill>
                <a:latin typeface="Arial" charset="0"/>
              </a:rPr>
              <a:t>цвет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. . . . . . </a:t>
            </a:r>
            <a:r>
              <a:rPr lang="ru-RU" sz="2400" b="1" dirty="0" smtClean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зелёный – цвет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. . . . . </a:t>
            </a:r>
            <a:r>
              <a:rPr lang="ru-RU" sz="2400" b="1" dirty="0" smtClean="0">
                <a:solidFill>
                  <a:schemeClr val="accent2"/>
                </a:solidFill>
                <a:latin typeface="Arial" charset="0"/>
              </a:rPr>
              <a:t>и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, конечно, ярко-красный – цвет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. . . . . . 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Бога</a:t>
            </a:r>
            <a:r>
              <a:rPr lang="ru-RU" sz="2400" b="1" dirty="0" smtClean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пролитой за нас.</a:t>
            </a:r>
          </a:p>
          <a:p>
            <a:endParaRPr lang="ru-RU" sz="24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8133" name="Picture 5" descr="tsipa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74587"/>
            <a:ext cx="3381671" cy="17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ajtsa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jajtsa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22375" y="881063"/>
            <a:ext cx="7921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Arial" charset="0"/>
              </a:rPr>
              <a:t>     В Пасху, как в важнейший праздник церковного года, совершается особо торжественное </a:t>
            </a:r>
            <a:r>
              <a:rPr lang="ru-RU" sz="2400" b="1" u="sng">
                <a:solidFill>
                  <a:srgbClr val="FF0066"/>
                </a:solidFill>
                <a:latin typeface="Arial" charset="0"/>
              </a:rPr>
              <a:t>бого-служение</a:t>
            </a:r>
            <a:r>
              <a:rPr lang="ru-RU" sz="2400" b="1">
                <a:solidFill>
                  <a:schemeClr val="accent2"/>
                </a:solidFill>
                <a:latin typeface="Arial" charset="0"/>
              </a:rPr>
              <a:t>. В Церкви c древних времен сложилась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924300" y="2060575"/>
            <a:ext cx="50514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Arial" charset="0"/>
              </a:rPr>
              <a:t>традиция совершения Пасхального богослужения ночью; или в некоторых странах (например, Сербии) ранним утром — с рассветом.</a:t>
            </a:r>
          </a:p>
        </p:txBody>
      </p:sp>
      <p:pic>
        <p:nvPicPr>
          <p:cNvPr id="36872" name="Picture 8" descr="pasha_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3140075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tsipa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31686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74650" y="908050"/>
            <a:ext cx="88181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Традиция ставить у алтаря во время ночной </a:t>
            </a:r>
            <a:r>
              <a:rPr lang="ru-RU" sz="2400" b="1" dirty="0" err="1">
                <a:solidFill>
                  <a:schemeClr val="accent2"/>
                </a:solidFill>
                <a:latin typeface="Arial" charset="0"/>
              </a:rPr>
              <a:t>пасхаль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-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ной службы большую 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</a:rPr>
              <a:t>свечу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есть во всех христианских 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странах. Люди уносят свечи с благословенным огнём 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домой, чтобы затеплить домашний очаг. Это приносит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Arial" charset="0"/>
              </a:rPr>
              <a:t>в дом   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. . . . . . .    </a:t>
            </a:r>
            <a:r>
              <a:rPr lang="ru-RU" sz="2400" b="1" dirty="0" smtClean="0">
                <a:solidFill>
                  <a:schemeClr val="accent2"/>
                </a:solidFill>
                <a:latin typeface="Arial" charset="0"/>
              </a:rPr>
              <a:t>.</a:t>
            </a:r>
            <a:endParaRPr lang="ru-RU" sz="24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69637" name="Picture 5" descr="jajtsa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420938"/>
            <a:ext cx="3792537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jajtsa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403225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jajtsa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824412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-2844824" y="5906372"/>
            <a:ext cx="72008" cy="45719"/>
          </a:xfrm>
        </p:spPr>
        <p:txBody>
          <a:bodyPr>
            <a:noAutofit/>
          </a:bodyPr>
          <a:lstStyle/>
          <a:p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69269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создания презентации </a:t>
            </a:r>
            <a:r>
              <a:rPr lang="en-US" dirty="0" smtClean="0"/>
              <a:t>`</a:t>
            </a:r>
            <a:r>
              <a:rPr lang="ru-RU" dirty="0" smtClean="0"/>
              <a:t>использован </a:t>
            </a:r>
            <a:r>
              <a:rPr lang="ru-RU" dirty="0"/>
              <a:t>материал сайта http://paskha.gatch и другие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9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Ные</a:t>
            </a:r>
            <a:r>
              <a:rPr lang="ru-RU" dirty="0" smtClean="0"/>
              <a:t> праздники</a:t>
            </a:r>
          </a:p>
        </p:txBody>
      </p:sp>
      <p:pic>
        <p:nvPicPr>
          <p:cNvPr id="4099" name="Содержимое 3" descr="0_a7fc_923e378e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59632" y="134076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Весенние православные праздники: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407707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Масленица и пасха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38623"/>
      </p:ext>
    </p:extLst>
  </p:cSld>
  <p:clrMapOvr>
    <a:masterClrMapping/>
  </p:clrMapOvr>
  <p:transition spd="slow" advTm="10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38"/>
            <a:ext cx="8929688" cy="1285875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sz="3600" b="1" i="1" dirty="0" smtClean="0">
                <a:solidFill>
                  <a:srgbClr val="0070C0"/>
                </a:solidFill>
              </a:rPr>
              <a:t>Среди всех народных увеселений Масленица была подлинно всеобщим, очень веселым, разгульным праздником. Это праздник проводов зимы и встречи весны.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5" descr="800px-Maslenitsa_kustodi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67151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42875"/>
            <a:ext cx="18716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6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6929438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7030A0"/>
                </a:solidFill>
              </a:rPr>
              <a:t>Каждый день Масленичной недели имеет свое название и определяет, что делают в этот день и как празднуют его.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837" y="6669360"/>
            <a:ext cx="259740" cy="18863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5" descr="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653573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2875"/>
            <a:ext cx="18716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46" y="260649"/>
            <a:ext cx="4310662" cy="51845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rgbClr val="0070C0"/>
                </a:solidFill>
              </a:rPr>
              <a:t>понедельник –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…….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Собирайся, народ!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Весна красная идет!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Надо зимушку спровадить,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Дружно Масленицу сладить!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Собирайся, стар и млад,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Выходите из палат.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До поста одна неделя,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Там уж нам не до веселья.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Так что пой, гуляй, пляши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Семь денечков от души!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ru-RU" sz="2500" b="1" dirty="0" smtClean="0">
                <a:solidFill>
                  <a:srgbClr val="0070C0"/>
                </a:solidFill>
              </a:rPr>
              <a:t>Вопрос: </a:t>
            </a:r>
            <a:r>
              <a:rPr lang="ru-RU" sz="2500" b="1" dirty="0" smtClean="0">
                <a:solidFill>
                  <a:srgbClr val="FF0000"/>
                </a:solidFill>
              </a:rPr>
              <a:t>как называется первый день масленицы?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72438" y="1571625"/>
            <a:ext cx="585787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29" y="1660548"/>
            <a:ext cx="4170133" cy="486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3198"/>
            <a:ext cx="18716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971550"/>
            <a:ext cx="3771954" cy="555803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800" b="1" i="1" u="sng" dirty="0" smtClean="0">
                <a:solidFill>
                  <a:srgbClr val="0070C0"/>
                </a:solidFill>
              </a:rPr>
              <a:t>вторник -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…….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70C0"/>
                </a:solidFill>
              </a:rPr>
              <a:t>Собирайся, народ,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Неделя «сырная» идет!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Наступает день второй,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Весь наполненный игрой!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День потех и угощений,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Смеха, песен и веселья!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Подходи, торопись,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Вместе с нами веселись</a:t>
            </a:r>
            <a:r>
              <a:rPr lang="ru-RU" sz="2700" dirty="0" smtClean="0"/>
              <a:t>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Вопрос: </a:t>
            </a:r>
            <a:r>
              <a:rPr lang="ru-RU" sz="2800" dirty="0" smtClean="0">
                <a:solidFill>
                  <a:srgbClr val="FF0000"/>
                </a:solidFill>
              </a:rPr>
              <a:t>как называется второй день масленицы?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8572500" y="1600200"/>
            <a:ext cx="1143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2060848"/>
            <a:ext cx="5008562" cy="36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1" y="188640"/>
            <a:ext cx="18716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4572000" cy="64404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0070C0"/>
                </a:solidFill>
              </a:rPr>
              <a:t>среда -</a:t>
            </a:r>
            <a:r>
              <a:rPr lang="ru-RU" sz="2800" b="1" i="1" u="sng" dirty="0" smtClean="0">
                <a:solidFill>
                  <a:srgbClr val="FF0000"/>
                </a:solidFill>
              </a:rPr>
              <a:t>…….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Угощенье — это раз!</a:t>
            </a:r>
            <a:br>
              <a:rPr lang="ru-RU" sz="2700" dirty="0" smtClean="0"/>
            </a:br>
            <a:r>
              <a:rPr lang="ru-RU" sz="2700" dirty="0" smtClean="0"/>
              <a:t>Объеденье — это два!</a:t>
            </a:r>
            <a:br>
              <a:rPr lang="ru-RU" sz="2700" dirty="0" smtClean="0"/>
            </a:br>
            <a:r>
              <a:rPr lang="ru-RU" sz="2700" dirty="0" smtClean="0"/>
              <a:t>Пляски прямо у стола!</a:t>
            </a:r>
            <a:br>
              <a:rPr lang="ru-RU" sz="2700" dirty="0" smtClean="0"/>
            </a:br>
            <a:r>
              <a:rPr lang="ru-RU" sz="2700" dirty="0" smtClean="0"/>
              <a:t>Угощаемся блинами,</a:t>
            </a:r>
            <a:br>
              <a:rPr lang="ru-RU" sz="2700" dirty="0" smtClean="0"/>
            </a:br>
            <a:r>
              <a:rPr lang="ru-RU" sz="2700" dirty="0" smtClean="0"/>
              <a:t>Заедаем пирогом!</a:t>
            </a:r>
            <a:br>
              <a:rPr lang="ru-RU" sz="2700" dirty="0" smtClean="0"/>
            </a:br>
            <a:r>
              <a:rPr lang="ru-RU" sz="2700" dirty="0" smtClean="0"/>
              <a:t>Мы ни крошки не оставим,</a:t>
            </a:r>
            <a:br>
              <a:rPr lang="ru-RU" sz="2700" dirty="0" smtClean="0"/>
            </a:br>
            <a:r>
              <a:rPr lang="ru-RU" sz="2700" dirty="0" smtClean="0"/>
              <a:t>Посидевши за столом!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b="1" dirty="0" smtClean="0">
                <a:solidFill>
                  <a:srgbClr val="0070C0"/>
                </a:solidFill>
              </a:rPr>
              <a:t>Вопрос: </a:t>
            </a:r>
            <a:r>
              <a:rPr lang="ru-RU" sz="2800" dirty="0" smtClean="0">
                <a:solidFill>
                  <a:srgbClr val="FF0000"/>
                </a:solidFill>
              </a:rPr>
              <a:t>как называется третий день масленицы?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8572500" y="1600200"/>
            <a:ext cx="1143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41" y="692696"/>
            <a:ext cx="41433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8716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4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313" y="1500188"/>
            <a:ext cx="4286250" cy="5143500"/>
          </a:xfrm>
        </p:spPr>
        <p:txBody>
          <a:bodyPr/>
          <a:lstStyle/>
          <a:p>
            <a:pPr algn="l"/>
            <a:r>
              <a:rPr lang="ru-RU" sz="2800" b="1" i="1" u="sng" dirty="0" smtClean="0">
                <a:solidFill>
                  <a:srgbClr val="0070C0"/>
                </a:solidFill>
              </a:rPr>
              <a:t/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0070C0"/>
                </a:solidFill>
              </a:rPr>
              <a:t/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>четверг - 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smtClean="0">
                <a:solidFill>
                  <a:srgbClr val="0070C0"/>
                </a:solidFill>
              </a:rPr>
              <a:t>……..</a:t>
            </a:r>
            <a:r>
              <a:rPr lang="ru-RU" sz="2500" dirty="0" smtClean="0">
                <a:solidFill>
                  <a:srgbClr val="0070C0"/>
                </a:solidFill>
              </a:rPr>
              <a:t/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Люди! Нынче «Разгуляй»!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Тройка, прокати-ка!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Надо зимушку прогнать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 весну покликать.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День четвертый будем вместе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Петь про Масленицу песни.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Вопрос: </a:t>
            </a:r>
            <a:r>
              <a:rPr lang="ru-RU" sz="2800" b="1" dirty="0" smtClean="0">
                <a:solidFill>
                  <a:srgbClr val="FF0000"/>
                </a:solidFill>
              </a:rPr>
              <a:t>как называется четвёртый день масленицы?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8572500" y="1600200"/>
            <a:ext cx="1143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67" y="1196752"/>
            <a:ext cx="468052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8716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4429125" cy="50720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/>
            </a:r>
            <a:br>
              <a:rPr lang="ru-RU" sz="2500" b="1" i="1" u="sng" dirty="0" smtClean="0">
                <a:solidFill>
                  <a:srgbClr val="0070C0"/>
                </a:solidFill>
              </a:rPr>
            </a:br>
            <a:r>
              <a:rPr lang="ru-RU" sz="2500" b="1" i="1" u="sng" dirty="0" smtClean="0">
                <a:solidFill>
                  <a:srgbClr val="0070C0"/>
                </a:solidFill>
              </a:rPr>
              <a:t>Пятница –  Тёщины вечера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 </a:t>
            </a:r>
            <a:r>
              <a:rPr lang="ru-RU" sz="2500" dirty="0" smtClean="0">
                <a:solidFill>
                  <a:srgbClr val="0070C0"/>
                </a:solidFill>
              </a:rPr>
              <a:t/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Ах, на Масленицу, 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на пятый на денек,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Заглянуть хочу к тебе 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на огонек.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Обещала ты блинами угостить,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Даже доброе словечко подарить.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Отворяй-ка, теща, ворота!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Твой черед пришел </a:t>
            </a:r>
            <a:br>
              <a:rPr lang="ru-RU" sz="2500" dirty="0" smtClean="0">
                <a:solidFill>
                  <a:srgbClr val="0070C0"/>
                </a:solidFill>
              </a:rPr>
            </a:br>
            <a:r>
              <a:rPr lang="ru-RU" sz="2500" dirty="0" smtClean="0">
                <a:solidFill>
                  <a:srgbClr val="0070C0"/>
                </a:solidFill>
              </a:rPr>
              <a:t>для зятя хлопотать.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2250" y="5786438"/>
            <a:ext cx="2114550" cy="3397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0" name="Рисунок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4313"/>
            <a:ext cx="18716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71750"/>
            <a:ext cx="44227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7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426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Поток</vt:lpstr>
      <vt:lpstr>Игра поле чудес</vt:lpstr>
      <vt:lpstr>Ные праздники</vt:lpstr>
      <vt:lpstr>Презентация PowerPoint</vt:lpstr>
      <vt:lpstr>Каждый день Масленичной недели имеет свое название и определяет, что делают в этот день и как празднуют его. </vt:lpstr>
      <vt:lpstr>понедельник – ……. Собирайся, народ! Весна красная идет! Надо зимушку спровадить, Дружно Масленицу сладить! Собирайся, стар и млад, Выходите из палат. До поста одна неделя, Там уж нам не до веселья. Так что пой, гуляй, пляши Семь денечков от души! Вопрос: как называется первый день масленицы?</vt:lpstr>
      <vt:lpstr>      вторник - …….     Собирайся, народ, Неделя «сырная» идет! Наступает день второй, Весь наполненный игрой! День потех и угощений, Смеха, песен и веселья! Подходи, торопись, Вместе с нами веселись! Вопрос: как называется второй день масленицы?    </vt:lpstr>
      <vt:lpstr>         среда -……. Угощенье — это раз! Объеденье — это два! Пляски прямо у стола! Угощаемся блинами, Заедаем пирогом! Мы ни крошки не оставим, Посидевши за столом! Вопрос: как называется третий день масленицы? </vt:lpstr>
      <vt:lpstr>  четверг -  ……..  Люди! Нынче «Разгуляй»! Тройка, прокати-ка! Надо зимушку прогнать И весну покликать. День четвертый будем вместе Петь про Масленицу песни. Вопрос: как называется четвёртый день масленицы?</vt:lpstr>
      <vt:lpstr>  Пятница –  Тёщины вечера   Ах, на Масленицу,  на пятый на денек, Заглянуть хочу к тебе  на огонек. Обещала ты блинами угостить, Даже доброе словечко подарить. Отворяй-ка, теща, ворота! Твой черед пришел  для зятя хлопотать. </vt:lpstr>
      <vt:lpstr>  суббота –  Золовкины посиделки  Слово «посиделки» говорит уже само за себя. Основные развлечения в этот вечер: игры, угощение и песни. </vt:lpstr>
      <vt:lpstr>воскресенье –  Прощёный день   Нынче зимние морозы Ослабели. Стало быть, Вспомнив смех, забыв про слезы, Надо зиму проводить! Жаворонки, прилетите В гости к нам, давно пора. Весну-красну принесите, Зиму гоним со двора. </vt:lpstr>
      <vt:lpstr>    В воскресенье устраивали проводы Масленицы. Соломенную куклу чествовали, приглашали вернуться в следующем году, а потом вывозили за  . . . . . . .  и сжигали на костре. А пеплом посыпали землю к новому урожаю. Вопрос: куда вывозили соломенную куклу?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Артемова Tатьяна</dc:creator>
  <cp:lastModifiedBy>XTreme</cp:lastModifiedBy>
  <cp:revision>22</cp:revision>
  <dcterms:created xsi:type="dcterms:W3CDTF">2012-05-04T17:18:28Z</dcterms:created>
  <dcterms:modified xsi:type="dcterms:W3CDTF">2012-08-01T08:30:41Z</dcterms:modified>
</cp:coreProperties>
</file>