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9" r:id="rId11"/>
    <p:sldId id="268" r:id="rId12"/>
    <p:sldId id="270" r:id="rId13"/>
    <p:sldId id="271" r:id="rId14"/>
    <p:sldId id="272" r:id="rId15"/>
    <p:sldId id="274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7030E"/>
    <a:srgbClr val="922E7D"/>
    <a:srgbClr val="B50D35"/>
    <a:srgbClr val="DE22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E788-D9FC-4078-AAB8-F22F7E10B179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E182-A55E-4F5F-B06D-E0A5BD338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88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8C99FC8-26EE-4F92-898B-417AAE5709F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27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580A0-0807-4381-BFEA-330EF3042AD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30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FF8D2-8C9A-4477-992D-594293B9E69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96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7030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6E788-D9FC-4078-AAB8-F22F7E10B179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5E182-A55E-4F5F-B06D-E0A5BD33846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39552" y="260648"/>
            <a:ext cx="8136904" cy="6408712"/>
          </a:xfrm>
          <a:prstGeom prst="rect">
            <a:avLst/>
          </a:prstGeom>
          <a:noFill/>
          <a:ln w="76200">
            <a:solidFill>
              <a:srgbClr val="B50D3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591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rupoem.ru/nikitin/pod-bolshim-shatrom.aspx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4653136"/>
            <a:ext cx="5112568" cy="175260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Шипилова Валентина Владимировна,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 ГБОУ СОШ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с.Новокуровка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Хворостянского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района Самарской области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2014 год 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169408"/>
            <a:ext cx="824770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Сочинение по картине </a:t>
            </a:r>
          </a:p>
          <a:p>
            <a:pPr algn="ctr"/>
            <a:r>
              <a:rPr lang="ru-RU" sz="60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В.М. Васнецова</a:t>
            </a:r>
          </a:p>
          <a:p>
            <a:pPr algn="ctr"/>
            <a:r>
              <a:rPr lang="ru-RU" sz="60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«Богатыри»</a:t>
            </a:r>
            <a:endParaRPr lang="ru-RU" sz="60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82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519063"/>
            <a:ext cx="6081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Природа на картине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109" y="1442393"/>
            <a:ext cx="6547946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безграничные  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просторы;</a:t>
            </a:r>
          </a:p>
          <a:p>
            <a:pPr>
              <a:lnSpc>
                <a:spcPct val="80000"/>
              </a:lnSpc>
            </a:pP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• гуляет 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вольный ветер;</a:t>
            </a:r>
          </a:p>
          <a:p>
            <a:pPr>
              <a:lnSpc>
                <a:spcPct val="80000"/>
              </a:lnSpc>
            </a:pP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• тяжелые 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облака;</a:t>
            </a:r>
          </a:p>
          <a:p>
            <a:pPr>
              <a:lnSpc>
                <a:spcPct val="80000"/>
              </a:lnSpc>
            </a:pP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• 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буйные 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травы;</a:t>
            </a:r>
          </a:p>
          <a:p>
            <a:pPr>
              <a:lnSpc>
                <a:spcPct val="80000"/>
              </a:lnSpc>
            </a:pP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• колышется 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ковыль;</a:t>
            </a:r>
          </a:p>
          <a:p>
            <a:pPr>
              <a:lnSpc>
                <a:spcPct val="80000"/>
              </a:lnSpc>
            </a:pP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• горький 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запах полыни;</a:t>
            </a:r>
          </a:p>
          <a:p>
            <a:pPr>
              <a:lnSpc>
                <a:spcPct val="80000"/>
              </a:lnSpc>
            </a:pP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• 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гряда 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холмов;</a:t>
            </a:r>
          </a:p>
          <a:p>
            <a:pPr>
              <a:lnSpc>
                <a:spcPct val="80000"/>
              </a:lnSpc>
            </a:pP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• темнеющий 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вдалеке лес; </a:t>
            </a:r>
          </a:p>
          <a:p>
            <a:pPr>
              <a:lnSpc>
                <a:spcPct val="80000"/>
              </a:lnSpc>
            </a:pP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• крохотные 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елочки;</a:t>
            </a:r>
          </a:p>
          <a:p>
            <a:pPr>
              <a:lnSpc>
                <a:spcPct val="80000"/>
              </a:lnSpc>
            </a:pP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• 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хищные 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птицы</a:t>
            </a:r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	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53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Составление плана: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268760"/>
            <a:ext cx="8229600" cy="4525963"/>
          </a:xfrm>
        </p:spPr>
        <p:txBody>
          <a:bodyPr>
            <a:noAutofit/>
          </a:bodyPr>
          <a:lstStyle/>
          <a:p>
            <a:pPr marL="0" indent="0">
              <a:buClr>
                <a:schemeClr val="tx2"/>
              </a:buClr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1. </a:t>
            </a:r>
            <a:r>
              <a:rPr lang="ru-RU" sz="4000" dirty="0" smtClean="0">
                <a:solidFill>
                  <a:schemeClr val="bg1"/>
                </a:solidFill>
              </a:rPr>
              <a:t>О художнике</a:t>
            </a:r>
            <a:r>
              <a:rPr lang="ru-RU" sz="4000" smtClean="0">
                <a:solidFill>
                  <a:schemeClr val="bg1"/>
                </a:solidFill>
              </a:rPr>
              <a:t>, создавшем </a:t>
            </a:r>
            <a:r>
              <a:rPr lang="ru-RU" sz="4000" dirty="0" smtClean="0">
                <a:solidFill>
                  <a:schemeClr val="bg1"/>
                </a:solidFill>
              </a:rPr>
              <a:t>картину.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2. Описание </a:t>
            </a:r>
            <a:r>
              <a:rPr lang="ru-RU" sz="4000" dirty="0">
                <a:solidFill>
                  <a:schemeClr val="bg1"/>
                </a:solidFill>
              </a:rPr>
              <a:t>богатырей: выражение лиц, одежда, позы.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3. Природа </a:t>
            </a:r>
            <a:r>
              <a:rPr lang="ru-RU" sz="4000" dirty="0">
                <a:solidFill>
                  <a:schemeClr val="bg1"/>
                </a:solidFill>
              </a:rPr>
              <a:t>на картине.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4. Мысли </a:t>
            </a:r>
            <a:r>
              <a:rPr lang="ru-RU" sz="4000" dirty="0">
                <a:solidFill>
                  <a:schemeClr val="bg1"/>
                </a:solidFill>
              </a:rPr>
              <a:t>и чувства, которые вызывает картина.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5. Что </a:t>
            </a:r>
            <a:r>
              <a:rPr lang="ru-RU" sz="4000" dirty="0">
                <a:solidFill>
                  <a:schemeClr val="bg1"/>
                </a:solidFill>
              </a:rPr>
              <a:t>хотел сказать </a:t>
            </a:r>
            <a:r>
              <a:rPr lang="ru-RU" sz="4000" dirty="0" smtClean="0">
                <a:solidFill>
                  <a:schemeClr val="bg1"/>
                </a:solidFill>
              </a:rPr>
              <a:t>В.М. Васнецов </a:t>
            </a:r>
            <a:r>
              <a:rPr lang="ru-RU" sz="4000" dirty="0">
                <a:solidFill>
                  <a:schemeClr val="bg1"/>
                </a:solidFill>
              </a:rPr>
              <a:t>своей картиной?</a:t>
            </a:r>
          </a:p>
        </p:txBody>
      </p:sp>
    </p:spTree>
    <p:extLst>
      <p:ext uri="{BB962C8B-B14F-4D97-AF65-F5344CB8AC3E}">
        <p14:creationId xmlns:p14="http://schemas.microsoft.com/office/powerpoint/2010/main" val="251930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Подобрать синонимы к следующим словам: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2530624" cy="4525963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картина -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написал –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х</a:t>
            </a:r>
            <a:r>
              <a:rPr lang="ru-RU" dirty="0" smtClean="0">
                <a:solidFill>
                  <a:schemeClr val="bg1"/>
                </a:solidFill>
              </a:rPr>
              <a:t>удожник -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09697" y="2132856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938"/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художественное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полотно,образец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живописи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шедевр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кусства,холст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6921" y="3287886"/>
            <a:ext cx="55863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изобразил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нарисовал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описал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представил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65199" y="4509120"/>
            <a:ext cx="575369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7938"/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живописец, творец, </a:t>
            </a:r>
          </a:p>
          <a:p>
            <a:pPr indent="7938"/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Виктор Михайлович Васнецов, </a:t>
            </a:r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7938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мастер</a:t>
            </a: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10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Орфографическая подготовка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творческие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замыслы               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извес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ный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были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ые</a:t>
            </a:r>
            <a:r>
              <a:rPr lang="ru-RU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богатыри </a:t>
            </a: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бедимы</a:t>
            </a: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ко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ый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зор</a:t>
            </a: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всматрива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ется</a:t>
            </a:r>
            <a:r>
              <a:rPr lang="ru-RU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заставляет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нас задума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ться</a:t>
            </a:r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льчуга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бе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сс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трашный</a:t>
            </a:r>
            <a:r>
              <a:rPr lang="ru-RU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чес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ность</a:t>
            </a:r>
            <a:endParaRPr lang="ru-RU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бе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сс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мертие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гатырей</a:t>
            </a: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пал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ца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бе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райние</a:t>
            </a:r>
            <a:r>
              <a:rPr lang="ru-RU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сторы</a:t>
            </a: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бруя</a:t>
            </a: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ной</a:t>
            </a:r>
            <a:r>
              <a:rPr lang="ru-RU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конь</a:t>
            </a: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терпеливо</a:t>
            </a: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56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68152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Найдите ошибки в предложениях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543346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1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1.Илья </a:t>
            </a:r>
            <a:r>
              <a:rPr lang="ru-RU" sz="1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Муромец одел на себя простую кольчугу.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2</a:t>
            </a:r>
            <a:r>
              <a:rPr lang="ru-RU" sz="1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Илья Муромец чувствует свое превосходство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перед </a:t>
            </a:r>
            <a:r>
              <a:rPr lang="ru-RU" sz="1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врагом.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3</a:t>
            </a:r>
            <a:r>
              <a:rPr lang="ru-RU" sz="1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Богатыри тревожатся о своем русском народе.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4</a:t>
            </a:r>
            <a:r>
              <a:rPr lang="ru-RU" sz="1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Мне хочется дать характеристику на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Илью Муромца.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5</a:t>
            </a:r>
            <a:r>
              <a:rPr lang="ru-RU" sz="1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Богатырь испытывает уверенность в победу.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6</a:t>
            </a:r>
            <a:r>
              <a:rPr lang="ru-RU" sz="1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Эта картина произвела на всех очень прекрасное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впечатление </a:t>
            </a:r>
            <a:endParaRPr lang="ru-RU" sz="1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17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богатыр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" y="102554"/>
            <a:ext cx="8954883" cy="656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52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836712"/>
            <a:ext cx="34419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Источники </a:t>
            </a:r>
            <a:endParaRPr lang="ru-RU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2001614"/>
            <a:ext cx="57864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rupoem.ru/nikitin/pod-bolshim-shatrom.aspx</a:t>
            </a:r>
            <a:endParaRPr lang="ru-RU" dirty="0" smtClean="0">
              <a:hlinkClick r:id="rId2"/>
            </a:endParaRPr>
          </a:p>
          <a:p>
            <a:pPr marL="342900" indent="-342900">
              <a:buAutoNum type="arabicPeriod"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www.art-portrets.ru/bogatyri_vasnetsova.html</a:t>
            </a:r>
            <a:endParaRPr lang="ru-RU" dirty="0" smtClean="0">
              <a:hlinkClick r:id="rId2"/>
            </a:endParaRPr>
          </a:p>
          <a:p>
            <a:pPr marL="342900" indent="-342900">
              <a:buAutoNum type="arabicPeriod"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www.centre.smr.ru/win/pics/pic0282/p0282.htm</a:t>
            </a:r>
            <a:endParaRPr lang="ru-RU" dirty="0" smtClean="0">
              <a:hlinkClick r:id="rId2"/>
            </a:endParaRPr>
          </a:p>
          <a:p>
            <a:pPr marL="342900" indent="-342900">
              <a:buAutoNum type="arabicPeriod"/>
            </a:pPr>
            <a:r>
              <a:rPr lang="en-US" dirty="0">
                <a:hlinkClick r:id="rId2"/>
              </a:rPr>
              <a:t>http://www.rulex.ru/rpg/portraits/21/21494.htm</a:t>
            </a:r>
            <a:endParaRPr lang="ru-RU" dirty="0" smtClean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17355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331640" y="476672"/>
            <a:ext cx="529273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Широка ты, Русь,</a:t>
            </a:r>
          </a:p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лицу земли</a:t>
            </a:r>
          </a:p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красе царственной </a:t>
            </a:r>
          </a:p>
          <a:p>
            <a:r>
              <a:rPr lang="ru-RU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Развернулася</a:t>
            </a: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 тебя ли нет</a:t>
            </a:r>
          </a:p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Богатырских сил,</a:t>
            </a:r>
          </a:p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Старины святой,</a:t>
            </a:r>
          </a:p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Громких подвигов</a:t>
            </a: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r"/>
            <a:r>
              <a:rPr lang="ru-RU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И.Никитин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67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pic0282_800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116632"/>
            <a:ext cx="8784976" cy="6624736"/>
          </a:xfrm>
          <a:prstGeom prst="rect">
            <a:avLst/>
          </a:prstGeom>
          <a:noFill/>
          <a:ln w="76200" cmpd="tri">
            <a:solidFill>
              <a:srgbClr val="6633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5474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В. М. Васнецов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067944" y="1268760"/>
            <a:ext cx="4824536" cy="4968551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 работал над Богатырями, может быть, не всегда с должной напряженностью... но они всегда неотступно были передо мною, к ним всегда влеклось сердце и тянулась рука! Они... были моим творческим долгом, обязательством перед родным народом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...»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                           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		</a:t>
            </a:r>
          </a:p>
        </p:txBody>
      </p:sp>
      <p:pic>
        <p:nvPicPr>
          <p:cNvPr id="4101" name="Picture 5" descr="васнец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78744"/>
            <a:ext cx="3881803" cy="432047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639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богатыр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95642" cy="652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48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c0282_800"/>
          <p:cNvPicPr/>
          <p:nvPr/>
        </p:nvPicPr>
        <p:blipFill>
          <a:blip r:embed="rId2"/>
          <a:srcRect l="29056" r="40582" b="13554"/>
          <a:stretch>
            <a:fillRect/>
          </a:stretch>
        </p:blipFill>
        <p:spPr bwMode="auto">
          <a:xfrm>
            <a:off x="323528" y="282246"/>
            <a:ext cx="3913535" cy="6336704"/>
          </a:xfrm>
          <a:prstGeom prst="rect">
            <a:avLst/>
          </a:prstGeom>
          <a:noFill/>
          <a:ln w="76200" cmpd="tri">
            <a:solidFill>
              <a:srgbClr val="663300"/>
            </a:solidFill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499992" y="1419273"/>
            <a:ext cx="410445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Тяжёлая</a:t>
            </a:r>
            <a:r>
              <a:rPr lang="ru-RU" sz="4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палица в деснице. 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Щит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плече, огромное </a:t>
            </a:r>
            <a:r>
              <a:rPr lang="ru-RU" sz="4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копье </a:t>
            </a:r>
            <a:endParaRPr lang="ru-RU" sz="40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еще 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взято наперевес.</a:t>
            </a:r>
            <a:r>
              <a:rPr lang="ru-RU"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05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ртина Три богатыря Васнецов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627" r="68774"/>
          <a:stretch>
            <a:fillRect/>
          </a:stretch>
        </p:blipFill>
        <p:spPr bwMode="auto">
          <a:xfrm>
            <a:off x="683568" y="-20369"/>
            <a:ext cx="3312368" cy="6617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231910" y="548680"/>
            <a:ext cx="44644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Добрыне </a:t>
            </a:r>
            <a:r>
              <a:rPr lang="ru-RU" sz="3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нарядный </a:t>
            </a:r>
            <a:endParaRPr lang="ru-RU" sz="36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кафтан </a:t>
            </a:r>
            <a:r>
              <a:rPr lang="ru-RU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бахтерец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 красиво сплетенная </a:t>
            </a:r>
            <a:r>
              <a:rPr lang="ru-RU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кольчуга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Добрыня уже вынимает свой </a:t>
            </a:r>
            <a:r>
              <a:rPr lang="ru-RU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меч</a:t>
            </a:r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золотых </a:t>
            </a:r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ножен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красным</a:t>
            </a:r>
            <a:r>
              <a:rPr lang="ru-RU" sz="3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щитом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грудь закрывает.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489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c0282_80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48" t="-1194" r="709" b="6743"/>
          <a:stretch/>
        </p:blipFill>
        <p:spPr bwMode="auto">
          <a:xfrm>
            <a:off x="611560" y="342136"/>
            <a:ext cx="3888432" cy="6336704"/>
          </a:xfrm>
          <a:prstGeom prst="rect">
            <a:avLst/>
          </a:prstGeom>
          <a:noFill/>
          <a:ln w="76200" cmpd="tri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788024" y="832832"/>
            <a:ext cx="417646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Одет в – </a:t>
            </a:r>
            <a:r>
              <a:rPr lang="ru-RU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кольчугу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под кольчугой разноцветный</a:t>
            </a:r>
            <a:r>
              <a:rPr lang="ru-RU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кафтан.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голове Алеши красуется </a:t>
            </a:r>
            <a:r>
              <a:rPr lang="ru-RU" sz="36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мисюрка</a:t>
            </a:r>
            <a:r>
              <a:rPr lang="ru-RU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шлем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Вооружение его невелико – только </a:t>
            </a:r>
            <a:r>
              <a:rPr lang="ru-RU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лук и стрелы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49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богатыр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" y="102554"/>
            <a:ext cx="8954883" cy="656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37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433</Words>
  <Application>Microsoft Office PowerPoint</Application>
  <PresentationFormat>Экран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В. М. Васнецов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Составление плана:</vt:lpstr>
      <vt:lpstr>Подобрать синонимы к следующим словам: </vt:lpstr>
      <vt:lpstr>Орфографическая подготовка</vt:lpstr>
      <vt:lpstr>Найдите ошибки в предложениях.  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алексей</cp:lastModifiedBy>
  <cp:revision>19</cp:revision>
  <dcterms:created xsi:type="dcterms:W3CDTF">2014-03-02T17:54:08Z</dcterms:created>
  <dcterms:modified xsi:type="dcterms:W3CDTF">2014-03-04T11:03:49Z</dcterms:modified>
</cp:coreProperties>
</file>