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7559675" cy="106918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C699CB88-5E1A-4FAC-892A-60949ACB1F6F}" type="datetimeFigureOut">
              <a:rPr lang="en-US" smtClean="0"/>
              <a:pPr/>
              <a:t>1/26/2015</a:t>
            </a:fld>
            <a:endParaRPr lang="en-US"/>
          </a:p>
        </p:txBody>
      </p:sp>
      <p:sp>
        <p:nvSpPr>
          <p:cNvPr id="8" name="Нижний колонтитул 7"/>
          <p:cNvSpPr>
            <a:spLocks noGrp="1"/>
          </p:cNvSpPr>
          <p:nvPr>
            <p:ph type="ftr" sz="quarter" idx="11"/>
          </p:nvPr>
        </p:nvSpPr>
        <p:spPr/>
        <p:txBody>
          <a:bodyPr/>
          <a:lstStyle>
            <a:extLst/>
          </a:lstStyle>
          <a:p>
            <a:endParaRPr kumimoji="0" lang="en-US"/>
          </a:p>
        </p:txBody>
      </p:sp>
      <p:sp>
        <p:nvSpPr>
          <p:cNvPr id="11" name="Номер слайда 10"/>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699CB88-5E1A-4FAC-892A-60949ACB1F6F}" type="datetimeFigureOut">
              <a:rPr lang="en-US" smtClean="0"/>
              <a:pPr/>
              <a:t>1/26/2015</a:t>
            </a:fld>
            <a:endParaRPr lang="en-US"/>
          </a:p>
        </p:txBody>
      </p:sp>
      <p:sp>
        <p:nvSpPr>
          <p:cNvPr id="5" name="Нижний колонтитул 4"/>
          <p:cNvSpPr>
            <a:spLocks noGrp="1"/>
          </p:cNvSpPr>
          <p:nvPr>
            <p:ph type="ftr" sz="quarter" idx="11"/>
          </p:nvPr>
        </p:nvSpPr>
        <p:spPr/>
        <p:txBody>
          <a:bodyPr/>
          <a:lstStyle>
            <a:extLst/>
          </a:lstStyle>
          <a:p>
            <a:endParaRPr kumimoji="0" lang="en-US"/>
          </a:p>
        </p:txBody>
      </p:sp>
      <p:sp>
        <p:nvSpPr>
          <p:cNvPr id="6" name="Номер слайда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699CB88-5E1A-4FAC-892A-60949ACB1F6F}" type="datetimeFigureOut">
              <a:rPr lang="en-US" smtClean="0"/>
              <a:pPr/>
              <a:t>1/26/2015</a:t>
            </a:fld>
            <a:endParaRPr lang="en-US"/>
          </a:p>
        </p:txBody>
      </p:sp>
      <p:sp>
        <p:nvSpPr>
          <p:cNvPr id="5" name="Нижний колонтитул 4"/>
          <p:cNvSpPr>
            <a:spLocks noGrp="1"/>
          </p:cNvSpPr>
          <p:nvPr>
            <p:ph type="ftr" sz="quarter" idx="11"/>
          </p:nvPr>
        </p:nvSpPr>
        <p:spPr/>
        <p:txBody>
          <a:bodyPr/>
          <a:lstStyle>
            <a:extLst/>
          </a:lstStyle>
          <a:p>
            <a:endParaRPr kumimoji="0" lang="en-US"/>
          </a:p>
        </p:txBody>
      </p:sp>
      <p:sp>
        <p:nvSpPr>
          <p:cNvPr id="6" name="Номер слайда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699CB88-5E1A-4FAC-892A-60949ACB1F6F}" type="datetimeFigureOut">
              <a:rPr lang="en-US" smtClean="0"/>
              <a:pPr/>
              <a:t>1/26/2015</a:t>
            </a:fld>
            <a:endParaRPr lang="en-US"/>
          </a:p>
        </p:txBody>
      </p:sp>
      <p:sp>
        <p:nvSpPr>
          <p:cNvPr id="5" name="Нижний колонтитул 4"/>
          <p:cNvSpPr>
            <a:spLocks noGrp="1"/>
          </p:cNvSpPr>
          <p:nvPr>
            <p:ph type="ftr" sz="quarter" idx="11"/>
          </p:nvPr>
        </p:nvSpPr>
        <p:spPr/>
        <p:txBody>
          <a:bodyPr/>
          <a:lstStyle>
            <a:extLst/>
          </a:lstStyle>
          <a:p>
            <a:endParaRPr kumimoji="0" lang="en-US"/>
          </a:p>
        </p:txBody>
      </p:sp>
      <p:sp>
        <p:nvSpPr>
          <p:cNvPr id="6" name="Номер слайда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C699CB88-5E1A-4FAC-892A-60949ACB1F6F}" type="datetimeFigureOut">
              <a:rPr lang="en-US" smtClean="0"/>
              <a:pPr/>
              <a:t>1/26/2015</a:t>
            </a:fld>
            <a:endParaRPr lang="en-US"/>
          </a:p>
        </p:txBody>
      </p:sp>
      <p:sp>
        <p:nvSpPr>
          <p:cNvPr id="5" name="Нижний колонтитул 4"/>
          <p:cNvSpPr>
            <a:spLocks noGrp="1"/>
          </p:cNvSpPr>
          <p:nvPr>
            <p:ph type="ftr" sz="quarter" idx="11"/>
          </p:nvPr>
        </p:nvSpPr>
        <p:spPr/>
        <p:txBody>
          <a:bodyPr/>
          <a:lstStyle>
            <a:extLst/>
          </a:lstStyle>
          <a:p>
            <a:endParaRPr kumimoji="0" lang="en-US"/>
          </a:p>
        </p:txBody>
      </p:sp>
      <p:sp>
        <p:nvSpPr>
          <p:cNvPr id="6" name="Номер слайда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699CB88-5E1A-4FAC-892A-60949ACB1F6F}" type="datetimeFigureOut">
              <a:rPr lang="en-US" smtClean="0"/>
              <a:pPr/>
              <a:t>1/26/2015</a:t>
            </a:fld>
            <a:endParaRPr lang="en-US"/>
          </a:p>
        </p:txBody>
      </p:sp>
      <p:sp>
        <p:nvSpPr>
          <p:cNvPr id="6" name="Нижний колонтитул 5"/>
          <p:cNvSpPr>
            <a:spLocks noGrp="1"/>
          </p:cNvSpPr>
          <p:nvPr>
            <p:ph type="ftr" sz="quarter" idx="11"/>
          </p:nvPr>
        </p:nvSpPr>
        <p:spPr/>
        <p:txBody>
          <a:bodyPr/>
          <a:lstStyle>
            <a:extLst/>
          </a:lstStyle>
          <a:p>
            <a:endParaRPr kumimoji="0" lang="en-US"/>
          </a:p>
        </p:txBody>
      </p:sp>
      <p:sp>
        <p:nvSpPr>
          <p:cNvPr id="7" name="Номер слайда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699CB88-5E1A-4FAC-892A-60949ACB1F6F}" type="datetimeFigureOut">
              <a:rPr lang="en-US" smtClean="0"/>
              <a:pPr/>
              <a:t>1/26/2015</a:t>
            </a:fld>
            <a:endParaRPr lang="en-US"/>
          </a:p>
        </p:txBody>
      </p:sp>
      <p:sp>
        <p:nvSpPr>
          <p:cNvPr id="8" name="Нижний колонтитул 7"/>
          <p:cNvSpPr>
            <a:spLocks noGrp="1"/>
          </p:cNvSpPr>
          <p:nvPr>
            <p:ph type="ftr" sz="quarter" idx="11"/>
          </p:nvPr>
        </p:nvSpPr>
        <p:spPr/>
        <p:txBody>
          <a:bodyPr/>
          <a:lstStyle>
            <a:extLst/>
          </a:lstStyle>
          <a:p>
            <a:endParaRPr kumimoji="0" lang="en-US"/>
          </a:p>
        </p:txBody>
      </p:sp>
      <p:sp>
        <p:nvSpPr>
          <p:cNvPr id="9" name="Номер слайда 8"/>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C699CB88-5E1A-4FAC-892A-60949ACB1F6F}" type="datetimeFigureOut">
              <a:rPr lang="en-US" smtClean="0"/>
              <a:pPr/>
              <a:t>1/26/2015</a:t>
            </a:fld>
            <a:endParaRPr lang="en-US"/>
          </a:p>
        </p:txBody>
      </p:sp>
      <p:sp>
        <p:nvSpPr>
          <p:cNvPr id="4" name="Нижний колонтитул 3"/>
          <p:cNvSpPr>
            <a:spLocks noGrp="1"/>
          </p:cNvSpPr>
          <p:nvPr>
            <p:ph type="ftr" sz="quarter" idx="11"/>
          </p:nvPr>
        </p:nvSpPr>
        <p:spPr/>
        <p:txBody>
          <a:bodyPr/>
          <a:lstStyle>
            <a:extLst/>
          </a:lstStyle>
          <a:p>
            <a:endParaRPr kumimoji="0" lang="en-US"/>
          </a:p>
        </p:txBody>
      </p:sp>
      <p:sp>
        <p:nvSpPr>
          <p:cNvPr id="5" name="Номер слайда 4"/>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C699CB88-5E1A-4FAC-892A-60949ACB1F6F}" type="datetimeFigureOut">
              <a:rPr lang="en-US" smtClean="0"/>
              <a:pPr/>
              <a:t>1/26/2015</a:t>
            </a:fld>
            <a:endParaRPr lang="en-US"/>
          </a:p>
        </p:txBody>
      </p:sp>
      <p:sp>
        <p:nvSpPr>
          <p:cNvPr id="3" name="Нижний колонтитул 2"/>
          <p:cNvSpPr>
            <a:spLocks noGrp="1"/>
          </p:cNvSpPr>
          <p:nvPr>
            <p:ph type="ftr" sz="quarter" idx="11"/>
          </p:nvPr>
        </p:nvSpPr>
        <p:spPr/>
        <p:txBody>
          <a:bodyPr/>
          <a:lstStyle>
            <a:extLst/>
          </a:lstStyle>
          <a:p>
            <a:endParaRPr kumimoji="0" lang="en-US"/>
          </a:p>
        </p:txBody>
      </p:sp>
      <p:sp>
        <p:nvSpPr>
          <p:cNvPr id="4" name="Номер слайда 3"/>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699CB88-5E1A-4FAC-892A-60949ACB1F6F}" type="datetimeFigureOut">
              <a:rPr lang="en-US" smtClean="0"/>
              <a:pPr/>
              <a:t>1/26/2015</a:t>
            </a:fld>
            <a:endParaRPr lang="en-US"/>
          </a:p>
        </p:txBody>
      </p:sp>
      <p:sp>
        <p:nvSpPr>
          <p:cNvPr id="6" name="Нижний колонтитул 5"/>
          <p:cNvSpPr>
            <a:spLocks noGrp="1"/>
          </p:cNvSpPr>
          <p:nvPr>
            <p:ph type="ftr" sz="quarter" idx="11"/>
          </p:nvPr>
        </p:nvSpPr>
        <p:spPr/>
        <p:txBody>
          <a:bodyPr/>
          <a:lstStyle>
            <a:extLst/>
          </a:lstStyle>
          <a:p>
            <a:endParaRPr kumimoji="0" lang="en-US"/>
          </a:p>
        </p:txBody>
      </p:sp>
      <p:sp>
        <p:nvSpPr>
          <p:cNvPr id="7" name="Номер слайда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699CB88-5E1A-4FAC-892A-60949ACB1F6F}" type="datetimeFigureOut">
              <a:rPr lang="en-US" smtClean="0"/>
              <a:pPr/>
              <a:t>1/26/2015</a:t>
            </a:fld>
            <a:endParaRPr lang="en-US"/>
          </a:p>
        </p:txBody>
      </p:sp>
      <p:sp>
        <p:nvSpPr>
          <p:cNvPr id="6" name="Нижний колонтитул 5"/>
          <p:cNvSpPr>
            <a:spLocks noGrp="1"/>
          </p:cNvSpPr>
          <p:nvPr>
            <p:ph type="ftr" sz="quarter" idx="11"/>
          </p:nvPr>
        </p:nvSpPr>
        <p:spPr/>
        <p:txBody>
          <a:bodyPr/>
          <a:lstStyle>
            <a:extLst/>
          </a:lstStyle>
          <a:p>
            <a:endParaRPr kumimoji="0" lang="en-US"/>
          </a:p>
        </p:txBody>
      </p:sp>
      <p:sp>
        <p:nvSpPr>
          <p:cNvPr id="7" name="Номер слайда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699CB88-5E1A-4FAC-892A-60949ACB1F6F}" type="datetimeFigureOut">
              <a:rPr lang="en-US" smtClean="0"/>
              <a:pPr/>
              <a:t>1/26/2015</a:t>
            </a:fld>
            <a:endParaRPr lang="en-US"/>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kumimoji="0" lang="en-US"/>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1974DF9-AD47-4691-BA21-BBFCE3637A9A}" type="slidenum">
              <a:rPr kumimoji="0" lang="en-US" smtClean="0"/>
              <a:pPr/>
              <a:t>‹#›</a:t>
            </a:fld>
            <a:endParaRPr kumimoji="0"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CustomShape 1"/>
          <p:cNvSpPr/>
          <p:nvPr/>
        </p:nvSpPr>
        <p:spPr>
          <a:xfrm>
            <a:off x="454320" y="4214880"/>
            <a:ext cx="8513280" cy="567720"/>
          </a:xfrm>
          <a:prstGeom prst="rect">
            <a:avLst/>
          </a:prstGeom>
          <a:noFill/>
        </p:spPr>
        <p:txBody>
          <a:bodyPr lIns="81360" tIns="40680" rIns="81360" bIns="40680"/>
          <a:lstStyle/>
          <a:p>
            <a:pPr>
              <a:lnSpc>
                <a:spcPct val="100000"/>
              </a:lnSpc>
            </a:pPr>
            <a:r>
              <a:rPr lang="ru-RU" sz="1600" b="1" dirty="0">
                <a:solidFill>
                  <a:srgbClr val="6600CC"/>
                </a:solidFill>
                <a:latin typeface="Times New Roman"/>
              </a:rPr>
              <a:t>Авторы: </a:t>
            </a:r>
            <a:r>
              <a:rPr lang="ru-RU" sz="1600" b="1" dirty="0" err="1" smtClean="0">
                <a:solidFill>
                  <a:srgbClr val="6600CC"/>
                </a:solidFill>
                <a:latin typeface="Times New Roman"/>
              </a:rPr>
              <a:t>Саттарова</a:t>
            </a:r>
            <a:r>
              <a:rPr lang="ru-RU" sz="1600" b="1" dirty="0" smtClean="0">
                <a:solidFill>
                  <a:srgbClr val="6600CC"/>
                </a:solidFill>
                <a:latin typeface="Times New Roman"/>
              </a:rPr>
              <a:t> </a:t>
            </a:r>
            <a:r>
              <a:rPr lang="ru-RU" sz="1600" b="1" dirty="0" err="1" smtClean="0">
                <a:solidFill>
                  <a:srgbClr val="6600CC"/>
                </a:solidFill>
                <a:latin typeface="Times New Roman"/>
              </a:rPr>
              <a:t>Наргиза</a:t>
            </a:r>
            <a:r>
              <a:rPr lang="ru-RU" sz="1600" b="1" dirty="0" smtClean="0">
                <a:solidFill>
                  <a:srgbClr val="6600CC"/>
                </a:solidFill>
                <a:latin typeface="Times New Roman"/>
              </a:rPr>
              <a:t> </a:t>
            </a:r>
            <a:r>
              <a:rPr lang="ru-RU" sz="1600" b="1" dirty="0" err="1" smtClean="0">
                <a:solidFill>
                  <a:srgbClr val="6600CC"/>
                </a:solidFill>
                <a:latin typeface="Times New Roman"/>
              </a:rPr>
              <a:t>Гайратовна</a:t>
            </a:r>
            <a:r>
              <a:rPr lang="ru-RU" sz="1600" b="1" dirty="0" smtClean="0">
                <a:solidFill>
                  <a:srgbClr val="6600CC"/>
                </a:solidFill>
                <a:latin typeface="Times New Roman"/>
              </a:rPr>
              <a:t> 2 «</a:t>
            </a:r>
            <a:r>
              <a:rPr lang="kk-KZ" sz="1600" b="1" dirty="0" smtClean="0">
                <a:solidFill>
                  <a:srgbClr val="6600CC"/>
                </a:solidFill>
                <a:latin typeface="Times New Roman"/>
              </a:rPr>
              <a:t>Ә</a:t>
            </a:r>
            <a:r>
              <a:rPr lang="ru-RU" sz="1600" b="1" dirty="0" smtClean="0">
                <a:solidFill>
                  <a:srgbClr val="6600CC"/>
                </a:solidFill>
                <a:latin typeface="Times New Roman"/>
              </a:rPr>
              <a:t>» </a:t>
            </a:r>
            <a:r>
              <a:rPr lang="ru-RU" sz="1600" b="1" dirty="0" err="1">
                <a:solidFill>
                  <a:srgbClr val="6600CC"/>
                </a:solidFill>
                <a:latin typeface="Times New Roman"/>
              </a:rPr>
              <a:t>сынып</a:t>
            </a:r>
            <a:endParaRPr dirty="0"/>
          </a:p>
          <a:p>
            <a:pPr>
              <a:lnSpc>
                <a:spcPct val="100000"/>
              </a:lnSpc>
            </a:pPr>
            <a:r>
              <a:rPr lang="ru-RU" sz="1600" b="1" dirty="0" err="1">
                <a:solidFill>
                  <a:srgbClr val="6600CC"/>
                </a:solidFill>
                <a:latin typeface="Times New Roman"/>
              </a:rPr>
              <a:t>Жетекшісі</a:t>
            </a:r>
            <a:r>
              <a:rPr lang="ru-RU" sz="1600" b="1" dirty="0">
                <a:solidFill>
                  <a:srgbClr val="6600CC"/>
                </a:solidFill>
                <a:latin typeface="Times New Roman"/>
              </a:rPr>
              <a:t>: </a:t>
            </a:r>
            <a:r>
              <a:rPr lang="ru-RU" sz="1600" dirty="0" err="1">
                <a:solidFill>
                  <a:srgbClr val="0000FF"/>
                </a:solidFill>
                <a:latin typeface="Times New Roman"/>
              </a:rPr>
              <a:t>бастауыш</a:t>
            </a:r>
            <a:r>
              <a:rPr lang="ru-RU" sz="1600" dirty="0">
                <a:solidFill>
                  <a:srgbClr val="0000FF"/>
                </a:solidFill>
                <a:latin typeface="Times New Roman"/>
              </a:rPr>
              <a:t> </a:t>
            </a:r>
            <a:r>
              <a:rPr lang="ru-RU" sz="1600" dirty="0" err="1">
                <a:solidFill>
                  <a:srgbClr val="0000FF"/>
                </a:solidFill>
                <a:latin typeface="Times New Roman"/>
              </a:rPr>
              <a:t>сынып</a:t>
            </a:r>
            <a:r>
              <a:rPr lang="ru-RU" sz="1600" dirty="0">
                <a:solidFill>
                  <a:srgbClr val="0000FF"/>
                </a:solidFill>
                <a:latin typeface="Times New Roman"/>
              </a:rPr>
              <a:t> </a:t>
            </a:r>
            <a:r>
              <a:rPr lang="ru-RU" sz="1600" dirty="0" err="1">
                <a:solidFill>
                  <a:srgbClr val="0000FF"/>
                </a:solidFill>
                <a:latin typeface="Times New Roman"/>
              </a:rPr>
              <a:t>мұғалімі  </a:t>
            </a:r>
            <a:r>
              <a:rPr lang="ru-RU" sz="1600" dirty="0" err="1" smtClean="0">
                <a:solidFill>
                  <a:srgbClr val="0000FF"/>
                </a:solidFill>
                <a:latin typeface="Times New Roman"/>
              </a:rPr>
              <a:t>Тойбаева</a:t>
            </a:r>
            <a:r>
              <a:rPr lang="ru-RU" sz="1600" dirty="0" smtClean="0">
                <a:solidFill>
                  <a:srgbClr val="0000FF"/>
                </a:solidFill>
                <a:latin typeface="Times New Roman"/>
              </a:rPr>
              <a:t> </a:t>
            </a:r>
            <a:r>
              <a:rPr lang="ru-RU" sz="1600" dirty="0" err="1" smtClean="0">
                <a:solidFill>
                  <a:srgbClr val="0000FF"/>
                </a:solidFill>
                <a:latin typeface="Times New Roman"/>
              </a:rPr>
              <a:t>Гульзира</a:t>
            </a:r>
            <a:r>
              <a:rPr lang="ru-RU" sz="1600" dirty="0" smtClean="0">
                <a:solidFill>
                  <a:srgbClr val="0000FF"/>
                </a:solidFill>
                <a:latin typeface="Times New Roman"/>
              </a:rPr>
              <a:t> </a:t>
            </a:r>
            <a:r>
              <a:rPr lang="ru-RU" sz="1600" dirty="0" err="1" smtClean="0">
                <a:solidFill>
                  <a:srgbClr val="0000FF"/>
                </a:solidFill>
                <a:latin typeface="Times New Roman"/>
              </a:rPr>
              <a:t>Балтагуловна</a:t>
            </a:r>
            <a:endParaRPr dirty="0"/>
          </a:p>
        </p:txBody>
      </p:sp>
      <p:sp>
        <p:nvSpPr>
          <p:cNvPr id="121" name="CustomShape 2"/>
          <p:cNvSpPr/>
          <p:nvPr/>
        </p:nvSpPr>
        <p:spPr>
          <a:xfrm>
            <a:off x="1608120" y="1600200"/>
            <a:ext cx="6561720" cy="629640"/>
          </a:xfrm>
          <a:prstGeom prst="rect">
            <a:avLst/>
          </a:prstGeom>
          <a:noFill/>
        </p:spPr>
        <p:txBody>
          <a:bodyPr lIns="81360" tIns="40680" rIns="81360" bIns="40680"/>
          <a:lstStyle/>
          <a:p>
            <a:pPr algn="ctr">
              <a:lnSpc>
                <a:spcPct val="100000"/>
              </a:lnSpc>
            </a:pPr>
            <a:r>
              <a:rPr lang="ru-RU" sz="3600">
                <a:solidFill>
                  <a:srgbClr val="FF0000"/>
                </a:solidFill>
                <a:latin typeface="Times New Roman"/>
              </a:rPr>
              <a:t>Ғылыми жоба</a:t>
            </a:r>
            <a:endParaRPr/>
          </a:p>
        </p:txBody>
      </p:sp>
      <p:sp>
        <p:nvSpPr>
          <p:cNvPr id="122" name="CustomShape 3"/>
          <p:cNvSpPr/>
          <p:nvPr/>
        </p:nvSpPr>
        <p:spPr>
          <a:xfrm>
            <a:off x="2743200" y="2775960"/>
            <a:ext cx="5237640" cy="1055160"/>
          </a:xfrm>
          <a:prstGeom prst="rect">
            <a:avLst/>
          </a:prstGeom>
          <a:noFill/>
        </p:spPr>
        <p:txBody>
          <a:bodyPr lIns="81360" tIns="40680" rIns="81360" bIns="40680"/>
          <a:lstStyle/>
          <a:p>
            <a:pPr>
              <a:lnSpc>
                <a:spcPct val="100000"/>
              </a:lnSpc>
            </a:pPr>
            <a:r>
              <a:rPr lang="ru-RU" sz="2800" dirty="0">
                <a:solidFill>
                  <a:srgbClr val="000000"/>
                </a:solidFill>
                <a:latin typeface="Times New Roman"/>
              </a:rPr>
              <a:t> </a:t>
            </a:r>
            <a:r>
              <a:rPr lang="ru-RU" sz="3200" dirty="0" err="1">
                <a:solidFill>
                  <a:srgbClr val="6600CC"/>
                </a:solidFill>
                <a:latin typeface="Times New Roman"/>
              </a:rPr>
              <a:t>Тақырыбы</a:t>
            </a:r>
            <a:r>
              <a:rPr lang="ru-RU" sz="1400" dirty="0" err="1">
                <a:solidFill>
                  <a:srgbClr val="6600CC"/>
                </a:solidFill>
                <a:latin typeface="Times New Roman"/>
              </a:rPr>
              <a:t>: </a:t>
            </a:r>
            <a:r>
              <a:rPr lang="ru-RU" sz="3200" b="1" dirty="0" err="1" smtClean="0">
                <a:solidFill>
                  <a:srgbClr val="D60093"/>
                </a:solidFill>
                <a:latin typeface="Times New Roman"/>
              </a:rPr>
              <a:t>Асқабақтың адам</a:t>
            </a:r>
            <a:r>
              <a:rPr lang="ru-RU" sz="3200" b="1" dirty="0">
                <a:solidFill>
                  <a:srgbClr val="D60093"/>
                </a:solidFill>
                <a:latin typeface="Times New Roman"/>
              </a:rPr>
              <a:t> </a:t>
            </a:r>
            <a:r>
              <a:rPr lang="ru-RU" sz="3200" b="1" smtClean="0">
                <a:solidFill>
                  <a:srgbClr val="D60093"/>
                </a:solidFill>
                <a:latin typeface="Times New Roman"/>
              </a:rPr>
              <a:t>өміріндегі пайдасы</a:t>
            </a:r>
            <a:endParaRPr dirty="0"/>
          </a:p>
        </p:txBody>
      </p:sp>
      <p:sp>
        <p:nvSpPr>
          <p:cNvPr id="123" name="CustomShape 4"/>
          <p:cNvSpPr/>
          <p:nvPr/>
        </p:nvSpPr>
        <p:spPr>
          <a:xfrm>
            <a:off x="2301840" y="5649480"/>
            <a:ext cx="5237640" cy="324360"/>
          </a:xfrm>
          <a:prstGeom prst="rect">
            <a:avLst/>
          </a:prstGeom>
          <a:noFill/>
        </p:spPr>
        <p:txBody>
          <a:bodyPr lIns="81360" tIns="40680" rIns="81360" bIns="40680"/>
          <a:lstStyle/>
          <a:p>
            <a:pPr algn="ctr">
              <a:lnSpc>
                <a:spcPct val="100000"/>
              </a:lnSpc>
            </a:pPr>
            <a:r>
              <a:rPr lang="ru-RU" sz="1600" dirty="0">
                <a:solidFill>
                  <a:srgbClr val="0000FF"/>
                </a:solidFill>
                <a:latin typeface="Times New Roman"/>
              </a:rPr>
              <a:t>2014 </a:t>
            </a:r>
            <a:r>
              <a:rPr lang="ru-RU" sz="1600" dirty="0" smtClean="0">
                <a:solidFill>
                  <a:srgbClr val="0000FF"/>
                </a:solidFill>
                <a:latin typeface="Times New Roman"/>
              </a:rPr>
              <a:t>-2015 </a:t>
            </a:r>
            <a:r>
              <a:rPr lang="ru-RU" sz="1600" dirty="0" err="1" smtClean="0">
                <a:solidFill>
                  <a:srgbClr val="0000FF"/>
                </a:solidFill>
                <a:latin typeface="Times New Roman"/>
              </a:rPr>
              <a:t>оқу </a:t>
            </a:r>
            <a:r>
              <a:rPr lang="ru-RU" sz="1600" dirty="0" err="1">
                <a:solidFill>
                  <a:srgbClr val="0000FF"/>
                </a:solidFill>
                <a:latin typeface="Times New Roman"/>
              </a:rPr>
              <a:t>жыл</a:t>
            </a:r>
            <a:r>
              <a:rPr lang="ru-RU" sz="1600" dirty="0">
                <a:solidFill>
                  <a:srgbClr val="0000FF"/>
                </a:solidFill>
                <a:latin typeface="Times New Roman"/>
              </a:rPr>
              <a:t> </a:t>
            </a:r>
            <a:endParaRPr dirty="0"/>
          </a:p>
        </p:txBody>
      </p:sp>
      <p:sp>
        <p:nvSpPr>
          <p:cNvPr id="124" name="CustomShape 5"/>
          <p:cNvSpPr/>
          <p:nvPr/>
        </p:nvSpPr>
        <p:spPr>
          <a:xfrm>
            <a:off x="3286080" y="285840"/>
            <a:ext cx="2427840" cy="567000"/>
          </a:xfrm>
          <a:prstGeom prst="rect">
            <a:avLst/>
          </a:prstGeom>
          <a:noFill/>
        </p:spPr>
      </p:sp>
      <p:sp>
        <p:nvSpPr>
          <p:cNvPr id="125" name="CustomShape 6"/>
          <p:cNvSpPr/>
          <p:nvPr/>
        </p:nvSpPr>
        <p:spPr>
          <a:xfrm>
            <a:off x="1331640" y="0"/>
            <a:ext cx="7326720" cy="1010160"/>
          </a:xfrm>
          <a:prstGeom prst="rect">
            <a:avLst/>
          </a:prstGeom>
          <a:noFill/>
        </p:spPr>
        <p:txBody>
          <a:bodyPr wrap="none" lIns="90000" tIns="45000" rIns="90000" bIns="45000"/>
          <a:lstStyle/>
          <a:p>
            <a:pPr algn="r">
              <a:lnSpc>
                <a:spcPct val="100000"/>
              </a:lnSpc>
            </a:pPr>
            <a:r>
              <a:rPr lang="ru-RU" sz="1600" dirty="0">
                <a:solidFill>
                  <a:srgbClr val="0000FF"/>
                </a:solidFill>
                <a:latin typeface="Times New Roman"/>
              </a:rPr>
              <a:t>Жамбыл </a:t>
            </a:r>
            <a:r>
              <a:rPr lang="ru-RU" sz="1600" dirty="0" err="1">
                <a:solidFill>
                  <a:srgbClr val="0000FF"/>
                </a:solidFill>
                <a:latin typeface="Times New Roman"/>
              </a:rPr>
              <a:t>облысы</a:t>
            </a:r>
            <a:r>
              <a:rPr lang="ru-RU" sz="1600" dirty="0">
                <a:solidFill>
                  <a:srgbClr val="0000FF"/>
                </a:solidFill>
                <a:latin typeface="Times New Roman"/>
              </a:rPr>
              <a:t> </a:t>
            </a:r>
            <a:r>
              <a:rPr lang="ru-RU" dirty="0"/>
              <a:t>,</a:t>
            </a:r>
            <a:r>
              <a:rPr lang="ru-RU" sz="1600" dirty="0" err="1" smtClean="0">
                <a:solidFill>
                  <a:srgbClr val="0000FF"/>
                </a:solidFill>
                <a:latin typeface="Times New Roman"/>
              </a:rPr>
              <a:t>Шу</a:t>
            </a:r>
            <a:r>
              <a:rPr lang="ru-RU" sz="1600" dirty="0" smtClean="0">
                <a:solidFill>
                  <a:srgbClr val="0000FF"/>
                </a:solidFill>
                <a:latin typeface="Times New Roman"/>
              </a:rPr>
              <a:t> </a:t>
            </a:r>
            <a:r>
              <a:rPr lang="ru-RU" sz="1600" dirty="0" err="1" smtClean="0">
                <a:solidFill>
                  <a:srgbClr val="0000FF"/>
                </a:solidFill>
                <a:latin typeface="Times New Roman"/>
              </a:rPr>
              <a:t>қаласы</a:t>
            </a:r>
            <a:endParaRPr lang="ru-RU" sz="1600" dirty="0" smtClean="0">
              <a:solidFill>
                <a:srgbClr val="0000FF"/>
              </a:solidFill>
              <a:latin typeface="Times New Roman"/>
            </a:endParaRPr>
          </a:p>
          <a:p>
            <a:pPr algn="r">
              <a:lnSpc>
                <a:spcPct val="100000"/>
              </a:lnSpc>
            </a:pPr>
            <a:r>
              <a:rPr lang="ru-RU" sz="1600" dirty="0" smtClean="0">
                <a:solidFill>
                  <a:srgbClr val="0000FF"/>
                </a:solidFill>
                <a:latin typeface="Times New Roman"/>
              </a:rPr>
              <a:t> </a:t>
            </a:r>
            <a:r>
              <a:rPr lang="ru-RU" sz="1600" dirty="0">
                <a:solidFill>
                  <a:srgbClr val="0000FF"/>
                </a:solidFill>
                <a:latin typeface="Times New Roman"/>
              </a:rPr>
              <a:t>Антон </a:t>
            </a:r>
            <a:r>
              <a:rPr lang="ru-RU" sz="1600" dirty="0" smtClean="0">
                <a:solidFill>
                  <a:srgbClr val="0000FF"/>
                </a:solidFill>
                <a:latin typeface="Times New Roman"/>
              </a:rPr>
              <a:t>Семенович </a:t>
            </a:r>
            <a:r>
              <a:rPr lang="ru-RU" sz="1600" dirty="0">
                <a:solidFill>
                  <a:srgbClr val="0000FF"/>
                </a:solidFill>
                <a:latin typeface="Times New Roman"/>
              </a:rPr>
              <a:t>Макаренко </a:t>
            </a:r>
            <a:endParaRPr lang="ru-RU" sz="1600" dirty="0" smtClean="0">
              <a:solidFill>
                <a:srgbClr val="0000FF"/>
              </a:solidFill>
              <a:latin typeface="Times New Roman"/>
            </a:endParaRPr>
          </a:p>
          <a:p>
            <a:pPr algn="r">
              <a:lnSpc>
                <a:spcPct val="100000"/>
              </a:lnSpc>
            </a:pPr>
            <a:r>
              <a:rPr lang="ru-RU" sz="1600" dirty="0" err="1" smtClean="0">
                <a:solidFill>
                  <a:srgbClr val="0000FF"/>
                </a:solidFill>
                <a:latin typeface="Times New Roman"/>
              </a:rPr>
              <a:t>атындағы </a:t>
            </a:r>
            <a:r>
              <a:rPr lang="ru-RU" sz="1600" dirty="0">
                <a:solidFill>
                  <a:srgbClr val="0000FF"/>
                </a:solidFill>
                <a:latin typeface="Times New Roman"/>
              </a:rPr>
              <a:t>орта </a:t>
            </a:r>
            <a:r>
              <a:rPr lang="ru-RU" sz="1600" dirty="0" err="1" smtClean="0">
                <a:solidFill>
                  <a:srgbClr val="0000FF"/>
                </a:solidFill>
                <a:latin typeface="Times New Roman"/>
              </a:rPr>
              <a:t>мектеп</a:t>
            </a:r>
            <a:r>
              <a:rPr lang="ru-RU" sz="1600" dirty="0" smtClean="0">
                <a:solidFill>
                  <a:srgbClr val="0000FF"/>
                </a:solidFill>
                <a:latin typeface="Times New Roman"/>
              </a:rPr>
              <a:t> </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CustomShape 1"/>
          <p:cNvSpPr/>
          <p:nvPr/>
        </p:nvSpPr>
        <p:spPr>
          <a:xfrm>
            <a:off x="0" y="0"/>
            <a:ext cx="8542440" cy="6714000"/>
          </a:xfrm>
          <a:prstGeom prst="rect">
            <a:avLst/>
          </a:prstGeom>
          <a:noFill/>
        </p:spPr>
        <p:txBody>
          <a:bodyPr lIns="90000" tIns="45000" rIns="90000" bIns="45000"/>
          <a:lstStyle/>
          <a:p>
            <a:pPr>
              <a:lnSpc>
                <a:spcPct val="100000"/>
              </a:lnSpc>
              <a:buSzPct val="25000"/>
              <a:buFont typeface="Wingdings 2" charset="2"/>
              <a:buChar char=""/>
            </a:pPr>
            <a:r>
              <a:rPr lang="ru-RU" sz="1600">
                <a:solidFill>
                  <a:srgbClr val="FF0000"/>
                </a:solidFill>
                <a:latin typeface="Times New Roman"/>
              </a:rPr>
              <a:t>Бір ғажабы, асқабақты қысқа сақтағанда, ол толықтай пісіп, жетіледі. Сондықтан да оның күзде пісіп үлгірмеген пәлектерін де қалдырмай жинап алу қажет. Халық емшілері асқабақты несеп-жыныс жүйесінің көптеген ауруларын емдеуге қолданады. Асқабақтың несеп айдаушы, қабынуға қарсы, өт айдағыш қасиеттерінің бар екендігі, паразиттерді жоятындығы дәстүрлі медицинада да зерттеліп, дәлелденген. Осыған орай дәрігерлер асқабақты жүрек қан-тамыр аурулары, гипертония және зат алмасуда қиындықтары бар науқастарға диеталық тағам ретінде де ұсынады.</a:t>
            </a:r>
            <a:endParaRPr/>
          </a:p>
          <a:p>
            <a:pPr>
              <a:lnSpc>
                <a:spcPct val="100000"/>
              </a:lnSpc>
              <a:buSzPct val="25000"/>
              <a:buFont typeface="Wingdings 2" charset="2"/>
              <a:buChar char=""/>
            </a:pPr>
            <a:r>
              <a:rPr lang="ru-RU" sz="1600">
                <a:solidFill>
                  <a:srgbClr val="0070C0"/>
                </a:solidFill>
                <a:latin typeface="Times New Roman"/>
              </a:rPr>
              <a:t>Асқабақ еті ем болатын аурулар:</a:t>
            </a:r>
            <a:endParaRPr/>
          </a:p>
          <a:p>
            <a:pPr>
              <a:lnSpc>
                <a:spcPct val="100000"/>
              </a:lnSpc>
              <a:buSzPct val="25000"/>
              <a:buFont typeface="Wingdings 2" charset="2"/>
              <a:buChar char=""/>
            </a:pPr>
            <a:r>
              <a:rPr lang="ru-RU" sz="1600">
                <a:solidFill>
                  <a:srgbClr val="FF0000"/>
                </a:solidFill>
                <a:latin typeface="Times New Roman"/>
              </a:rPr>
              <a:t>1. Адам бойына тараған апиын уын қайтару үшін асқабақтың етін жаншып, суын сығып алады. Сосын оны уланған кісіге тиісті мөлшерде ішкізеді. Бұл апиын уын қайтарады.</a:t>
            </a:r>
            <a:endParaRPr/>
          </a:p>
          <a:p>
            <a:pPr>
              <a:lnSpc>
                <a:spcPct val="100000"/>
              </a:lnSpc>
              <a:buSzPct val="25000"/>
              <a:buFont typeface="Wingdings 2" charset="2"/>
              <a:buChar char=""/>
            </a:pPr>
            <a:r>
              <a:rPr lang="ru-RU" sz="1600">
                <a:solidFill>
                  <a:srgbClr val="FF0000"/>
                </a:solidFill>
                <a:latin typeface="Times New Roman"/>
              </a:rPr>
              <a:t>2. Асқабақты ем-дәмде қолдану адамды арықтатады. Себебі, оның құрамында жасанды талшықтың, судың, жасұнықтың көп мөлшері бар. Ол ағзадағы асқорыту үдерістерінде тездетіп, оны уыттардан тазартады.</a:t>
            </a:r>
            <a:endParaRPr/>
          </a:p>
          <a:p>
            <a:pPr>
              <a:lnSpc>
                <a:spcPct val="100000"/>
              </a:lnSpc>
              <a:buSzPct val="25000"/>
              <a:buFont typeface="Wingdings 2" charset="2"/>
              <a:buChar char=""/>
            </a:pPr>
            <a:r>
              <a:rPr lang="ru-RU" sz="1600">
                <a:solidFill>
                  <a:srgbClr val="FF0000"/>
                </a:solidFill>
                <a:latin typeface="Times New Roman"/>
              </a:rPr>
              <a:t>3. Отқа немесе ыстық суға күйіп қалғанда, асқабақ етін жаншып (тазалығына көңіл бөліңіз), жараға таңу қажет. Ол жараның жазылуына көмектеседі.</a:t>
            </a:r>
            <a:endParaRPr/>
          </a:p>
          <a:p>
            <a:pPr>
              <a:lnSpc>
                <a:spcPct val="100000"/>
              </a:lnSpc>
              <a:buSzPct val="25000"/>
              <a:buFont typeface="Wingdings 2" charset="2"/>
              <a:buChar char=""/>
            </a:pPr>
            <a:r>
              <a:rPr lang="ru-RU" sz="1600">
                <a:solidFill>
                  <a:srgbClr val="FF0000"/>
                </a:solidFill>
                <a:latin typeface="Times New Roman"/>
              </a:rPr>
              <a:t>4. Өкпеге шығу шыққанында, асқабаққа 250 грамм сиыр етін қосып, суға пісіріп, тамақ орнына жейді. Оған май мен тұз қоспайды. Сонда өкпе шығуы жойылады.</a:t>
            </a:r>
            <a:endParaRPr/>
          </a:p>
          <a:p>
            <a:pPr>
              <a:lnSpc>
                <a:spcPct val="100000"/>
              </a:lnSpc>
              <a:buSzPct val="25000"/>
              <a:buFont typeface="Wingdings 2" charset="2"/>
              <a:buChar char=""/>
            </a:pPr>
            <a:r>
              <a:rPr lang="ru-RU" sz="1600">
                <a:solidFill>
                  <a:srgbClr val="FF0000"/>
                </a:solidFill>
                <a:latin typeface="Times New Roman"/>
              </a:rPr>
              <a:t>5. Іштегі құртты түсіру үшін шикі асқабақ етінен ерексектерге 500 грамм, балаларға 350 грамм жегізеді. 2 сағаттан соң іш айдайтын дәрі ішкізеді, құртты түсіреді. Бұл дәріні 2-3 күн ішу қажет.</a:t>
            </a:r>
            <a:endParaRPr/>
          </a:p>
          <a:p>
            <a:pPr>
              <a:lnSpc>
                <a:spcPct val="100000"/>
              </a:lnSpc>
              <a:buSzPct val="25000"/>
              <a:buFont typeface="Wingdings 2" charset="2"/>
              <a:buChar char=""/>
            </a:pPr>
            <a:r>
              <a:rPr lang="ru-RU" sz="1600">
                <a:solidFill>
                  <a:srgbClr val="FF0000"/>
                </a:solidFill>
                <a:latin typeface="Times New Roman"/>
              </a:rPr>
              <a:t>6. Ағза жүдесе, адам бойын әлсіздік болса, асқабақты сүтпен дайындап, қаймақ, май, жаңғақ, бадаммен қосып жесе пайдасы мол</a:t>
            </a:r>
            <a:r>
              <a:rPr lang="ru-RU" sz="1400">
                <a:solidFill>
                  <a:srgbClr val="FF0000"/>
                </a:solidFill>
                <a:latin typeface="Times New Roman"/>
              </a:rPr>
              <a:t>.</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CustomShape 1"/>
          <p:cNvSpPr/>
          <p:nvPr/>
        </p:nvSpPr>
        <p:spPr>
          <a:xfrm>
            <a:off x="0" y="500040"/>
            <a:ext cx="5571000" cy="5285160"/>
          </a:xfrm>
          <a:prstGeom prst="rect">
            <a:avLst/>
          </a:prstGeom>
          <a:noFill/>
        </p:spPr>
        <p:txBody>
          <a:bodyPr lIns="90000" tIns="45000" rIns="90000" bIns="45000"/>
          <a:lstStyle/>
          <a:p>
            <a:pPr>
              <a:lnSpc>
                <a:spcPct val="100000"/>
              </a:lnSpc>
              <a:buSzPct val="25000"/>
              <a:buFont typeface="Wingdings 2" charset="2"/>
              <a:buChar char=""/>
            </a:pPr>
            <a:r>
              <a:rPr lang="ru-RU" sz="2000" b="1">
                <a:solidFill>
                  <a:srgbClr val="FF0000"/>
                </a:solidFill>
                <a:latin typeface="Constantia"/>
              </a:rPr>
              <a:t>Асқабақтан жасалынатын тағамдар</a:t>
            </a:r>
            <a:endParaRPr/>
          </a:p>
          <a:p>
            <a:pPr>
              <a:lnSpc>
                <a:spcPct val="100000"/>
              </a:lnSpc>
              <a:buSzPct val="25000"/>
              <a:buFont typeface="Wingdings 2" charset="2"/>
              <a:buChar char=""/>
            </a:pPr>
            <a:r>
              <a:rPr lang="ru-RU" sz="1600" b="1">
                <a:solidFill>
                  <a:srgbClr val="FF0000"/>
                </a:solidFill>
                <a:latin typeface="Constantia"/>
              </a:rPr>
              <a:t>Асқабақ құймағы. </a:t>
            </a:r>
            <a:r>
              <a:rPr lang="ru-RU" sz="1600">
                <a:solidFill>
                  <a:srgbClr val="FF0000"/>
                </a:solidFill>
                <a:latin typeface="Constantia"/>
              </a:rPr>
              <a:t>Асқабақтың қабығын аршиды, дәнін алып тастайды. Үкішпен үгіп, оған сүт құяды, 15-20 минут бұқтырады. Сосын суытып, ұн немесе, кепкен нанның ұнтағын, жұмыртқаның құмшекер қосып үгілген сары уызын қосады, аздап тұз салады, жақсылап араластырады, көпіршітілген белок қосады. Ұн орнына стақан толар-толмас ұнтақ жарма қосса да жетіп жатыр. Құймақты жақсылап қыздырылған майға қуырады. Дастарханға дайын құймақпен бірге қаймақ және құмшекер қоса беріледі.</a:t>
            </a:r>
            <a:endParaRPr/>
          </a:p>
          <a:p>
            <a:pPr>
              <a:lnSpc>
                <a:spcPct val="100000"/>
              </a:lnSpc>
              <a:buSzPct val="25000"/>
              <a:buFont typeface="Wingdings 2" charset="2"/>
              <a:buChar char=""/>
            </a:pPr>
            <a:r>
              <a:rPr lang="ru-RU" sz="1600">
                <a:solidFill>
                  <a:srgbClr val="FF0000"/>
                </a:solidFill>
                <a:latin typeface="Constantia"/>
              </a:rPr>
              <a:t>½ кг асқабаққа: 1 стақан сүт, 1 стақан бидай ұны немесе кепкен нан ұнтағы, 1 ас қасық құмшекер, 2 жұмыртқа, 1 ас қасық сары май қажет. Тұз татымына қарай салынады.</a:t>
            </a:r>
            <a:endParaRPr/>
          </a:p>
          <a:p>
            <a:pPr>
              <a:lnSpc>
                <a:spcPct val="100000"/>
              </a:lnSpc>
              <a:buSzPct val="25000"/>
              <a:buFont typeface="Wingdings 2" charset="2"/>
              <a:buChar char=""/>
            </a:pPr>
            <a:r>
              <a:rPr lang="ru-RU" sz="1600" b="1">
                <a:solidFill>
                  <a:srgbClr val="FF0000"/>
                </a:solidFill>
                <a:latin typeface="Constantia"/>
              </a:rPr>
              <a:t>Қуырылған асқабақ. </a:t>
            </a:r>
            <a:r>
              <a:rPr lang="ru-RU" sz="1600">
                <a:solidFill>
                  <a:srgbClr val="FF0000"/>
                </a:solidFill>
                <a:latin typeface="Constantia"/>
              </a:rPr>
              <a:t>Асқабақтың қабығын аршып, дәнін алады. Турап тұздайды (қажетіне қарай бұрышталады). Ұнға аунатылып, сары майға қабығы қызарып қабыршақтанғанша қуырады. Оны қаймақ қосып жеген жақсы.</a:t>
            </a:r>
            <a:endParaRPr/>
          </a:p>
          <a:p>
            <a:pPr>
              <a:lnSpc>
                <a:spcPct val="100000"/>
              </a:lnSpc>
            </a:pPr>
            <a:endParaRPr/>
          </a:p>
        </p:txBody>
      </p:sp>
      <p:pic>
        <p:nvPicPr>
          <p:cNvPr id="152" name="Рисунок 3"/>
          <p:cNvPicPr/>
          <p:nvPr/>
        </p:nvPicPr>
        <p:blipFill>
          <a:blip r:embed="rId2" cstate="print"/>
          <a:stretch>
            <a:fillRect/>
          </a:stretch>
        </p:blipFill>
        <p:spPr>
          <a:xfrm>
            <a:off x="5724128" y="1052736"/>
            <a:ext cx="2304256" cy="2304256"/>
          </a:xfrm>
          <a:prstGeom prst="rect">
            <a:avLst/>
          </a:prstGeom>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CustomShape 1"/>
          <p:cNvSpPr/>
          <p:nvPr/>
        </p:nvSpPr>
        <p:spPr>
          <a:xfrm>
            <a:off x="457200" y="1214280"/>
            <a:ext cx="8228520" cy="5109120"/>
          </a:xfrm>
          <a:prstGeom prst="rect">
            <a:avLst/>
          </a:prstGeom>
          <a:noFill/>
        </p:spPr>
        <p:txBody>
          <a:bodyPr lIns="90000" tIns="45000" rIns="90000" bIns="45000"/>
          <a:lstStyle/>
          <a:p>
            <a:pPr>
              <a:lnSpc>
                <a:spcPct val="100000"/>
              </a:lnSpc>
              <a:buSzPct val="25000"/>
              <a:buFont typeface="Wingdings 2" charset="2"/>
              <a:buChar char=""/>
            </a:pPr>
            <a:r>
              <a:rPr lang="ru-RU" sz="2400" b="1" i="1">
                <a:solidFill>
                  <a:srgbClr val="FF0000"/>
                </a:solidFill>
                <a:latin typeface="Palatino Linotype"/>
              </a:rPr>
              <a:t>Пайдаланылған әдебиет</a:t>
            </a:r>
            <a:endParaRPr/>
          </a:p>
          <a:p>
            <a:pPr>
              <a:lnSpc>
                <a:spcPct val="100000"/>
              </a:lnSpc>
            </a:pPr>
            <a:endParaRPr/>
          </a:p>
          <a:p>
            <a:pPr>
              <a:lnSpc>
                <a:spcPct val="100000"/>
              </a:lnSpc>
              <a:buSzPct val="25000"/>
              <a:buFont typeface="Wingdings 2" charset="2"/>
              <a:buChar char=""/>
            </a:pPr>
            <a:r>
              <a:rPr lang="ru-RU" sz="2000" b="1" i="1">
                <a:solidFill>
                  <a:srgbClr val="002060"/>
                </a:solidFill>
                <a:latin typeface="Palatino Linotype"/>
              </a:rPr>
              <a:t>1. Құлжабаева Г.Ә. «Өсімдіктер әлемі» </a:t>
            </a:r>
            <a:endParaRPr/>
          </a:p>
          <a:p>
            <a:pPr>
              <a:lnSpc>
                <a:spcPct val="100000"/>
              </a:lnSpc>
              <a:buSzPct val="25000"/>
              <a:buFont typeface="Wingdings 2" charset="2"/>
              <a:buChar char=""/>
            </a:pPr>
            <a:r>
              <a:rPr lang="ru-RU" sz="2000" b="1" i="1">
                <a:solidFill>
                  <a:srgbClr val="002060"/>
                </a:solidFill>
                <a:latin typeface="Palatino Linotype"/>
              </a:rPr>
              <a:t>2. Жемістер: Дидактикалық материал</a:t>
            </a:r>
            <a:endParaRPr/>
          </a:p>
          <a:p>
            <a:pPr>
              <a:lnSpc>
                <a:spcPct val="100000"/>
              </a:lnSpc>
              <a:buSzPct val="25000"/>
              <a:buFont typeface="Wingdings 2" charset="2"/>
              <a:buChar char=""/>
            </a:pPr>
            <a:r>
              <a:rPr lang="ru-RU" sz="2000" b="1" i="1">
                <a:solidFill>
                  <a:srgbClr val="002060"/>
                </a:solidFill>
                <a:latin typeface="Palatino Linotype"/>
              </a:rPr>
              <a:t>3. Интернет желісі</a:t>
            </a:r>
            <a:endParaRPr/>
          </a:p>
          <a:p>
            <a:pPr>
              <a:lnSpc>
                <a:spcPct val="100000"/>
              </a:lnSpc>
              <a:buSzPct val="25000"/>
              <a:buFont typeface="Wingdings 2" charset="2"/>
              <a:buChar char=""/>
            </a:pPr>
            <a:r>
              <a:rPr lang="ru-RU" sz="2000" b="1" i="1">
                <a:solidFill>
                  <a:srgbClr val="002060"/>
                </a:solidFill>
                <a:latin typeface="Palatino Linotype"/>
              </a:rPr>
              <a:t>4. Көкөніс энциклопедиясы</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ustomShape 1"/>
          <p:cNvSpPr/>
          <p:nvPr/>
        </p:nvSpPr>
        <p:spPr>
          <a:xfrm>
            <a:off x="900000" y="1908000"/>
            <a:ext cx="7776000" cy="516600"/>
          </a:xfrm>
          <a:prstGeom prst="rect">
            <a:avLst/>
          </a:prstGeom>
          <a:noFill/>
        </p:spPr>
        <p:txBody>
          <a:bodyPr lIns="90000" tIns="45000" rIns="90000" bIns="45000" anchor="ctr"/>
          <a:lstStyle/>
          <a:p>
            <a:pPr>
              <a:lnSpc>
                <a:spcPct val="100000"/>
              </a:lnSpc>
            </a:pPr>
            <a:r>
              <a:rPr lang="ru-RU" sz="2800" i="1">
                <a:solidFill>
                  <a:srgbClr val="FFFFFF"/>
                </a:solidFill>
                <a:latin typeface="Calibri"/>
              </a:rPr>
              <a:t> </a:t>
            </a:r>
            <a:endParaRPr/>
          </a:p>
        </p:txBody>
      </p:sp>
      <p:sp>
        <p:nvSpPr>
          <p:cNvPr id="127" name="CustomShape 2"/>
          <p:cNvSpPr/>
          <p:nvPr/>
        </p:nvSpPr>
        <p:spPr>
          <a:xfrm>
            <a:off x="1357200" y="2000160"/>
            <a:ext cx="6882480" cy="2526120"/>
          </a:xfrm>
          <a:prstGeom prst="rect">
            <a:avLst/>
          </a:prstGeom>
          <a:noFill/>
        </p:spPr>
        <p:txBody>
          <a:bodyPr lIns="87840" tIns="43920" rIns="87840" bIns="43920"/>
          <a:lstStyle/>
          <a:p>
            <a:pPr>
              <a:lnSpc>
                <a:spcPct val="100000"/>
              </a:lnSpc>
            </a:pPr>
            <a:r>
              <a:rPr lang="ru-RU" sz="2000" b="1">
                <a:solidFill>
                  <a:srgbClr val="000099"/>
                </a:solidFill>
                <a:latin typeface="KZ Parsek"/>
              </a:rPr>
              <a:t>Аты: </a:t>
            </a:r>
            <a:r>
              <a:rPr lang="ru-RU" sz="2000" b="1">
                <a:solidFill>
                  <a:srgbClr val="DC2300"/>
                </a:solidFill>
                <a:latin typeface="KZ Parsek"/>
              </a:rPr>
              <a:t>Ерсұлтан </a:t>
            </a:r>
            <a:endParaRPr/>
          </a:p>
          <a:p>
            <a:pPr>
              <a:lnSpc>
                <a:spcPct val="100000"/>
              </a:lnSpc>
            </a:pPr>
            <a:r>
              <a:rPr lang="ru-RU" sz="2000" b="1">
                <a:solidFill>
                  <a:srgbClr val="000099"/>
                </a:solidFill>
                <a:latin typeface="KZ Parsek"/>
              </a:rPr>
              <a:t>Тегі: </a:t>
            </a:r>
            <a:r>
              <a:rPr lang="ru-RU" sz="2000" b="1">
                <a:solidFill>
                  <a:srgbClr val="FF0000"/>
                </a:solidFill>
                <a:latin typeface="KZ Parsek"/>
              </a:rPr>
              <a:t>Қожаев</a:t>
            </a:r>
            <a:endParaRPr/>
          </a:p>
          <a:p>
            <a:pPr>
              <a:lnSpc>
                <a:spcPct val="100000"/>
              </a:lnSpc>
            </a:pPr>
            <a:r>
              <a:rPr lang="ru-RU" sz="2000" b="1">
                <a:solidFill>
                  <a:srgbClr val="FF0000"/>
                </a:solidFill>
                <a:latin typeface="KZ Parsek"/>
              </a:rPr>
              <a:t> </a:t>
            </a:r>
            <a:r>
              <a:rPr lang="ru-RU" sz="2000" b="1">
                <a:solidFill>
                  <a:srgbClr val="000099"/>
                </a:solidFill>
                <a:latin typeface="KZ Parsek"/>
              </a:rPr>
              <a:t>Мектепбі:</a:t>
            </a:r>
            <a:r>
              <a:rPr lang="ru-RU" sz="2000" b="1">
                <a:solidFill>
                  <a:srgbClr val="FF0000"/>
                </a:solidFill>
                <a:latin typeface="KZ Parsek"/>
              </a:rPr>
              <a:t>Антон Семенович Макаренко</a:t>
            </a:r>
            <a:endParaRPr/>
          </a:p>
          <a:p>
            <a:pPr>
              <a:lnSpc>
                <a:spcPct val="100000"/>
              </a:lnSpc>
            </a:pPr>
            <a:r>
              <a:rPr lang="ru-RU" sz="2000" b="1">
                <a:solidFill>
                  <a:srgbClr val="000099"/>
                </a:solidFill>
                <a:latin typeface="KZ Parsek"/>
              </a:rPr>
              <a:t>Класы: </a:t>
            </a:r>
            <a:r>
              <a:rPr lang="ru-RU" sz="2000" b="1">
                <a:solidFill>
                  <a:srgbClr val="FF3333"/>
                </a:solidFill>
                <a:latin typeface="KZ Parsek"/>
              </a:rPr>
              <a:t>3</a:t>
            </a:r>
            <a:r>
              <a:rPr lang="ru-RU" sz="2000" b="1">
                <a:solidFill>
                  <a:srgbClr val="FF0000"/>
                </a:solidFill>
                <a:latin typeface="KZ Parsek"/>
              </a:rPr>
              <a:t> «А»</a:t>
            </a:r>
            <a:r>
              <a:rPr lang="ru-RU" sz="2000" b="1">
                <a:solidFill>
                  <a:srgbClr val="000099"/>
                </a:solidFill>
                <a:latin typeface="KZ Parsek"/>
              </a:rPr>
              <a:t>	</a:t>
            </a:r>
            <a:endParaRPr/>
          </a:p>
          <a:p>
            <a:pPr>
              <a:lnSpc>
                <a:spcPct val="100000"/>
              </a:lnSpc>
            </a:pPr>
            <a:r>
              <a:rPr lang="ru-RU" sz="2000" b="1">
                <a:solidFill>
                  <a:srgbClr val="000099"/>
                </a:solidFill>
                <a:latin typeface="KZ Parsek"/>
              </a:rPr>
              <a:t>Құштарлығы: </a:t>
            </a:r>
            <a:r>
              <a:rPr lang="ru-RU" sz="2000" b="1">
                <a:solidFill>
                  <a:srgbClr val="FF0000"/>
                </a:solidFill>
                <a:latin typeface="KZ Parsek"/>
              </a:rPr>
              <a:t> спортпен шұғылдану, кітап оқу, сурет  салу </a:t>
            </a:r>
            <a:endParaRPr/>
          </a:p>
        </p:txBody>
      </p:sp>
      <p:sp>
        <p:nvSpPr>
          <p:cNvPr id="128" name="CustomShape 3"/>
          <p:cNvSpPr/>
          <p:nvPr/>
        </p:nvSpPr>
        <p:spPr>
          <a:xfrm>
            <a:off x="3645720" y="684360"/>
            <a:ext cx="1834200" cy="514080"/>
          </a:xfrm>
          <a:prstGeom prst="rect">
            <a:avLst/>
          </a:prstGeom>
          <a:noFill/>
        </p:spPr>
        <p:txBody>
          <a:bodyPr wrap="none" lIns="87840" tIns="43920" rIns="87840" bIns="43920"/>
          <a:lstStyle/>
          <a:p>
            <a:pPr algn="ctr">
              <a:lnSpc>
                <a:spcPct val="100000"/>
              </a:lnSpc>
            </a:pPr>
            <a:r>
              <a:rPr lang="ru-RU" sz="2800" b="1">
                <a:solidFill>
                  <a:srgbClr val="000066"/>
                </a:solidFill>
                <a:latin typeface="Times New Roman"/>
              </a:rPr>
              <a:t>Түйіндеме</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CustomShape 1"/>
          <p:cNvSpPr/>
          <p:nvPr/>
        </p:nvSpPr>
        <p:spPr>
          <a:xfrm>
            <a:off x="457200" y="704160"/>
            <a:ext cx="8228520" cy="1141920"/>
          </a:xfrm>
          <a:prstGeom prst="rect">
            <a:avLst/>
          </a:prstGeom>
          <a:noFill/>
        </p:spPr>
        <p:txBody>
          <a:bodyPr lIns="0" tIns="45000" rIns="0" bIns="0" anchor="b"/>
          <a:lstStyle/>
          <a:p>
            <a:endParaRPr/>
          </a:p>
          <a:p>
            <a:pPr>
              <a:lnSpc>
                <a:spcPct val="100000"/>
              </a:lnSpc>
            </a:pPr>
            <a:endParaRPr/>
          </a:p>
        </p:txBody>
      </p:sp>
      <p:sp>
        <p:nvSpPr>
          <p:cNvPr id="130" name="CustomShape 2"/>
          <p:cNvSpPr/>
          <p:nvPr/>
        </p:nvSpPr>
        <p:spPr>
          <a:xfrm>
            <a:off x="214200" y="0"/>
            <a:ext cx="4039200" cy="638640"/>
          </a:xfrm>
          <a:prstGeom prst="rect">
            <a:avLst/>
          </a:prstGeom>
          <a:noFill/>
        </p:spPr>
        <p:txBody>
          <a:bodyPr lIns="45720" tIns="0" rIns="45720" bIns="0" anchor="ctr"/>
          <a:lstStyle/>
          <a:p>
            <a:pPr>
              <a:lnSpc>
                <a:spcPct val="100000"/>
              </a:lnSpc>
            </a:pPr>
            <a:r>
              <a:rPr lang="ru-RU" sz="3200" b="1">
                <a:solidFill>
                  <a:srgbClr val="04617B"/>
                </a:solidFill>
                <a:latin typeface="Constantia"/>
              </a:rPr>
              <a:t>Аннотация</a:t>
            </a:r>
            <a:endParaRPr/>
          </a:p>
        </p:txBody>
      </p:sp>
      <p:sp>
        <p:nvSpPr>
          <p:cNvPr id="131" name="CustomShape 3"/>
          <p:cNvSpPr/>
          <p:nvPr/>
        </p:nvSpPr>
        <p:spPr>
          <a:xfrm>
            <a:off x="4645080" y="1859760"/>
            <a:ext cx="4040640" cy="653760"/>
          </a:xfrm>
          <a:prstGeom prst="rect">
            <a:avLst/>
          </a:prstGeom>
          <a:noFill/>
        </p:spPr>
      </p:sp>
      <p:sp>
        <p:nvSpPr>
          <p:cNvPr id="132" name="CustomShape 4"/>
          <p:cNvSpPr/>
          <p:nvPr/>
        </p:nvSpPr>
        <p:spPr>
          <a:xfrm>
            <a:off x="142920" y="571320"/>
            <a:ext cx="4353480" cy="5553720"/>
          </a:xfrm>
          <a:prstGeom prst="rect">
            <a:avLst/>
          </a:prstGeom>
          <a:noFill/>
        </p:spPr>
        <p:txBody>
          <a:bodyPr lIns="0" tIns="0" rIns="0" bIns="0" anchor="b"/>
          <a:lstStyle/>
          <a:p>
            <a:pPr>
              <a:lnSpc>
                <a:spcPct val="100000"/>
              </a:lnSpc>
            </a:pPr>
            <a:r>
              <a:rPr lang="ru-RU" sz="1400" b="1">
                <a:solidFill>
                  <a:srgbClr val="FF0000"/>
                </a:solidFill>
                <a:latin typeface="Constantia"/>
              </a:rPr>
              <a:t>		Асқабақ —</a:t>
            </a:r>
            <a:r>
              <a:rPr lang="ru-RU" sz="1400" b="1">
                <a:solidFill>
                  <a:srgbClr val="7030A0"/>
                </a:solidFill>
                <a:latin typeface="Constantia"/>
              </a:rPr>
              <a:t>асқабақтар </a:t>
            </a:r>
            <a:r>
              <a:rPr lang="ru-RU" sz="1400" b="1">
                <a:solidFill>
                  <a:srgbClr val="FF0000"/>
                </a:solidFill>
                <a:latin typeface="Constantia"/>
              </a:rPr>
              <a:t>тұқымдасына  жататын бір және көп жылдық шөптесін өсімдіктер . Асқабақтың отаны Солтүстік және Оңтүстік Америка.  Ол жерлерде Асқабақ б.з.б. 3 мың жыл бұрын егіле бастаған. Асқабақтың 20 түрі белгілі. Қазақстанда Асқабақтың кәдімгі Асқабақ (С. реро),мускатты (С. moschata) және ірі Асқабақ (С. maxіma) деген түрлері мен өсіріледі. Кәдімгі  Асқабақтың қатарына  кәді мен патиссон  жатады. Асқабақ сабағының ұзындығы 2 – 10 м, жұмыр, түкті, бұтақты, жайыла өседі. Жапырағы – ірі, ұзынша қалемшелі, бүйрек пішіндес. </a:t>
            </a:r>
            <a:r>
              <a:rPr lang="ru-RU" sz="1400" b="1">
                <a:solidFill>
                  <a:srgbClr val="7030A0"/>
                </a:solidFill>
                <a:latin typeface="Constantia"/>
              </a:rPr>
              <a:t>Гүлі</a:t>
            </a:r>
            <a:r>
              <a:rPr lang="ru-RU" sz="1400" b="1">
                <a:solidFill>
                  <a:srgbClr val="FF0000"/>
                </a:solidFill>
                <a:latin typeface="Constantia"/>
              </a:rPr>
              <a:t>– қос жынысты, ірі, сарғыш түсті. Тарамдалған мұртшалары жанындағы өсімдіктерге оралады. Жемісі – жалған жидек, ірі, пішіні – дөңгелек, сопақша, түсі әр түрлі болады. Шырыны  жұмсақ дәмді. Ірі жемісті Асқабақтың салмағы 40 – 50 кг-ға дейін тартады. Асқабақ жемісінің құрамында 15 – 18% құрғақ заттар, 8 – 10% </a:t>
            </a:r>
            <a:r>
              <a:rPr lang="ru-RU" sz="1400" b="1">
                <a:solidFill>
                  <a:srgbClr val="7030A0"/>
                </a:solidFill>
                <a:latin typeface="Constantia"/>
              </a:rPr>
              <a:t> </a:t>
            </a:r>
            <a:r>
              <a:rPr lang="ru-RU" sz="1400">
                <a:solidFill>
                  <a:srgbClr val="7030A0"/>
                </a:solidFill>
                <a:latin typeface="Constantia"/>
              </a:rPr>
              <a:t>сахароза, аскорбин қышқылы, каротин,  тиамин, рибофлавин </a:t>
            </a:r>
            <a:r>
              <a:rPr lang="ru-RU" sz="1400" b="1">
                <a:solidFill>
                  <a:srgbClr val="FF0000"/>
                </a:solidFill>
                <a:latin typeface="Constantia"/>
              </a:rPr>
              <a:t>т.б. болады. Дәнінде 20 – 40% май бар. Асқабақтың асханалық сорттарын піскен, қуырылған күйінде тамаққа пайдаланады. Мал азықтық түрінен сүрлем дайындалады.</a:t>
            </a:r>
            <a:endParaRPr/>
          </a:p>
        </p:txBody>
      </p:sp>
      <p:sp>
        <p:nvSpPr>
          <p:cNvPr id="133" name="CustomShape 5"/>
          <p:cNvSpPr/>
          <p:nvPr/>
        </p:nvSpPr>
        <p:spPr>
          <a:xfrm>
            <a:off x="4645080" y="2514600"/>
            <a:ext cx="4040640" cy="3844800"/>
          </a:xfrm>
          <a:prstGeom prst="rect">
            <a:avLst/>
          </a:prstGeom>
          <a:noFill/>
        </p:spPr>
      </p:sp>
      <p:pic>
        <p:nvPicPr>
          <p:cNvPr id="134" name="Рисунок 3"/>
          <p:cNvPicPr/>
          <p:nvPr/>
        </p:nvPicPr>
        <p:blipFill>
          <a:blip r:embed="rId2" cstate="print"/>
          <a:stretch>
            <a:fillRect/>
          </a:stretch>
        </p:blipFill>
        <p:spPr>
          <a:xfrm>
            <a:off x="4860032" y="980728"/>
            <a:ext cx="1800200" cy="1008112"/>
          </a:xfrm>
          <a:prstGeom prst="rect">
            <a:avLst/>
          </a:prstGeom>
        </p:spPr>
      </p:pic>
      <p:pic>
        <p:nvPicPr>
          <p:cNvPr id="135" name="Рисунок 4"/>
          <p:cNvPicPr/>
          <p:nvPr/>
        </p:nvPicPr>
        <p:blipFill>
          <a:blip r:embed="rId3" cstate="print"/>
          <a:stretch>
            <a:fillRect/>
          </a:stretch>
        </p:blipFill>
        <p:spPr>
          <a:xfrm>
            <a:off x="4572000" y="2276872"/>
            <a:ext cx="2232248" cy="864096"/>
          </a:xfrm>
          <a:prstGeom prst="rect">
            <a:avLst/>
          </a:prstGeom>
        </p:spPr>
      </p:pic>
      <p:pic>
        <p:nvPicPr>
          <p:cNvPr id="136" name="Picture 3"/>
          <p:cNvPicPr/>
          <p:nvPr/>
        </p:nvPicPr>
        <p:blipFill>
          <a:blip r:embed="rId4" cstate="print"/>
          <a:stretch>
            <a:fillRect/>
          </a:stretch>
        </p:blipFill>
        <p:spPr>
          <a:xfrm>
            <a:off x="5220072" y="3789040"/>
            <a:ext cx="1259648" cy="1123664"/>
          </a:xfrm>
          <a:prstGeom prst="rect">
            <a:avLst/>
          </a:prstGeom>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457200" y="714240"/>
            <a:ext cx="8228520" cy="5609160"/>
          </a:xfrm>
          <a:prstGeom prst="rect">
            <a:avLst/>
          </a:prstGeom>
          <a:noFill/>
        </p:spPr>
        <p:txBody>
          <a:bodyPr lIns="90000" tIns="45000" rIns="90000" bIns="45000"/>
          <a:lstStyle/>
          <a:p>
            <a:pPr algn="just">
              <a:lnSpc>
                <a:spcPct val="100000"/>
              </a:lnSpc>
            </a:pPr>
            <a:r>
              <a:rPr lang="ru-RU" sz="4800" b="1">
                <a:solidFill>
                  <a:srgbClr val="00B050"/>
                </a:solidFill>
                <a:latin typeface="Palatino Linotype"/>
              </a:rPr>
              <a:t>Мақсаты: </a:t>
            </a:r>
            <a:endParaRPr/>
          </a:p>
          <a:p>
            <a:pPr>
              <a:lnSpc>
                <a:spcPct val="100000"/>
              </a:lnSpc>
            </a:pPr>
            <a:r>
              <a:rPr lang="ru-RU" sz="2600" b="1" i="1">
                <a:solidFill>
                  <a:srgbClr val="00B050"/>
                </a:solidFill>
                <a:latin typeface="Palatino Linotype"/>
              </a:rPr>
              <a:t>	</a:t>
            </a:r>
            <a:r>
              <a:rPr lang="ru-RU" sz="3600" b="1" i="1">
                <a:solidFill>
                  <a:srgbClr val="002060"/>
                </a:solidFill>
                <a:latin typeface="Times New Roman"/>
              </a:rPr>
              <a:t>Асқабақ өсімдігі туралы мағлұмат жинақтау, оның күтімінің, қасиетінің қандай болатындығын білу. Асқабақтың  пайдасын анықтау. </a:t>
            </a:r>
            <a:r>
              <a:rPr lang="ru-RU" sz="3600" b="1" i="1">
                <a:solidFill>
                  <a:srgbClr val="083763"/>
                </a:solidFill>
                <a:latin typeface="Times New Roman"/>
              </a:rPr>
              <a:t>Асқабақтан жасалынатын тағамдар</a:t>
            </a:r>
            <a:endParaRPr/>
          </a:p>
          <a:p>
            <a:pPr>
              <a:lnSpc>
                <a:spcPct val="100000"/>
              </a:lnSpc>
            </a:pP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CustomShape 1"/>
          <p:cNvSpPr/>
          <p:nvPr/>
        </p:nvSpPr>
        <p:spPr>
          <a:xfrm>
            <a:off x="457200" y="357120"/>
            <a:ext cx="8228520" cy="5767920"/>
          </a:xfrm>
          <a:prstGeom prst="rect">
            <a:avLst/>
          </a:prstGeom>
          <a:noFill/>
        </p:spPr>
        <p:txBody>
          <a:bodyPr lIns="90000" tIns="45000" rIns="90000" bIns="45000"/>
          <a:lstStyle/>
          <a:p>
            <a:pPr algn="ctr">
              <a:lnSpc>
                <a:spcPct val="100000"/>
              </a:lnSpc>
            </a:pPr>
            <a:r>
              <a:rPr lang="ru-RU" sz="2800" b="1" i="1">
                <a:solidFill>
                  <a:srgbClr val="FF0000"/>
                </a:solidFill>
                <a:latin typeface="Palatino Linotype"/>
              </a:rPr>
              <a:t>Мазмұны:</a:t>
            </a:r>
            <a:endParaRPr/>
          </a:p>
          <a:p>
            <a:pPr>
              <a:lnSpc>
                <a:spcPct val="100000"/>
              </a:lnSpc>
            </a:pPr>
            <a:r>
              <a:rPr lang="ru-RU" sz="2400" b="1" i="1">
                <a:solidFill>
                  <a:srgbClr val="002060"/>
                </a:solidFill>
                <a:latin typeface="Palatino Linotype"/>
              </a:rPr>
              <a:t>1.Асқабақ өсімдігі туралы мағлұмат</a:t>
            </a:r>
            <a:endParaRPr/>
          </a:p>
          <a:p>
            <a:pPr>
              <a:lnSpc>
                <a:spcPct val="100000"/>
              </a:lnSpc>
            </a:pPr>
            <a:r>
              <a:rPr lang="ru-RU" sz="2400" b="1" i="1">
                <a:solidFill>
                  <a:srgbClr val="002060"/>
                </a:solidFill>
                <a:latin typeface="Palatino Linotype"/>
              </a:rPr>
              <a:t>2.Асқабақтың өсіп-жетілуін зерттеу</a:t>
            </a:r>
            <a:endParaRPr/>
          </a:p>
          <a:p>
            <a:pPr>
              <a:lnSpc>
                <a:spcPct val="100000"/>
              </a:lnSpc>
            </a:pPr>
            <a:r>
              <a:rPr lang="ru-RU" sz="2400" b="1" i="1">
                <a:solidFill>
                  <a:srgbClr val="002060"/>
                </a:solidFill>
                <a:latin typeface="Palatino Linotype"/>
              </a:rPr>
              <a:t>3.Асқабақтың құрамы</a:t>
            </a:r>
            <a:endParaRPr/>
          </a:p>
          <a:p>
            <a:pPr>
              <a:lnSpc>
                <a:spcPct val="100000"/>
              </a:lnSpc>
            </a:pPr>
            <a:r>
              <a:rPr lang="ru-RU" sz="2400" b="1" i="1">
                <a:solidFill>
                  <a:srgbClr val="002060"/>
                </a:solidFill>
                <a:latin typeface="Palatino Linotype"/>
              </a:rPr>
              <a:t>4. Асқабақтың түрлері</a:t>
            </a:r>
            <a:endParaRPr/>
          </a:p>
          <a:p>
            <a:pPr>
              <a:lnSpc>
                <a:spcPct val="100000"/>
              </a:lnSpc>
            </a:pPr>
            <a:r>
              <a:rPr lang="ru-RU" sz="2400" b="1" i="1">
                <a:solidFill>
                  <a:srgbClr val="002060"/>
                </a:solidFill>
                <a:latin typeface="Palatino Linotype"/>
              </a:rPr>
              <a:t>5.Асқабақтың қасиеті</a:t>
            </a:r>
            <a:endParaRPr/>
          </a:p>
          <a:p>
            <a:pPr>
              <a:lnSpc>
                <a:spcPct val="100000"/>
              </a:lnSpc>
            </a:pPr>
            <a:r>
              <a:rPr lang="ru-RU" sz="2400" b="1" i="1">
                <a:solidFill>
                  <a:srgbClr val="002060"/>
                </a:solidFill>
                <a:latin typeface="Palatino Linotype"/>
              </a:rPr>
              <a:t>6.Асқабақтың пайдасы</a:t>
            </a:r>
            <a:endParaRPr/>
          </a:p>
          <a:p>
            <a:pPr>
              <a:lnSpc>
                <a:spcPct val="100000"/>
              </a:lnSpc>
            </a:pPr>
            <a:r>
              <a:rPr lang="ru-RU" sz="2400" b="1" i="1">
                <a:solidFill>
                  <a:srgbClr val="002060"/>
                </a:solidFill>
                <a:latin typeface="Palatino Linotype"/>
              </a:rPr>
              <a:t>7.Пайдаланылған әдебиет</a:t>
            </a:r>
            <a:endParaRPr/>
          </a:p>
          <a:p>
            <a:pPr>
              <a:lnSpc>
                <a:spcPct val="100000"/>
              </a:lnSpc>
            </a:pPr>
            <a:endParaRPr/>
          </a:p>
        </p:txBody>
      </p:sp>
      <p:pic>
        <p:nvPicPr>
          <p:cNvPr id="139" name="Рисунок 3"/>
          <p:cNvPicPr/>
          <p:nvPr/>
        </p:nvPicPr>
        <p:blipFill>
          <a:blip r:embed="rId2" cstate="print"/>
          <a:stretch>
            <a:fillRect/>
          </a:stretch>
        </p:blipFill>
        <p:spPr>
          <a:xfrm>
            <a:off x="4860032" y="2492896"/>
            <a:ext cx="2448272" cy="1296144"/>
          </a:xfrm>
          <a:prstGeom prst="rect">
            <a:avLst/>
          </a:prstGeom>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CustomShape 1"/>
          <p:cNvSpPr/>
          <p:nvPr/>
        </p:nvSpPr>
        <p:spPr>
          <a:xfrm>
            <a:off x="234360" y="249120"/>
            <a:ext cx="8908920" cy="6562080"/>
          </a:xfrm>
          <a:prstGeom prst="rect">
            <a:avLst/>
          </a:prstGeom>
          <a:noFill/>
        </p:spPr>
        <p:txBody>
          <a:bodyPr lIns="90000" tIns="45000" rIns="90000" bIns="45000"/>
          <a:lstStyle/>
          <a:p>
            <a:pPr>
              <a:lnSpc>
                <a:spcPct val="100000"/>
              </a:lnSpc>
            </a:pPr>
            <a:r>
              <a:rPr lang="ru-RU" sz="2400" b="1">
                <a:solidFill>
                  <a:srgbClr val="000000"/>
                </a:solidFill>
                <a:latin typeface="Constantia"/>
              </a:rPr>
              <a:t>	</a:t>
            </a:r>
            <a:r>
              <a:rPr lang="ru-RU" sz="2400" b="1" i="1">
                <a:solidFill>
                  <a:srgbClr val="FF0000"/>
                </a:solidFill>
                <a:latin typeface="Constantia"/>
              </a:rPr>
              <a:t>Асқабақ – қияр, қарбыз, қауын сынды бақша көкөністерінің туыстасы. Асқабақты жеуге жарамды және техникалық (түтікше және музыкалық аспаптар жасалатын) деп екіге бөледі. Жер шарында бұл көкөністіңондаған түрі бар: оның үш түрі біржылдық, қалған жетеуі көпжылдық. Сіз бен біздің бақшамыздан немесе аналарымыздың дәмді тағамдарынан көріп жүрген асқабақтың түсі сарғылт болғанымен, жасыл, ақ, сары, қызыл және сұр түсті асқабақтар да бар екен. Асқабақтың орташа салмағы 4-8 кг, ал ең жоғарғы салмағы – 800 кг. Асқабақтар Антарктидадан басқа кез келген жерде өсе береді және айтарлықтай күтімді қажет етпейді</a:t>
            </a:r>
            <a:r>
              <a:rPr lang="ru-RU" sz="3600" b="1" i="1">
                <a:solidFill>
                  <a:srgbClr val="FF0000"/>
                </a:solidFill>
                <a:latin typeface="Constantia"/>
              </a:rPr>
              <a:t>.</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CustomShape 1"/>
          <p:cNvSpPr/>
          <p:nvPr/>
        </p:nvSpPr>
        <p:spPr>
          <a:xfrm>
            <a:off x="457200" y="704160"/>
            <a:ext cx="8228520" cy="1141920"/>
          </a:xfrm>
          <a:prstGeom prst="rect">
            <a:avLst/>
          </a:prstGeom>
          <a:noFill/>
        </p:spPr>
      </p:sp>
      <p:sp>
        <p:nvSpPr>
          <p:cNvPr id="142" name="CustomShape 2"/>
          <p:cNvSpPr/>
          <p:nvPr/>
        </p:nvSpPr>
        <p:spPr>
          <a:xfrm>
            <a:off x="457200" y="1855080"/>
            <a:ext cx="4039200" cy="658440"/>
          </a:xfrm>
          <a:prstGeom prst="rect">
            <a:avLst/>
          </a:prstGeom>
          <a:noFill/>
        </p:spPr>
      </p:sp>
      <p:sp>
        <p:nvSpPr>
          <p:cNvPr id="143" name="CustomShape 3"/>
          <p:cNvSpPr/>
          <p:nvPr/>
        </p:nvSpPr>
        <p:spPr>
          <a:xfrm>
            <a:off x="4645080" y="1859760"/>
            <a:ext cx="4040640" cy="653760"/>
          </a:xfrm>
          <a:prstGeom prst="rect">
            <a:avLst/>
          </a:prstGeom>
          <a:noFill/>
        </p:spPr>
      </p:sp>
      <p:sp>
        <p:nvSpPr>
          <p:cNvPr id="144" name="CustomShape 4"/>
          <p:cNvSpPr/>
          <p:nvPr/>
        </p:nvSpPr>
        <p:spPr>
          <a:xfrm>
            <a:off x="457200" y="2514600"/>
            <a:ext cx="4039200" cy="3844800"/>
          </a:xfrm>
          <a:prstGeom prst="rect">
            <a:avLst/>
          </a:prstGeom>
          <a:noFill/>
        </p:spPr>
        <p:txBody>
          <a:bodyPr lIns="0" tIns="0" rIns="0" bIns="0" anchor="b"/>
          <a:lstStyle/>
          <a:p>
            <a:r>
              <a:rPr lang="ru-RU" sz="2000" b="1" i="1">
                <a:solidFill>
                  <a:srgbClr val="0070C0"/>
                </a:solidFill>
                <a:latin typeface="Constantia"/>
              </a:rPr>
              <a:t>		</a:t>
            </a:r>
            <a:endParaRPr/>
          </a:p>
          <a:p>
            <a:pPr>
              <a:lnSpc>
                <a:spcPct val="100000"/>
              </a:lnSpc>
            </a:pPr>
            <a:endParaRPr/>
          </a:p>
        </p:txBody>
      </p:sp>
      <p:sp>
        <p:nvSpPr>
          <p:cNvPr id="145" name="CustomShape 5"/>
          <p:cNvSpPr/>
          <p:nvPr/>
        </p:nvSpPr>
        <p:spPr>
          <a:xfrm>
            <a:off x="146520" y="3938040"/>
            <a:ext cx="8557200" cy="2010960"/>
          </a:xfrm>
          <a:prstGeom prst="rect">
            <a:avLst/>
          </a:prstGeom>
          <a:noFill/>
        </p:spPr>
        <p:txBody>
          <a:bodyPr lIns="0" tIns="0" rIns="0" bIns="0" anchor="b"/>
          <a:lstStyle/>
          <a:p>
            <a:pPr>
              <a:lnSpc>
                <a:spcPct val="100000"/>
              </a:lnSpc>
            </a:pPr>
            <a:r>
              <a:rPr lang="ru-RU" sz="2200" b="1" i="1">
                <a:solidFill>
                  <a:srgbClr val="0070C0"/>
                </a:solidFill>
                <a:latin typeface="Constantia"/>
              </a:rPr>
              <a:t>		</a:t>
            </a:r>
            <a:r>
              <a:rPr lang="ru-RU" sz="2000" b="1" i="1">
                <a:solidFill>
                  <a:srgbClr val="FF0000"/>
                </a:solidFill>
                <a:latin typeface="Constantia"/>
              </a:rPr>
              <a:t>Асқабақ - ірі жемісті тағамдық, дәрілік, малазықтық және сәндік, біржылдық шөптекті өсімдік. Оның ұзындығы 5 метрге жететін жатаған сабағы болады. Бес қырлы сабағында тікенектер көп өскен, Жай жапырақтарында қарама - қарсы орналасқан мұртшалары бар. Мұртша - түрін өзгерткен өркен, жатаған сабағы нәзік болғандықтан, жан - жағында басқа өсімдікке оралуға тіпек үшін қажет. Жапырағы - ірі, тақтасының жиегі 5 салалы тілімденген жай жапырақ.</a:t>
            </a:r>
            <a:endParaRPr/>
          </a:p>
        </p:txBody>
      </p:sp>
      <p:pic>
        <p:nvPicPr>
          <p:cNvPr id="146" name="Picture 2"/>
          <p:cNvPicPr/>
          <p:nvPr/>
        </p:nvPicPr>
        <p:blipFill>
          <a:blip r:embed="rId2" cstate="print"/>
          <a:stretch>
            <a:fillRect/>
          </a:stretch>
        </p:blipFill>
        <p:spPr>
          <a:xfrm>
            <a:off x="1043608" y="980728"/>
            <a:ext cx="2449384" cy="2060848"/>
          </a:xfrm>
          <a:prstGeom prst="rect">
            <a:avLst/>
          </a:prstGeom>
        </p:spPr>
      </p:pic>
      <p:pic>
        <p:nvPicPr>
          <p:cNvPr id="147" name="Picture 3"/>
          <p:cNvPicPr/>
          <p:nvPr/>
        </p:nvPicPr>
        <p:blipFill>
          <a:blip r:embed="rId3" cstate="print"/>
          <a:stretch>
            <a:fillRect/>
          </a:stretch>
        </p:blipFill>
        <p:spPr>
          <a:xfrm>
            <a:off x="4355976" y="1052736"/>
            <a:ext cx="1872208" cy="2159528"/>
          </a:xfrm>
          <a:prstGeom prst="rect">
            <a:avLst/>
          </a:prstGeom>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CustomShape 1"/>
          <p:cNvSpPr/>
          <p:nvPr/>
        </p:nvSpPr>
        <p:spPr>
          <a:xfrm>
            <a:off x="571320" y="1000080"/>
            <a:ext cx="8228520" cy="4785120"/>
          </a:xfrm>
          <a:prstGeom prst="rect">
            <a:avLst/>
          </a:prstGeom>
          <a:noFill/>
        </p:spPr>
        <p:txBody>
          <a:bodyPr lIns="90000" tIns="45000" rIns="90000" bIns="45000"/>
          <a:lstStyle/>
          <a:p>
            <a:pPr>
              <a:lnSpc>
                <a:spcPct val="100000"/>
              </a:lnSpc>
              <a:buSzPct val="25000"/>
              <a:buFont typeface="Wingdings 2" charset="2"/>
              <a:buChar char=""/>
            </a:pPr>
            <a:r>
              <a:rPr lang="ru-RU" sz="2800" b="1">
                <a:solidFill>
                  <a:srgbClr val="7030A0"/>
                </a:solidFill>
                <a:latin typeface="Constantia"/>
              </a:rPr>
              <a:t>Асқабақтың шипалық қасиеттеріне тоқталсақ</a:t>
            </a:r>
            <a:r>
              <a:rPr lang="ru-RU" sz="2800">
                <a:solidFill>
                  <a:srgbClr val="FF0000"/>
                </a:solidFill>
                <a:latin typeface="Constantia"/>
              </a:rPr>
              <a:t>, жүрек әлсіздігінен жүдегендерге ем ретінде қолданылатын асқабақтың ішіндегі жұмсақ жерін, яғни «етін» дәрігерлер отқа немесе суға күйген науқастарға жарасын таңуға кеңес береді. Асқабақ </a:t>
            </a:r>
            <a:r>
              <a:rPr lang="ru-RU" sz="2800" b="1">
                <a:solidFill>
                  <a:srgbClr val="7030A0"/>
                </a:solidFill>
                <a:latin typeface="Constantia"/>
              </a:rPr>
              <a:t>көру қабілеті нашарлағандарға</a:t>
            </a:r>
            <a:r>
              <a:rPr lang="ru-RU" sz="2800" b="1">
                <a:solidFill>
                  <a:srgbClr val="FF0000"/>
                </a:solidFill>
                <a:latin typeface="Constantia"/>
              </a:rPr>
              <a:t>, </a:t>
            </a:r>
            <a:r>
              <a:rPr lang="ru-RU" sz="2800">
                <a:solidFill>
                  <a:srgbClr val="FF0000"/>
                </a:solidFill>
                <a:latin typeface="Constantia"/>
              </a:rPr>
              <a:t>қаназдықтан жапа шегетіндерге көмек бере алады. Құрамындағы жасанды талшықтың, судың және жасұнықтың көп мөлшерінің арқасында </a:t>
            </a:r>
            <a:r>
              <a:rPr lang="ru-RU" sz="2800" b="1">
                <a:solidFill>
                  <a:srgbClr val="7030A0"/>
                </a:solidFill>
                <a:latin typeface="Constantia"/>
              </a:rPr>
              <a:t>артық салмақтан арылғысы келетіндер үшін</a:t>
            </a:r>
            <a:r>
              <a:rPr lang="ru-RU" sz="2800" b="1">
                <a:solidFill>
                  <a:srgbClr val="FF0000"/>
                </a:solidFill>
                <a:latin typeface="Constantia"/>
              </a:rPr>
              <a:t> </a:t>
            </a:r>
            <a:r>
              <a:rPr lang="ru-RU" sz="2800">
                <a:solidFill>
                  <a:srgbClr val="FF0000"/>
                </a:solidFill>
                <a:latin typeface="Constantia"/>
              </a:rPr>
              <a:t>де таптырмайтын ем.</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CustomShape 1"/>
          <p:cNvSpPr/>
          <p:nvPr/>
        </p:nvSpPr>
        <p:spPr>
          <a:xfrm>
            <a:off x="214200" y="428760"/>
            <a:ext cx="8471520" cy="6213960"/>
          </a:xfrm>
          <a:prstGeom prst="rect">
            <a:avLst/>
          </a:prstGeom>
          <a:noFill/>
        </p:spPr>
        <p:txBody>
          <a:bodyPr lIns="90000" tIns="45000" rIns="90000" bIns="45000"/>
          <a:lstStyle/>
          <a:p>
            <a:pPr>
              <a:lnSpc>
                <a:spcPct val="100000"/>
              </a:lnSpc>
              <a:buSzPct val="25000"/>
              <a:buFont typeface="Wingdings 2" charset="2"/>
              <a:buChar char=""/>
            </a:pPr>
            <a:r>
              <a:rPr lang="ru-RU" b="1">
                <a:solidFill>
                  <a:srgbClr val="FF0000"/>
                </a:solidFill>
                <a:latin typeface="Times New Roman"/>
              </a:rPr>
              <a:t>Асқабақ халық емінде</a:t>
            </a:r>
            <a:endParaRPr/>
          </a:p>
          <a:p>
            <a:pPr>
              <a:lnSpc>
                <a:spcPct val="170000"/>
              </a:lnSpc>
              <a:buSzPct val="25000"/>
              <a:buFont typeface="Wingdings 2" charset="2"/>
              <a:buChar char=""/>
            </a:pPr>
            <a:r>
              <a:rPr lang="ru-RU" b="1">
                <a:solidFill>
                  <a:srgbClr val="FF0000"/>
                </a:solidFill>
                <a:latin typeface="Times New Roman"/>
              </a:rPr>
              <a:t>Австрия патшасы (1773 жылы) асқабақтың шипалық қасиетіне әбден тәнті болғандықтан, мынандай жарлық шығарған: «Асқабақ денсаулыққа таңғажайып әсер етеді, өте пайдалы болғандықтан, тағам ретінде пайдалануға тым бағалы, сондықтан тек дәрі күйінде ғана пайдаланылсын». Асқабақтың емдік қасиеттері Авиценаның жазбаларында да, Мухаммед Хусейн Шеразидің еңбектерінде де кездеседі. Бұл жазбаларда тіпті, асқабақ дәнінің майы құлақ пен тамақ ауруына ем ретінде пайдаланылатыны, ыстығы жоғары адамдарға асқабақ шәрбатының (сиропының) шипалы әсер ететіндігі айтылады. Сол ерте заманнан жеткен тағы бір деректер: көру қабілеті нашарлағанда да, қаназдықтан жапа шеккенде де, артық салмақтан арылғысы келгенде де адамдар асқабақтың еміне жүгінген. Және де асқабақ ағзаны шлактан тазартып, зат алмасуды тұрақтандыруда да өте шипалы.</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TotalTime>
  <Words>542</Words>
  <Application>Microsoft Office PowerPoint</Application>
  <PresentationFormat>Экран (4:3)</PresentationFormat>
  <Paragraphs>51</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Аспект</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WiZaRd</cp:lastModifiedBy>
  <cp:revision>3</cp:revision>
  <dcterms:modified xsi:type="dcterms:W3CDTF">2015-01-26T19:13:55Z</dcterms:modified>
</cp:coreProperties>
</file>