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6"/>
  </p:notesMasterIdLst>
  <p:sldIdLst>
    <p:sldId id="257" r:id="rId2"/>
    <p:sldId id="273" r:id="rId3"/>
    <p:sldId id="274" r:id="rId4"/>
    <p:sldId id="295" r:id="rId5"/>
    <p:sldId id="296" r:id="rId6"/>
    <p:sldId id="297" r:id="rId7"/>
    <p:sldId id="275" r:id="rId8"/>
    <p:sldId id="276" r:id="rId9"/>
    <p:sldId id="277" r:id="rId10"/>
    <p:sldId id="278" r:id="rId11"/>
    <p:sldId id="279" r:id="rId12"/>
    <p:sldId id="280" r:id="rId13"/>
    <p:sldId id="282" r:id="rId14"/>
    <p:sldId id="28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DA5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4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C12429-C9FB-40E3-8061-CC6E8E866CA6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2A745-DAE4-4AA2-BEDC-2B2EDB63B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554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CDFED46E-F498-403B-B0E5-4A71F44F8D2E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9A53F211-E2B5-463D-B49D-8C4EAE01A0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CDFED46E-F498-403B-B0E5-4A71F44F8D2E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9A53F211-E2B5-463D-B49D-8C4EAE01A0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CDFED46E-F498-403B-B0E5-4A71F44F8D2E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9A53F211-E2B5-463D-B49D-8C4EAE01A0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CDFED46E-F498-403B-B0E5-4A71F44F8D2E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9A53F211-E2B5-463D-B49D-8C4EAE01A0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CDFED46E-F498-403B-B0E5-4A71F44F8D2E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9A53F211-E2B5-463D-B49D-8C4EAE01A0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CDFED46E-F498-403B-B0E5-4A71F44F8D2E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9A53F211-E2B5-463D-B49D-8C4EAE01A0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CDFED46E-F498-403B-B0E5-4A71F44F8D2E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9A53F211-E2B5-463D-B49D-8C4EAE01A0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CDFED46E-F498-403B-B0E5-4A71F44F8D2E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9A53F211-E2B5-463D-B49D-8C4EAE01A0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CDFED46E-F498-403B-B0E5-4A71F44F8D2E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9A53F211-E2B5-463D-B49D-8C4EAE01A0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CDFED46E-F498-403B-B0E5-4A71F44F8D2E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9A53F211-E2B5-463D-B49D-8C4EAE01A0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CDFED46E-F498-403B-B0E5-4A71F44F8D2E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9A53F211-E2B5-463D-B49D-8C4EAE01A0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CDFED46E-F498-403B-B0E5-4A71F44F8D2E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3F211-E2B5-463D-B49D-8C4EAE01A0E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4%D0%B5%D0%B7%D0%B8%D0%BA_%D0%B8_%D0%A6%D1%8B%D0%B3%D0%B0%D0%BD" TargetMode="External"/><Relationship Id="rId13" Type="http://schemas.openxmlformats.org/officeDocument/2006/relationships/hyperlink" Target="https://ru.wikipedia.org/wiki/1957_%D0%B3%D0%BE%D0%B4" TargetMode="External"/><Relationship Id="rId3" Type="http://schemas.openxmlformats.org/officeDocument/2006/relationships/hyperlink" Target="https://ru.wikipedia.org/wiki/25_%D0%BC%D0%B0%D1%80%D1%82%D0%B0" TargetMode="External"/><Relationship Id="rId7" Type="http://schemas.openxmlformats.org/officeDocument/2006/relationships/image" Target="../media/image51.jpeg"/><Relationship Id="rId12" Type="http://schemas.openxmlformats.org/officeDocument/2006/relationships/hyperlink" Target="https://ru.wikipedia.org/wiki/3_%D0%BD%D0%BE%D1%8F%D0%B1%D1%80%D1%8F" TargetMode="External"/><Relationship Id="rId2" Type="http://schemas.openxmlformats.org/officeDocument/2006/relationships/hyperlink" Target="https://ru.wikipedia.org/wiki/%D0%97%D0%B2%D1%91%D0%B7%D0%B4%D0%BE%D1%87%D0%BA%D0%B0_(%D1%81%D0%BE%D0%B1%D0%B0%D0%BA%D0%B0-%D0%BA%D0%BE%D1%81%D0%BC%D0%BE%D0%BD%D0%B0%D0%B2%D1%82)" TargetMode="External"/><Relationship Id="rId16" Type="http://schemas.openxmlformats.org/officeDocument/2006/relationships/hyperlink" Target="https://ru.wikipedia.org/wiki/1960_%D0%B3%D0%BE%D0%B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11" Type="http://schemas.openxmlformats.org/officeDocument/2006/relationships/hyperlink" Target="https://ru.wikipedia.org/wiki/%D0%9B%D0%B0%D0%B9%D0%BA%D0%B0_(%D1%81%D0%BE%D0%B1%D0%B0%D0%BA%D0%B0-%D0%BA%D0%BE%D1%81%D0%BC%D0%BE%D0%BD%D0%B0%D0%B2%D1%82)" TargetMode="External"/><Relationship Id="rId5" Type="http://schemas.openxmlformats.org/officeDocument/2006/relationships/image" Target="../media/image49.jpeg"/><Relationship Id="rId15" Type="http://schemas.openxmlformats.org/officeDocument/2006/relationships/hyperlink" Target="https://ru.wikipedia.org/wiki/19_%D0%B0%D0%B2%D0%B3%D1%83%D1%81%D1%82%D0%B0" TargetMode="External"/><Relationship Id="rId10" Type="http://schemas.openxmlformats.org/officeDocument/2006/relationships/hyperlink" Target="https://ru.wikipedia.org/wiki/1951_%D0%B3%D0%BE%D0%B4" TargetMode="External"/><Relationship Id="rId4" Type="http://schemas.openxmlformats.org/officeDocument/2006/relationships/hyperlink" Target="https://ru.wikipedia.org/wiki/1961_%D0%B3%D0%BE%D0%B4" TargetMode="External"/><Relationship Id="rId9" Type="http://schemas.openxmlformats.org/officeDocument/2006/relationships/hyperlink" Target="https://ru.wikipedia.org/wiki/22_%D0%B8%D1%8E%D0%BB%D1%8F" TargetMode="External"/><Relationship Id="rId14" Type="http://schemas.openxmlformats.org/officeDocument/2006/relationships/hyperlink" Target="https://ru.wikipedia.org/wiki/%D0%91%D0%B5%D0%BB%D0%BA%D0%B0_%D0%B8_%D0%A1%D1%82%D1%80%D0%B5%D0%BB%D0%BA%D0%B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08000" cy="3960000"/>
          </a:xfrm>
        </p:spPr>
        <p:txBody>
          <a:bodyPr>
            <a:prstTxWarp prst="textDeflateBottom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sz="7200" i="1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Новейшее  время    </a:t>
            </a:r>
            <a:endParaRPr lang="ru-RU" sz="7200" spc="-300" dirty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2708920"/>
            <a:ext cx="9144000" cy="11521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b="1" i="1" dirty="0">
                <a:solidFill>
                  <a:srgbClr val="C00000"/>
                </a:solidFill>
              </a:rPr>
              <a:t>и</a:t>
            </a:r>
            <a:r>
              <a:rPr lang="ru-RU" sz="4800" b="1" i="1" dirty="0" smtClean="0">
                <a:solidFill>
                  <a:srgbClr val="C00000"/>
                </a:solidFill>
              </a:rPr>
              <a:t>стория продолжается сегодня</a:t>
            </a:r>
          </a:p>
          <a:p>
            <a:pPr marL="0" indent="0" algn="ctr">
              <a:buNone/>
            </a:pPr>
            <a:r>
              <a:rPr lang="ru-RU" sz="4000" i="1" dirty="0" smtClean="0">
                <a:solidFill>
                  <a:srgbClr val="C00000"/>
                </a:solidFill>
              </a:rPr>
              <a:t>(часть 2)</a:t>
            </a:r>
            <a:endParaRPr lang="ru-RU" sz="4000" i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0" y="5013176"/>
            <a:ext cx="9144000" cy="111298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9600" b="1" dirty="0" smtClean="0">
                <a:solidFill>
                  <a:srgbClr val="C00000"/>
                </a:solidFill>
              </a:rPr>
              <a:t>ХХ </a:t>
            </a:r>
            <a:r>
              <a:rPr lang="ru-RU" sz="9600" b="1" i="1" dirty="0">
                <a:solidFill>
                  <a:srgbClr val="C00000"/>
                </a:solidFill>
              </a:rPr>
              <a:t>в</a:t>
            </a:r>
            <a:r>
              <a:rPr lang="ru-RU" sz="9600" b="1" i="1" dirty="0" smtClean="0">
                <a:solidFill>
                  <a:srgbClr val="C00000"/>
                </a:solidFill>
              </a:rPr>
              <a:t>ек</a:t>
            </a:r>
            <a:endParaRPr lang="ru-RU" sz="9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76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64096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Константин Эдуардович Циолковский (1857-1935)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36282" y="1340768"/>
            <a:ext cx="3660254" cy="551723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ru-RU" sz="4000" dirty="0">
                <a:solidFill>
                  <a:srgbClr val="0070C0"/>
                </a:solidFill>
              </a:rPr>
              <a:t>Первый в России высказал мысль о возможности полёта в космос.</a:t>
            </a:r>
          </a:p>
          <a:p>
            <a:pPr>
              <a:lnSpc>
                <a:spcPct val="90000"/>
              </a:lnSpc>
            </a:pPr>
            <a:endParaRPr lang="ru-RU" sz="4000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4000" dirty="0">
                <a:solidFill>
                  <a:srgbClr val="0070C0"/>
                </a:solidFill>
              </a:rPr>
              <a:t>Он всю жизнь проработал учителем физики и математики.</a:t>
            </a:r>
          </a:p>
          <a:p>
            <a:pPr>
              <a:lnSpc>
                <a:spcPct val="90000"/>
              </a:lnSpc>
            </a:pPr>
            <a:endParaRPr lang="ru-RU" sz="4000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4000" dirty="0">
                <a:solidFill>
                  <a:srgbClr val="0070C0"/>
                </a:solidFill>
              </a:rPr>
              <a:t>А в свободное время конструировал ракеты и двигатели к </a:t>
            </a:r>
            <a:r>
              <a:rPr lang="ru-RU" sz="4000" dirty="0" smtClean="0">
                <a:solidFill>
                  <a:srgbClr val="0070C0"/>
                </a:solidFill>
              </a:rPr>
              <a:t>ним.</a:t>
            </a:r>
            <a:endParaRPr lang="ru-RU" sz="4000" dirty="0">
              <a:solidFill>
                <a:srgbClr val="0070C0"/>
              </a:solidFill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3528" y="1340768"/>
            <a:ext cx="2952328" cy="46805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Ольга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33128"/>
            <a:ext cx="3907382" cy="232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0694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404664"/>
            <a:ext cx="8928992" cy="108012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Сергей Павлович Королёв </a:t>
            </a:r>
            <a:br>
              <a:rPr lang="ru-RU" sz="4400" b="1" dirty="0">
                <a:solidFill>
                  <a:srgbClr val="C00000"/>
                </a:solidFill>
              </a:rPr>
            </a:br>
            <a:r>
              <a:rPr lang="ru-RU" sz="4400" b="1" dirty="0">
                <a:solidFill>
                  <a:srgbClr val="C00000"/>
                </a:solidFill>
              </a:rPr>
              <a:t>(1906-1966)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Ольга\Desktop\8eecfa134cd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2333537" cy="383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800x600_09978_glona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8462" y="4869160"/>
            <a:ext cx="2653697" cy="1756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Ольга\Desktop\Sputnik-2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221088"/>
            <a:ext cx="2611603" cy="170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82200" y="1484785"/>
            <a:ext cx="5954297" cy="3239418"/>
          </a:xfrm>
        </p:spPr>
        <p:txBody>
          <a:bodyPr>
            <a:normAutofit fontScale="92500"/>
          </a:bodyPr>
          <a:lstStyle/>
          <a:p>
            <a:pPr algn="l"/>
            <a:r>
              <a:rPr lang="ru-RU" sz="2800" b="1" i="1" dirty="0">
                <a:solidFill>
                  <a:srgbClr val="3333FF"/>
                </a:solidFill>
              </a:rPr>
              <a:t>Принял эстафету у </a:t>
            </a:r>
            <a:r>
              <a:rPr lang="ru-RU" sz="2800" b="1" i="1" dirty="0" smtClean="0">
                <a:solidFill>
                  <a:srgbClr val="3333FF"/>
                </a:solidFill>
              </a:rPr>
              <a:t>Циолковского</a:t>
            </a:r>
            <a:r>
              <a:rPr lang="ru-RU" sz="2800" b="1" i="1" dirty="0">
                <a:solidFill>
                  <a:srgbClr val="3333FF"/>
                </a:solidFill>
              </a:rPr>
              <a:t>.</a:t>
            </a:r>
          </a:p>
          <a:p>
            <a:pPr algn="l"/>
            <a:r>
              <a:rPr lang="ru-RU" sz="2800" b="1" i="1" dirty="0">
                <a:solidFill>
                  <a:srgbClr val="3333FF"/>
                </a:solidFill>
              </a:rPr>
              <a:t>Под его руководством в нашей стране было построено множество космических аппаратов – искусственных спутников Земли и космических кораблей.</a:t>
            </a:r>
          </a:p>
          <a:p>
            <a:pPr algn="l"/>
            <a:endParaRPr lang="ru-RU" sz="2800" b="1" i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6688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3"/>
            <a:ext cx="9036496" cy="792088"/>
          </a:xfrm>
        </p:spPr>
        <p:txBody>
          <a:bodyPr>
            <a:normAutofit/>
          </a:bodyPr>
          <a:lstStyle/>
          <a:p>
            <a:pPr algn="l"/>
            <a:r>
              <a:rPr lang="ru-RU" sz="4000" dirty="0" smtClean="0">
                <a:solidFill>
                  <a:srgbClr val="C00000"/>
                </a:solidFill>
              </a:rPr>
              <a:t>Первыми космонавтами были собаки.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331" y="1628800"/>
            <a:ext cx="357232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Около </a:t>
            </a:r>
            <a:r>
              <a:rPr lang="ru-RU" sz="3200" b="1" dirty="0">
                <a:solidFill>
                  <a:srgbClr val="002060"/>
                </a:solidFill>
              </a:rPr>
              <a:t>30 собак, в том числе </a:t>
            </a:r>
            <a:r>
              <a:rPr lang="ru-RU" sz="3200" b="1" dirty="0" err="1">
                <a:solidFill>
                  <a:srgbClr val="002060"/>
                </a:solidFill>
              </a:rPr>
              <a:t>Жулька</a:t>
            </a:r>
            <a:r>
              <a:rPr lang="ru-RU" sz="3200" b="1" dirty="0">
                <a:solidFill>
                  <a:srgbClr val="002060"/>
                </a:solidFill>
              </a:rPr>
              <a:t> (которая летала на предшественнике “Востока”, на котором летал Гагарин)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26636"/>
              </p:ext>
            </p:extLst>
          </p:nvPr>
        </p:nvGraphicFramePr>
        <p:xfrm>
          <a:off x="3923928" y="4221088"/>
          <a:ext cx="5027612" cy="822960"/>
        </p:xfrm>
        <a:graphic>
          <a:graphicData uri="http://schemas.openxmlformats.org/drawingml/2006/table">
            <a:tbl>
              <a:tblPr/>
              <a:tblGrid>
                <a:gridCol w="2952328"/>
                <a:gridCol w="2075284"/>
              </a:tblGrid>
              <a:tr h="36576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hlinkClick r:id="rId2" tooltip="Звёздочка (собака-космонавт)"/>
                        </a:rPr>
                        <a:t>Звёздочка</a:t>
                      </a:r>
                      <a:r>
                        <a:rPr lang="ru-RU" sz="2400" dirty="0" smtClean="0"/>
                        <a:t> </a:t>
                      </a:r>
                      <a:endParaRPr lang="ru-RU" sz="2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E1D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hlinkClick r:id="rId3" tooltip="25 марта"/>
                        </a:rPr>
                        <a:t>25 марта</a:t>
                      </a:r>
                      <a:r>
                        <a:rPr lang="ru-RU" sz="2400" dirty="0" smtClean="0"/>
                        <a:t> </a:t>
                      </a:r>
                      <a:r>
                        <a:rPr lang="ru-RU" sz="2400" dirty="0" smtClean="0">
                          <a:hlinkClick r:id="rId4" tooltip="1961 год"/>
                        </a:rPr>
                        <a:t>1961 года</a:t>
                      </a:r>
                      <a:endParaRPr lang="ru-RU" sz="2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E1DC"/>
                    </a:solidFill>
                  </a:tcPr>
                </a:tc>
              </a:tr>
            </a:tbl>
          </a:graphicData>
        </a:graphic>
      </p:graphicFrame>
      <p:pic>
        <p:nvPicPr>
          <p:cNvPr id="2051" name="Picture 3" descr="C:\Users\Ольга\Desktop\52949_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708108"/>
            <a:ext cx="3347864" cy="179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 descr="C:\Users\Ольга\Desktop\6e3adb11d7ea81205336426393dcaf8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864" y="5314767"/>
            <a:ext cx="2037799" cy="152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Ольга\Desktop\Dezik_and_Tsyga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663" y="836712"/>
            <a:ext cx="3264746" cy="244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0781386"/>
              </p:ext>
            </p:extLst>
          </p:nvPr>
        </p:nvGraphicFramePr>
        <p:xfrm>
          <a:off x="2699792" y="836712"/>
          <a:ext cx="5868144" cy="1181992"/>
        </p:xfrm>
        <a:graphic>
          <a:graphicData uri="http://schemas.openxmlformats.org/drawingml/2006/table">
            <a:tbl>
              <a:tblPr/>
              <a:tblGrid>
                <a:gridCol w="4248473"/>
                <a:gridCol w="1619671"/>
              </a:tblGrid>
              <a:tr h="33885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hlinkClick r:id="rId8" tooltip="Дезик и Цыган"/>
                        </a:rPr>
                        <a:t>Самыми первыми полетели </a:t>
                      </a:r>
                      <a:r>
                        <a:rPr lang="ru-RU" sz="2400" b="1" baseline="0" dirty="0" smtClean="0">
                          <a:hlinkClick r:id="rId8" tooltip="Дезик и Цыган"/>
                        </a:rPr>
                        <a:t> в </a:t>
                      </a:r>
                      <a:r>
                        <a:rPr lang="ru-RU" sz="2400" b="1" dirty="0" smtClean="0">
                          <a:hlinkClick r:id="rId8" tooltip="Дезик и Цыган"/>
                        </a:rPr>
                        <a:t>космос </a:t>
                      </a:r>
                    </a:p>
                    <a:p>
                      <a:r>
                        <a:rPr lang="ru-RU" sz="2400" b="1" dirty="0" err="1" smtClean="0">
                          <a:solidFill>
                            <a:srgbClr val="FF0000"/>
                          </a:solidFill>
                          <a:hlinkClick r:id="rId8" tooltip="Дезик и Цыган"/>
                        </a:rPr>
                        <a:t>Дезик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hlinkClick r:id="rId8" tooltip="Дезик и Цыган"/>
                        </a:rPr>
                        <a:t>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hlinkClick r:id="rId8" tooltip="Дезик и Цыган"/>
                        </a:rPr>
                        <a:t>и Цыган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 marL="84713" marR="84713" marT="42356" marB="42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FAD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hlinkClick r:id="rId9" tooltip="22 июля"/>
                        </a:rPr>
                        <a:t> 22 </a:t>
                      </a:r>
                      <a:r>
                        <a:rPr lang="ru-RU" sz="2400" dirty="0">
                          <a:hlinkClick r:id="rId9" tooltip="22 июля"/>
                        </a:rPr>
                        <a:t>июля</a:t>
                      </a:r>
                      <a:r>
                        <a:rPr lang="ru-RU" sz="2400" dirty="0"/>
                        <a:t> </a:t>
                      </a:r>
                      <a:r>
                        <a:rPr lang="ru-RU" sz="2400" dirty="0">
                          <a:hlinkClick r:id="rId10" tooltip="1951 год"/>
                        </a:rPr>
                        <a:t>1951 </a:t>
                      </a:r>
                      <a:r>
                        <a:rPr lang="ru-RU" sz="2400" dirty="0" smtClean="0">
                          <a:hlinkClick r:id="rId10" tooltip="1951 год"/>
                        </a:rPr>
                        <a:t>года</a:t>
                      </a:r>
                      <a:endParaRPr lang="ru-RU" sz="2400" dirty="0" smtClean="0"/>
                    </a:p>
                    <a:p>
                      <a:endParaRPr lang="ru-RU" sz="2400" dirty="0"/>
                    </a:p>
                  </a:txBody>
                  <a:tcPr marL="84713" marR="84713" marT="42356" marB="423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FAD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448026"/>
              </p:ext>
            </p:extLst>
          </p:nvPr>
        </p:nvGraphicFramePr>
        <p:xfrm>
          <a:off x="4427984" y="2204864"/>
          <a:ext cx="4355976" cy="822960"/>
        </p:xfrm>
        <a:graphic>
          <a:graphicData uri="http://schemas.openxmlformats.org/drawingml/2006/table">
            <a:tbl>
              <a:tblPr/>
              <a:tblGrid>
                <a:gridCol w="2466704"/>
                <a:gridCol w="1889272"/>
              </a:tblGrid>
              <a:tr h="503768">
                <a:tc>
                  <a:txBody>
                    <a:bodyPr/>
                    <a:lstStyle/>
                    <a:p>
                      <a:r>
                        <a:rPr lang="ru-RU" sz="2400" b="1" dirty="0">
                          <a:hlinkClick r:id="rId11" tooltip="Лайка (собака-космонавт)"/>
                        </a:rPr>
                        <a:t>Лайка</a:t>
                      </a:r>
                      <a:r>
                        <a:rPr lang="ru-RU" sz="2400" dirty="0"/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E1D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hlinkClick r:id="rId12" tooltip="3 ноября"/>
                        </a:rPr>
                        <a:t>3 ноября</a:t>
                      </a:r>
                      <a:r>
                        <a:rPr lang="ru-RU" sz="2400" dirty="0"/>
                        <a:t> </a:t>
                      </a:r>
                      <a:r>
                        <a:rPr lang="ru-RU" sz="2400" dirty="0">
                          <a:hlinkClick r:id="rId13" tooltip="1957 год"/>
                        </a:rPr>
                        <a:t>1957 года</a:t>
                      </a:r>
                      <a:endParaRPr lang="ru-RU" sz="2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E1D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489263"/>
              </p:ext>
            </p:extLst>
          </p:nvPr>
        </p:nvGraphicFramePr>
        <p:xfrm>
          <a:off x="3635896" y="3149635"/>
          <a:ext cx="4968552" cy="822960"/>
        </p:xfrm>
        <a:graphic>
          <a:graphicData uri="http://schemas.openxmlformats.org/drawingml/2006/table">
            <a:tbl>
              <a:tblPr/>
              <a:tblGrid>
                <a:gridCol w="2589637"/>
                <a:gridCol w="2160240"/>
                <a:gridCol w="218675"/>
              </a:tblGrid>
              <a:tr h="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hlinkClick r:id="rId14" tooltip="Белка и Стрелка"/>
                        </a:rPr>
                        <a:t>Белка и Стрелка</a:t>
                      </a:r>
                      <a:r>
                        <a:rPr lang="ru-RU" sz="2400" dirty="0" smtClean="0"/>
                        <a:t> </a:t>
                      </a:r>
                      <a:endParaRPr lang="ru-RU" sz="2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FAD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hlinkClick r:id="rId15" tooltip="19 августа"/>
                        </a:rPr>
                        <a:t>19 августа</a:t>
                      </a:r>
                      <a:r>
                        <a:rPr lang="ru-RU" sz="2400" dirty="0" smtClean="0"/>
                        <a:t> </a:t>
                      </a:r>
                      <a:r>
                        <a:rPr lang="ru-RU" sz="2400" dirty="0" smtClean="0">
                          <a:hlinkClick r:id="rId16" tooltip="1960 год"/>
                        </a:rPr>
                        <a:t>1960 года</a:t>
                      </a:r>
                      <a:r>
                        <a:rPr lang="ru-RU" sz="2400" dirty="0" smtClean="0"/>
                        <a:t> </a:t>
                      </a:r>
                      <a:endParaRPr lang="ru-RU" sz="2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FAD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FAD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66062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Ольга\Desktop\yuag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09" y="1687546"/>
            <a:ext cx="2667475" cy="390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43684" y="1620529"/>
            <a:ext cx="2580010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200" dirty="0">
                <a:solidFill>
                  <a:srgbClr val="002060"/>
                </a:solidFill>
              </a:rPr>
              <a:t>12 апреля 1961 года совершил полёт в космос.</a:t>
            </a:r>
          </a:p>
          <a:p>
            <a:pPr algn="ctr">
              <a:lnSpc>
                <a:spcPct val="90000"/>
              </a:lnSpc>
            </a:pPr>
            <a:r>
              <a:rPr lang="ru-RU" sz="3200" dirty="0">
                <a:solidFill>
                  <a:srgbClr val="002060"/>
                </a:solidFill>
              </a:rPr>
              <a:t>Он сделал один виток вокруг Земли на корабле «Восток»</a:t>
            </a:r>
          </a:p>
        </p:txBody>
      </p:sp>
      <p:pic>
        <p:nvPicPr>
          <p:cNvPr id="5" name="Picture 4" descr="C:\Users\Ольга\Desktop\13208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87546"/>
            <a:ext cx="2369950" cy="157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332656"/>
            <a:ext cx="91450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Юрий Алексеевич Гагарин </a:t>
            </a:r>
            <a:br>
              <a:rPr lang="ru-RU" sz="4000" b="1" dirty="0">
                <a:solidFill>
                  <a:srgbClr val="C00000"/>
                </a:solidFill>
              </a:rPr>
            </a:br>
            <a:r>
              <a:rPr lang="ru-RU" sz="4000" b="1" dirty="0">
                <a:solidFill>
                  <a:srgbClr val="C00000"/>
                </a:solidFill>
              </a:rPr>
              <a:t>(1934-1968)</a:t>
            </a:r>
            <a:endParaRPr lang="ru-RU" sz="4000" b="1" dirty="0"/>
          </a:p>
        </p:txBody>
      </p:sp>
      <p:pic>
        <p:nvPicPr>
          <p:cNvPr id="6" name="Picture 5" descr="C:\Users\Ольга\Desktop\KMO_085447_03914_1_t2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92" y="4127701"/>
            <a:ext cx="2750070" cy="169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5348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3"/>
            <a:ext cx="8352928" cy="72007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Алексей </a:t>
            </a:r>
            <a:r>
              <a:rPr lang="ru-RU" b="1" dirty="0" smtClean="0">
                <a:solidFill>
                  <a:srgbClr val="C00000"/>
                </a:solidFill>
              </a:rPr>
              <a:t>Леонов 1934 год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 rot="-900000">
            <a:off x="473869" y="1592008"/>
            <a:ext cx="2578608" cy="483983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0192" y="832702"/>
            <a:ext cx="2813494" cy="4837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rgbClr val="002060"/>
                </a:solidFill>
              </a:rPr>
              <a:t>В 1965 году в специальном скафандре впервые вышел из корабля в открытый </a:t>
            </a:r>
            <a:r>
              <a:rPr lang="ru-RU" sz="3200" b="1" dirty="0" smtClean="0">
                <a:solidFill>
                  <a:srgbClr val="002060"/>
                </a:solidFill>
              </a:rPr>
              <a:t>космос.</a:t>
            </a:r>
            <a:endParaRPr lang="ru-RU" sz="3200" b="1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098" name="Picture 2" descr="C:\Users\Ольга\Desktop\3899705_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2227">
            <a:off x="1135672" y="1714979"/>
            <a:ext cx="3789773" cy="303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3102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228184" cy="764704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>
                <a:solidFill>
                  <a:srgbClr val="C00000"/>
                </a:solidFill>
              </a:rPr>
              <a:t>Изобретения ХХ века …</a:t>
            </a:r>
            <a:endParaRPr lang="ru-RU" dirty="0"/>
          </a:p>
        </p:txBody>
      </p:sp>
      <p:pic>
        <p:nvPicPr>
          <p:cNvPr id="7" name="Рисунок 10" descr="electrolux-erb-4199-x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3557" y="1124744"/>
            <a:ext cx="1499036" cy="2566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Группа 8"/>
          <p:cNvGrpSpPr>
            <a:grpSpLocks/>
          </p:cNvGrpSpPr>
          <p:nvPr/>
        </p:nvGrpSpPr>
        <p:grpSpPr bwMode="auto">
          <a:xfrm>
            <a:off x="683568" y="4811001"/>
            <a:ext cx="1800200" cy="1642335"/>
            <a:chOff x="611560" y="1700808"/>
            <a:chExt cx="4762500" cy="331470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755716" y="2205143"/>
              <a:ext cx="3167881" cy="21599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0" name="Рисунок 6" descr="img10172_37557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1560" y="1700808"/>
              <a:ext cx="4762500" cy="3314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Рисунок 2" descr="sony-dcrsx33e_big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0594" y="1379518"/>
            <a:ext cx="1718569" cy="9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Группа 8"/>
          <p:cNvGrpSpPr>
            <a:grpSpLocks/>
          </p:cNvGrpSpPr>
          <p:nvPr/>
        </p:nvGrpSpPr>
        <p:grpSpPr bwMode="auto">
          <a:xfrm>
            <a:off x="4005583" y="3660164"/>
            <a:ext cx="2168029" cy="1640741"/>
            <a:chOff x="2771800" y="4005064"/>
            <a:chExt cx="3032571" cy="243242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2843249" y="4076512"/>
              <a:ext cx="2880149" cy="1656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4" name="Рисунок 6" descr="11_02BBK-LT1930SL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71800" y="4005064"/>
              <a:ext cx="3032571" cy="2432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" name="Рисунок 8" descr="Acer_Aspire_X1700_desktop_610x459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06468" y="404664"/>
            <a:ext cx="1672622" cy="1672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 rot="496539">
            <a:off x="3943094" y="2161478"/>
            <a:ext cx="4515230" cy="159351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B0F0"/>
                </a:solidFill>
              </a:rPr>
              <a:t>                      </a:t>
            </a:r>
          </a:p>
          <a:p>
            <a:r>
              <a:rPr lang="ru-RU" sz="2800" b="1" dirty="0">
                <a:solidFill>
                  <a:srgbClr val="00B0F0"/>
                </a:solidFill>
              </a:rPr>
              <a:t> </a:t>
            </a:r>
            <a:r>
              <a:rPr lang="ru-RU" sz="2800" b="1" dirty="0" smtClean="0">
                <a:solidFill>
                  <a:srgbClr val="00B0F0"/>
                </a:solidFill>
              </a:rPr>
              <a:t>       </a:t>
            </a:r>
            <a:r>
              <a:rPr lang="ru-RU" sz="2800" b="1" dirty="0" smtClean="0">
                <a:solidFill>
                  <a:srgbClr val="FFC000"/>
                </a:solidFill>
              </a:rPr>
              <a:t>Компьютер</a:t>
            </a:r>
          </a:p>
          <a:p>
            <a:endParaRPr lang="ru-RU" sz="2800" b="1" dirty="0" smtClean="0">
              <a:solidFill>
                <a:srgbClr val="FFC000"/>
              </a:solidFill>
            </a:endParaRPr>
          </a:p>
          <a:p>
            <a:r>
              <a:rPr lang="ru-RU" sz="2800" b="1" dirty="0" smtClean="0">
                <a:solidFill>
                  <a:srgbClr val="FFFF00"/>
                </a:solidFill>
              </a:rPr>
              <a:t>Видеокамера</a:t>
            </a:r>
          </a:p>
          <a:p>
            <a:endParaRPr lang="ru-RU" sz="2800" b="1" dirty="0" smtClean="0">
              <a:solidFill>
                <a:srgbClr val="FFFF00"/>
              </a:solidFill>
            </a:endParaRPr>
          </a:p>
          <a:p>
            <a:r>
              <a:rPr lang="ru-RU" sz="2800" b="1" dirty="0" smtClean="0">
                <a:solidFill>
                  <a:srgbClr val="00B0F0"/>
                </a:solidFill>
              </a:rPr>
              <a:t>           </a:t>
            </a:r>
            <a:r>
              <a:rPr lang="ru-RU" sz="2800" b="1" dirty="0" smtClean="0">
                <a:solidFill>
                  <a:srgbClr val="FF0000"/>
                </a:solidFill>
              </a:rPr>
              <a:t>Телевизор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rot="-900000">
            <a:off x="-272598" y="3032869"/>
            <a:ext cx="4237056" cy="1678670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         Холодильник</a:t>
            </a:r>
          </a:p>
          <a:p>
            <a:endParaRPr lang="ru-RU" sz="2800" b="1" dirty="0" smtClean="0">
              <a:solidFill>
                <a:srgbClr val="FFFF00"/>
              </a:solidFill>
            </a:endParaRPr>
          </a:p>
          <a:p>
            <a:r>
              <a:rPr lang="ru-RU" sz="2800" b="1" dirty="0" smtClean="0">
                <a:solidFill>
                  <a:srgbClr val="FFFF00"/>
                </a:solidFill>
              </a:rPr>
              <a:t> Микроволновая печь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18" name="Рисунок 10" descr="1-2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36797">
            <a:off x="7809758" y="4483832"/>
            <a:ext cx="1067548" cy="1067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61288" y="5669784"/>
            <a:ext cx="3211892" cy="11300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Мобильный телефон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2619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 rot="-900000">
            <a:off x="1190466" y="2525682"/>
            <a:ext cx="2578608" cy="39387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6" descr="stiralki07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6864" y="628933"/>
            <a:ext cx="1829834" cy="1829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400510" y="3048848"/>
            <a:ext cx="10903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FF0000"/>
                </a:solidFill>
                <a:latin typeface="Tahoma" pitchFamily="34" charset="0"/>
              </a:rPr>
              <a:t>утюг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08175" y="96535"/>
            <a:ext cx="42358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800" b="1" dirty="0">
                <a:solidFill>
                  <a:srgbClr val="FF0000"/>
                </a:solidFill>
                <a:latin typeface="Tahoma" pitchFamily="34" charset="0"/>
              </a:rPr>
              <a:t>стиральная </a:t>
            </a:r>
            <a:r>
              <a:rPr lang="ru-RU" sz="2800" b="1" dirty="0" smtClean="0">
                <a:solidFill>
                  <a:srgbClr val="FF0000"/>
                </a:solidFill>
                <a:latin typeface="Tahoma" pitchFamily="34" charset="0"/>
              </a:rPr>
              <a:t> машина</a:t>
            </a:r>
            <a:endParaRPr lang="ru-RU" sz="2800" b="1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3527" y="96535"/>
            <a:ext cx="33118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ru-RU" sz="2800" b="1" dirty="0">
                <a:solidFill>
                  <a:srgbClr val="FF0000"/>
                </a:solidFill>
                <a:latin typeface="Tahoma" pitchFamily="34" charset="0"/>
              </a:rPr>
              <a:t>электрочайник</a:t>
            </a:r>
          </a:p>
        </p:txBody>
      </p:sp>
      <p:pic>
        <p:nvPicPr>
          <p:cNvPr id="1026" name="Picture 2" descr="C:\Users\Ольга\Desktop\0220975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9113">
            <a:off x="886565" y="766053"/>
            <a:ext cx="1915872" cy="200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Ольга\Desktop\091380a7194790f4a4eb98a85e2174e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8" y="3809558"/>
            <a:ext cx="1788064" cy="145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Ольга\Desktop\8817304174622.jpg_productdetailzoo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85695"/>
            <a:ext cx="1824286" cy="136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Ольга\Desktop\5ksm150ps_er_l_up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081" y="4870921"/>
            <a:ext cx="1914830" cy="191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8" descr="f4gfd68a98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60171" y="2539835"/>
            <a:ext cx="1735812" cy="173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4499992" y="3809558"/>
            <a:ext cx="17668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FF0000"/>
                </a:solidFill>
                <a:latin typeface="Tahoma" pitchFamily="34" charset="0"/>
              </a:rPr>
              <a:t>пылесос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574377" y="4275647"/>
            <a:ext cx="17323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FF0000"/>
                </a:solidFill>
                <a:latin typeface="Tahoma" pitchFamily="34" charset="0"/>
              </a:rPr>
              <a:t>миксер</a:t>
            </a:r>
          </a:p>
        </p:txBody>
      </p:sp>
    </p:spTree>
    <p:extLst>
      <p:ext uri="{BB962C8B-B14F-4D97-AF65-F5344CB8AC3E}">
        <p14:creationId xmlns:p14="http://schemas.microsoft.com/office/powerpoint/2010/main" val="13562842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72200" y="4106977"/>
            <a:ext cx="2580010" cy="137083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dirty="0">
              <a:latin typeface="Tahoma" pitchFamily="34" charset="0"/>
            </a:endParaRPr>
          </a:p>
          <a:p>
            <a:endParaRPr lang="ru-RU" dirty="0"/>
          </a:p>
        </p:txBody>
      </p:sp>
      <p:pic>
        <p:nvPicPr>
          <p:cNvPr id="7170" name="Picture 2" descr="C:\Users\Ольга\Desktop\1298656364_euro-sportcars_ferrari_enz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2697">
            <a:off x="6904688" y="2457978"/>
            <a:ext cx="2072872" cy="155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Ольга\Desktop\32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309916"/>
            <a:ext cx="2649067" cy="198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Ольга\Desktop\1249656969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7019">
            <a:off x="4264919" y="1467396"/>
            <a:ext cx="2262396" cy="169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191897" y="106688"/>
            <a:ext cx="21275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ahoma" pitchFamily="34" charset="0"/>
              </a:rPr>
              <a:t>автомобили</a:t>
            </a:r>
            <a:endParaRPr lang="ru-RU" sz="24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7173" name="Picture 5" descr="C:\Users\Ольга\Desktop\303f87450e588af4ca7ba185d3a7ab5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2355">
            <a:off x="305721" y="1260828"/>
            <a:ext cx="2138322" cy="160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Ольга\Desktop\0a3184833f875c18fb225ee92f91d21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55199"/>
            <a:ext cx="2259232" cy="169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Ольга\Desktop\1315336647_dodge-tomahawk_concept_2003_1280x960_wallpaper_0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6052">
            <a:off x="2053653" y="3027816"/>
            <a:ext cx="1858648" cy="139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57462" y="332656"/>
            <a:ext cx="20088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ahoma" pitchFamily="34" charset="0"/>
              </a:rPr>
              <a:t>мотоциклы</a:t>
            </a:r>
            <a:endParaRPr lang="ru-RU" sz="24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8708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8194" name="Picture 2" descr="C:\Users\Ольга\Desktop\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4091">
            <a:off x="6463608" y="716661"/>
            <a:ext cx="1939447" cy="1454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Ольга\Desktop\0e88f9c05ea82c4bb8cad3eec5b4c9d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594">
            <a:off x="5740782" y="2578394"/>
            <a:ext cx="1889337" cy="125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Ольга\Desktop\boeing-ch-47-chinook-3711-1280x8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7826">
            <a:off x="6527789" y="4480276"/>
            <a:ext cx="1933313" cy="120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Ольга\Desktop\1218895570_1402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1291">
            <a:off x="1325474" y="1029768"/>
            <a:ext cx="1846179" cy="138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Ольга\Desktop\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8866">
            <a:off x="3143054" y="2805276"/>
            <a:ext cx="1473009" cy="117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Ольга\Desktop\d42163e1e530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10" y="3066953"/>
            <a:ext cx="2150742" cy="121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C:\Users\Ольга\Desktop\69_SSJ-10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0154">
            <a:off x="1424709" y="4759123"/>
            <a:ext cx="1790707" cy="134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303" y="1"/>
            <a:ext cx="8259711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Самолеты  и  вертолёты</a:t>
            </a:r>
            <a:endParaRPr lang="ru-RU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2123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369"/>
            <a:ext cx="7520324" cy="1956714"/>
          </a:xfrm>
        </p:spPr>
        <p:txBody>
          <a:bodyPr>
            <a:noAutofit/>
          </a:bodyPr>
          <a:lstStyle/>
          <a:p>
            <a:pPr algn="ctr"/>
            <a:r>
              <a:rPr lang="ru-RU" sz="3200" i="1" dirty="0" smtClean="0">
                <a:solidFill>
                  <a:srgbClr val="C00000"/>
                </a:solidFill>
              </a:rPr>
              <a:t>Одно из удивительных изобретений конца Х</a:t>
            </a:r>
            <a:r>
              <a:rPr lang="en-US" sz="3200" i="1" dirty="0" smtClean="0">
                <a:solidFill>
                  <a:srgbClr val="C00000"/>
                </a:solidFill>
              </a:rPr>
              <a:t>I</a:t>
            </a:r>
            <a:r>
              <a:rPr lang="ru-RU" sz="3200" i="1" dirty="0" smtClean="0">
                <a:solidFill>
                  <a:srgbClr val="C00000"/>
                </a:solidFill>
              </a:rPr>
              <a:t>Х века – </a:t>
            </a:r>
            <a:r>
              <a:rPr lang="ru-RU" sz="3200" b="1" i="1" dirty="0" smtClean="0">
                <a:solidFill>
                  <a:srgbClr val="C00000"/>
                </a:solidFill>
              </a:rPr>
              <a:t>КИНО.</a:t>
            </a:r>
            <a:r>
              <a:rPr lang="ru-RU" sz="3200" i="1" dirty="0" smtClean="0">
                <a:solidFill>
                  <a:srgbClr val="C00000"/>
                </a:solidFill>
              </a:rPr>
              <a:t/>
            </a:r>
            <a:br>
              <a:rPr lang="ru-RU" sz="3200" i="1" dirty="0" smtClean="0">
                <a:solidFill>
                  <a:srgbClr val="C00000"/>
                </a:solidFill>
              </a:rPr>
            </a:br>
            <a:r>
              <a:rPr lang="ru-RU" sz="3200" i="1" dirty="0" smtClean="0">
                <a:solidFill>
                  <a:srgbClr val="C00000"/>
                </a:solidFill>
              </a:rPr>
              <a:t>В ХХ веке оно прочно вошло в нашу   жизнь.</a:t>
            </a:r>
            <a:endParaRPr lang="ru-RU" sz="3200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7649" y="2274939"/>
            <a:ext cx="2317594" cy="164467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 rot="-900000">
            <a:off x="6090125" y="2240307"/>
            <a:ext cx="2580010" cy="48371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9" name="Picture 3" descr="C:\Users\Ольга\Desktop\1373747860_p_25213_1_gallery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704" y="260648"/>
            <a:ext cx="1451152" cy="108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Ольга\Desktop\99031732_3640123_5d2c1f76b6d551697b0fcbb45a7a1df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138" y="4653136"/>
            <a:ext cx="2385828" cy="146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Ольга\Desktop\73092751_2834233_93a826b0821bd4931386c904596_pre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35313"/>
            <a:ext cx="1744824" cy="146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C:\Users\Ольга\Desktop\v-kinoteatre-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399067"/>
            <a:ext cx="2341339" cy="155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C:\Users\Ольга\Desktop\AlexThirdMsn_origina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88840"/>
            <a:ext cx="2691550" cy="192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Ольга\Desktop\10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21" y="4367399"/>
            <a:ext cx="2297046" cy="174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5656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05438" y="2301264"/>
            <a:ext cx="4356830" cy="105572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ahoma" pitchFamily="34" charset="0"/>
              </a:rPr>
              <a:t>Появились лекарства</a:t>
            </a:r>
            <a:r>
              <a:rPr lang="ru-RU" sz="2800" b="1" dirty="0">
                <a:solidFill>
                  <a:srgbClr val="FFFF00"/>
                </a:solidFill>
                <a:latin typeface="Tahoma" pitchFamily="34" charset="0"/>
              </a:rPr>
              <a:t>.</a:t>
            </a:r>
          </a:p>
          <a:p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3528" y="2132856"/>
            <a:ext cx="2578608" cy="393870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544055" y="2629727"/>
            <a:ext cx="2578608" cy="242512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188640"/>
            <a:ext cx="3491880" cy="1872208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dirty="0">
                <a:solidFill>
                  <a:srgbClr val="FFFF00"/>
                </a:solidFill>
                <a:latin typeface="Tahoma" pitchFamily="34" charset="0"/>
              </a:rPr>
              <a:t>Учёные открыли невидимый глазу мир частиц.</a:t>
            </a:r>
            <a:r>
              <a:rPr lang="ru-RU" b="1" dirty="0">
                <a:latin typeface="Tahoma" pitchFamily="34" charset="0"/>
              </a:rPr>
              <a:t/>
            </a:r>
            <a:br>
              <a:rPr lang="ru-RU" b="1" dirty="0">
                <a:latin typeface="Tahoma" pitchFamily="34" charset="0"/>
              </a:rPr>
            </a:br>
            <a:endParaRPr lang="ru-RU" dirty="0"/>
          </a:p>
        </p:txBody>
      </p:sp>
      <p:pic>
        <p:nvPicPr>
          <p:cNvPr id="8194" name="Picture 2" descr="C:\Users\Ольга\Desktop\Introducing-the-roundest-object-on-earth-9j7yr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30" y="1700808"/>
            <a:ext cx="2272468" cy="165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Ольга\Desktop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3100">
            <a:off x="553567" y="4013130"/>
            <a:ext cx="2392059" cy="169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Ольга\Desktop\05f10b02c2a15547c61d184088ba87e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108" y="530716"/>
            <a:ext cx="2316076" cy="153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Ольга\Desktop\lekarstv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4980">
            <a:off x="6598239" y="357530"/>
            <a:ext cx="2014778" cy="151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Ольга\Desktop\1086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709" y="3501006"/>
            <a:ext cx="2456021" cy="184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Ольга\Desktop\IMG_7041-4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8678">
            <a:off x="6819646" y="3166572"/>
            <a:ext cx="1666110" cy="252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55684" y="5301208"/>
            <a:ext cx="5367052" cy="1800199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Tahoma" pitchFamily="34" charset="0"/>
              </a:rPr>
              <a:t>Медики смогли победить болезни, которые прежде считались неизлечимыми.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44319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3408"/>
            <a:ext cx="9252520" cy="1310434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3200" dirty="0">
                <a:solidFill>
                  <a:srgbClr val="C00000"/>
                </a:solidFill>
              </a:rPr>
              <a:t>Человечество с глубокой древности </a:t>
            </a:r>
            <a:r>
              <a:rPr lang="ru-RU" sz="3200" dirty="0" smtClean="0">
                <a:solidFill>
                  <a:srgbClr val="C00000"/>
                </a:solidFill>
              </a:rPr>
              <a:t>стремилось к </a:t>
            </a:r>
            <a:r>
              <a:rPr lang="ru-RU" sz="3200" dirty="0">
                <a:solidFill>
                  <a:srgbClr val="C00000"/>
                </a:solidFill>
              </a:rPr>
              <a:t>звёздам.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2420888"/>
            <a:ext cx="4658735" cy="507762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Ольга\Desktop\77127824_Pticatuch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10" y="1285038"/>
            <a:ext cx="2560811" cy="170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Ольга\Desktop\8afcc54fdf4a41c98e324672ed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844824"/>
            <a:ext cx="1969108" cy="228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Ольга\Desktop\8331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370" y="1002839"/>
            <a:ext cx="2063666" cy="143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Ольга\Desktop\Орнитоптер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6600">
            <a:off x="461442" y="4073643"/>
            <a:ext cx="2359355" cy="187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Ольга\Desktop\post-175415-13091910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3429">
            <a:off x="6217076" y="4238208"/>
            <a:ext cx="2310123" cy="173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0296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1"/>
            <a:ext cx="9145016" cy="2448272"/>
          </a:xfrm>
        </p:spPr>
        <p:txBody>
          <a:bodyPr/>
          <a:lstStyle/>
          <a:p>
            <a:pPr algn="l"/>
            <a:r>
              <a:rPr lang="ru-RU" sz="3600" b="1" i="1" dirty="0">
                <a:solidFill>
                  <a:srgbClr val="C00000"/>
                </a:solidFill>
              </a:rPr>
              <a:t>Ещё у древних греков был миф об Икаре, который на крыльях из воска и перьев пытался долететь до Солнца.</a:t>
            </a:r>
            <a:r>
              <a:rPr lang="ru-RU" sz="3600" b="1" i="1" dirty="0"/>
              <a:t/>
            </a:r>
            <a:br>
              <a:rPr lang="ru-RU" sz="3600" b="1" i="1" dirty="0"/>
            </a:br>
            <a:endParaRPr lang="ru-RU" sz="3600" b="1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льга\Desktop\109881544485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552" y="2420888"/>
            <a:ext cx="4704523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9428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729</TotalTime>
  <Words>261</Words>
  <Application>Microsoft Office PowerPoint</Application>
  <PresentationFormat>Экран (4:3)</PresentationFormat>
  <Paragraphs>54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Kilter</vt:lpstr>
      <vt:lpstr>Новейшее  время    </vt:lpstr>
      <vt:lpstr>Изобретения ХХ века …</vt:lpstr>
      <vt:lpstr>Презентация PowerPoint</vt:lpstr>
      <vt:lpstr>Презентация PowerPoint</vt:lpstr>
      <vt:lpstr>Самолеты  и  вертолёты</vt:lpstr>
      <vt:lpstr>Одно из удивительных изобретений конца ХIХ века – КИНО. В ХХ веке оно прочно вошло в нашу   жизнь.</vt:lpstr>
      <vt:lpstr>Учёные открыли невидимый глазу мир частиц. </vt:lpstr>
      <vt:lpstr>Человечество с глубокой древности стремилось к звёздам.</vt:lpstr>
      <vt:lpstr>Ещё у древних греков был миф об Икаре, который на крыльях из воска и перьев пытался долететь до Солнца. </vt:lpstr>
      <vt:lpstr>Константин Эдуардович Циолковский (1857-1935)</vt:lpstr>
      <vt:lpstr>Сергей Павлович Королёв  (1906-1966)</vt:lpstr>
      <vt:lpstr>Первыми космонавтами были собаки.</vt:lpstr>
      <vt:lpstr>Презентация PowerPoint</vt:lpstr>
      <vt:lpstr>Алексей Леонов 1934 год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Новейшая история</dc:title>
  <dc:creator>Ольга</dc:creator>
  <cp:lastModifiedBy>Ольга</cp:lastModifiedBy>
  <cp:revision>73</cp:revision>
  <dcterms:created xsi:type="dcterms:W3CDTF">2015-01-24T21:25:32Z</dcterms:created>
  <dcterms:modified xsi:type="dcterms:W3CDTF">2015-01-27T18:44:44Z</dcterms:modified>
</cp:coreProperties>
</file>